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987" r:id="rId2"/>
    <p:sldId id="1188" r:id="rId3"/>
    <p:sldId id="1180" r:id="rId4"/>
    <p:sldId id="1181" r:id="rId5"/>
    <p:sldId id="1182" r:id="rId6"/>
    <p:sldId id="1183" r:id="rId7"/>
    <p:sldId id="1184" r:id="rId8"/>
    <p:sldId id="1185" r:id="rId9"/>
    <p:sldId id="1186" r:id="rId10"/>
    <p:sldId id="1195" r:id="rId11"/>
    <p:sldId id="1193" r:id="rId12"/>
    <p:sldId id="1198" r:id="rId13"/>
    <p:sldId id="1197" r:id="rId14"/>
    <p:sldId id="1191" r:id="rId15"/>
    <p:sldId id="1205" r:id="rId16"/>
    <p:sldId id="1207" r:id="rId17"/>
    <p:sldId id="1206" r:id="rId18"/>
    <p:sldId id="1166" r:id="rId19"/>
    <p:sldId id="1167" r:id="rId20"/>
    <p:sldId id="1199" r:id="rId21"/>
    <p:sldId id="1202" r:id="rId22"/>
    <p:sldId id="1203" r:id="rId23"/>
    <p:sldId id="1204" r:id="rId24"/>
    <p:sldId id="1200" r:id="rId25"/>
    <p:sldId id="1141" r:id="rId26"/>
    <p:sldId id="1214" r:id="rId27"/>
    <p:sldId id="1215" r:id="rId28"/>
    <p:sldId id="1213" r:id="rId29"/>
    <p:sldId id="1216" r:id="rId30"/>
    <p:sldId id="1217" r:id="rId31"/>
    <p:sldId id="1218" r:id="rId32"/>
    <p:sldId id="1219" r:id="rId33"/>
    <p:sldId id="1209" r:id="rId34"/>
    <p:sldId id="1109" r:id="rId35"/>
    <p:sldId id="1110" r:id="rId36"/>
    <p:sldId id="1115" r:id="rId37"/>
    <p:sldId id="1002" r:id="rId38"/>
    <p:sldId id="1222" r:id="rId39"/>
    <p:sldId id="1221" r:id="rId40"/>
    <p:sldId id="1132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964F08"/>
    <a:srgbClr val="3FF000"/>
    <a:srgbClr val="FC8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3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70ACD-B895-497E-9CDA-F89145A1BBB2}" type="datetimeFigureOut">
              <a:rPr lang="cs-CZ" smtClean="0"/>
              <a:pPr/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3F358-BD3A-415E-87CD-474CE7EF2CC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63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FE2-D303-4C8E-9188-3A48A4199D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>
              <a:latin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DC5B95-B188-43A1-96CA-528E2312273A}" type="slidenum">
              <a:rPr lang="en-US" altLang="cs-CZ" sz="1200" smtClean="0"/>
              <a:pPr/>
              <a:t>4</a:t>
            </a:fld>
            <a:endParaRPr lang="en-US" altLang="cs-CZ" sz="1200"/>
          </a:p>
        </p:txBody>
      </p:sp>
    </p:spTree>
    <p:extLst>
      <p:ext uri="{BB962C8B-B14F-4D97-AF65-F5344CB8AC3E}">
        <p14:creationId xmlns:p14="http://schemas.microsoft.com/office/powerpoint/2010/main" val="4036669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FE2-D303-4C8E-9188-3A48A4199D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FE2-D303-4C8E-9188-3A48A4199DF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6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8DCA60-D973-4668-8DBB-0FCBEF14697A}" type="slidenum">
              <a:rPr lang="en-US" altLang="cs-CZ" sz="1200" smtClean="0"/>
              <a:pPr/>
              <a:t>7</a:t>
            </a:fld>
            <a:endParaRPr lang="en-US" altLang="cs-CZ" sz="1200"/>
          </a:p>
        </p:txBody>
      </p:sp>
    </p:spTree>
    <p:extLst>
      <p:ext uri="{BB962C8B-B14F-4D97-AF65-F5344CB8AC3E}">
        <p14:creationId xmlns:p14="http://schemas.microsoft.com/office/powerpoint/2010/main" val="385071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FE2-D303-4C8E-9188-3A48A4199DF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4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23863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3863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392D-CC44-4BD9-B0EA-8370CCD0DD04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3AB0-AC92-4BE3-92BD-56C7CDCAB1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22032-892B-4EA1-A042-121750D6C2AE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3307C-C44B-4280-A2D0-13A456F52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A1A2-7E8A-44D5-9529-A524B7DB21F5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F6203-5B14-4ECD-9825-9A9070871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69F8-DE19-49F1-81F5-41CC719CB300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B8E84-F924-4681-89C9-AD7D3C455D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AB77-FA7F-420C-A0E1-7B0A3B726126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4F8A-A417-4FC0-AA38-A06F155EC9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4C600-029E-47AD-83FC-825F728FDFF5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B73FE-282C-4D49-9057-A97EB33F2C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9D8A-6383-4621-B52C-6978F9E6F332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E3EE0-4B62-4852-A765-E0CF928AE6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DACFD-0DEB-49A5-B0CF-1A7FE19E2733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71B7-F232-4E25-8888-BE64E3D341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446-E7E0-4647-BB7B-329C34A84E9B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B6EE3-61E2-4995-96DC-F6EB686B88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76115-A114-4CF2-A21F-ADE57545E54D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620F-1341-4E65-A7D8-C16E9AD51F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787D9-BB82-4469-8455-5D0530CE31AC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83692-88F2-4A77-89B8-87A1E39A0B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3757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7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8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59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60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60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60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60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760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  <p:sp>
        <p:nvSpPr>
          <p:cNvPr id="23760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376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3760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83B9324D-18D6-4E76-B569-B81354C51FF3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23760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760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265F34A-0BA5-497C-A6B9-E325F26435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190"/>
            <a:ext cx="9144000" cy="731519"/>
          </a:xfrm>
        </p:spPr>
        <p:txBody>
          <a:bodyPr/>
          <a:lstStyle/>
          <a:p>
            <a:pPr>
              <a:defRPr/>
            </a:pPr>
            <a:r>
              <a:rPr lang="cs-CZ" sz="3600" u="sng" dirty="0">
                <a:solidFill>
                  <a:schemeClr val="tx1"/>
                </a:solidFill>
              </a:rPr>
              <a:t>Inteligentní tachografy a karta řidiče</a:t>
            </a:r>
          </a:p>
        </p:txBody>
      </p:sp>
      <p:pic>
        <p:nvPicPr>
          <p:cNvPr id="4" name="Picture 2" descr="http://www.udalosti112.cz/pic/2013/05/2013-05-13kontrola-vozi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80" y="955964"/>
            <a:ext cx="7869381" cy="590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847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BAB5F-706C-416F-9AAD-7FD46447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24744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cs-CZ" sz="1400" dirty="0">
                <a:effectLst/>
              </a:rPr>
            </a:br>
            <a:r>
              <a:rPr lang="cs-CZ" sz="3200" b="1" u="sng" dirty="0">
                <a:solidFill>
                  <a:schemeClr val="tx1"/>
                </a:solidFill>
                <a:effectLst/>
              </a:rPr>
              <a:t>OPRÁVNĚNÍ</a:t>
            </a:r>
            <a:r>
              <a:rPr lang="cs-CZ" sz="4000" b="1" u="sng" dirty="0">
                <a:solidFill>
                  <a:schemeClr val="tx1"/>
                </a:solidFill>
                <a:effectLst/>
              </a:rPr>
              <a:t>  </a:t>
            </a:r>
            <a:r>
              <a:rPr lang="cs-CZ" sz="3200" b="1" u="sng" dirty="0">
                <a:solidFill>
                  <a:schemeClr val="tx1"/>
                </a:solidFill>
                <a:effectLst/>
              </a:rPr>
              <a:t>KONTROLNÍCH  ORGÁNŮ</a:t>
            </a:r>
            <a:br>
              <a:rPr lang="cs-CZ" sz="1400" dirty="0">
                <a:effectLst/>
              </a:rPr>
            </a:br>
            <a:r>
              <a:rPr lang="cs-CZ" sz="1400" dirty="0">
                <a:effectLst/>
              </a:rPr>
              <a:t>(zákon 111/1994 Sb. o silniční dopravě)</a:t>
            </a:r>
            <a:br>
              <a:rPr lang="cs-CZ" sz="2800" dirty="0">
                <a:effectLst/>
              </a:rPr>
            </a:br>
            <a:endParaRPr lang="cs-CZ" sz="2800" dirty="0"/>
          </a:p>
        </p:txBody>
      </p:sp>
      <p:sp>
        <p:nvSpPr>
          <p:cNvPr id="30723" name="Obdélník 2">
            <a:extLst>
              <a:ext uri="{FF2B5EF4-FFF2-40B4-BE49-F238E27FC236}">
                <a16:creationId xmlns:a16="http://schemas.microsoft.com/office/drawing/2014/main" id="{83243C88-3791-44FC-8F24-62777E746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91440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u="sng" dirty="0">
                <a:solidFill>
                  <a:schemeClr val="tx1"/>
                </a:solidFill>
                <a:cs typeface="Times New Roman" panose="02020603050405020304" pitchFamily="18" charset="0"/>
              </a:rPr>
              <a:t>§ 34 odst. 4</a:t>
            </a:r>
            <a:r>
              <a:rPr lang="cs-CZ" altLang="cs-CZ" sz="1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 zákona o silniční dopravě umožňuje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orgánům státního odborného dozoru, obecní policii a Policii České republiky</a:t>
            </a:r>
            <a:r>
              <a:rPr lang="cs-CZ" alt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přístup k tachografu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nebo jinému záznamovému zařízení.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u="sng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Dopravce je povinen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s odvoláním na ustanovení </a:t>
            </a:r>
            <a:r>
              <a:rPr lang="cs-CZ" altLang="cs-CZ" sz="2400" dirty="0">
                <a:solidFill>
                  <a:schemeClr val="tx1"/>
                </a:solidFill>
                <a:cs typeface="Times New Roman" panose="02020603050405020304" pitchFamily="18" charset="0"/>
              </a:rPr>
              <a:t>§ 34 odst. 5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zákona o silniční dopravě </a:t>
            </a:r>
            <a:r>
              <a:rPr lang="cs-CZ" altLang="cs-CZ" sz="1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zajistit, aby řidič poskytl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obecní policii a Policii České republiky</a:t>
            </a:r>
            <a:r>
              <a:rPr lang="cs-CZ" alt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600" u="sng" dirty="0">
                <a:solidFill>
                  <a:schemeClr val="tx1"/>
                </a:solidFill>
                <a:cs typeface="Times New Roman" panose="02020603050405020304" pitchFamily="18" charset="0"/>
              </a:rPr>
              <a:t>součinnost</a:t>
            </a:r>
            <a:r>
              <a:rPr lang="cs-CZ" altLang="cs-CZ" sz="16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  <a:cs typeface="Times New Roman" panose="02020603050405020304" pitchFamily="18" charset="0"/>
              </a:rPr>
              <a:t>při výkonu kontroly.</a:t>
            </a:r>
            <a:endParaRPr lang="cs-CZ" altLang="cs-CZ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ClrTx/>
              <a:buSzTx/>
              <a:buNone/>
            </a:pPr>
            <a:endParaRPr lang="cs-CZ" altLang="cs-CZ" sz="1800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tach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103" y="4345041"/>
            <a:ext cx="3102979" cy="235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Tachograf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43" y="1825392"/>
            <a:ext cx="4433089" cy="16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8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131C4-2CEA-4473-AA47-6621B477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533"/>
            <a:ext cx="8229600" cy="518614"/>
          </a:xfrm>
        </p:spPr>
        <p:txBody>
          <a:bodyPr/>
          <a:lstStyle/>
          <a:p>
            <a:pPr algn="ctr">
              <a:defRPr/>
            </a:pPr>
            <a:r>
              <a:rPr lang="cs-CZ" sz="1400" dirty="0"/>
              <a:t>§ 110a odst. 6  zákona 361/2000 Sb.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E30406DF-EDA7-4A79-93F5-0A519DA3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9308"/>
            <a:ext cx="9144000" cy="648280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cs-CZ" altLang="cs-CZ" sz="4000" b="1" u="sng" dirty="0"/>
              <a:t>Karta řidiče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marL="0" indent="0">
              <a:buNone/>
              <a:defRPr/>
            </a:pPr>
            <a:r>
              <a:rPr lang="cs-CZ" altLang="cs-CZ" sz="2400" dirty="0"/>
              <a:t>Příslušný obecní úřad obce s rozšířenou působností vydá do 15 pracovních dnů ode dne podání žádosti kartu řidiče žadateli, který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má na území České republiky obvyklé bydliště,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je držitelem řidičského oprávnění, s výjimkou řidičského oprávnění pro skupiny vozidel AM, A1, A2, A nebo B1 a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není držitelem platné karty řidiče vydané Českou republikou, jiným členským státem nebo jiným smluvním státem Evropské dohody o práci osádek vozidel v mezinárodní silniční dopravě (AETR).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dirty="0"/>
              <a:t> </a:t>
            </a:r>
          </a:p>
          <a:p>
            <a:pPr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0301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131C4-2CEA-4473-AA47-6621B4779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1846" y="0"/>
            <a:ext cx="13463246" cy="340106"/>
          </a:xfrm>
        </p:spPr>
        <p:txBody>
          <a:bodyPr/>
          <a:lstStyle/>
          <a:p>
            <a:pPr>
              <a:defRPr/>
            </a:pPr>
            <a:r>
              <a:rPr lang="cs-CZ" sz="1400" dirty="0"/>
              <a:t>§ 110a odst. 6  zákona 361/2000 Sb.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E30406DF-EDA7-4A79-93F5-0A519DA3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8403771" cy="640945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cs-CZ" altLang="cs-CZ" b="1" u="sng" dirty="0"/>
              <a:t>Karta řidiče</a:t>
            </a:r>
            <a:endParaRPr lang="cs-CZ" altLang="cs-CZ" dirty="0"/>
          </a:p>
          <a:p>
            <a:pPr>
              <a:defRPr/>
            </a:pPr>
            <a:endParaRPr lang="cs-CZ" altLang="cs-CZ" sz="2400" dirty="0"/>
          </a:p>
          <a:p>
            <a:pPr algn="just">
              <a:defRPr/>
            </a:pPr>
            <a:r>
              <a:rPr lang="cs-CZ" altLang="cs-CZ" sz="2400" dirty="0"/>
              <a:t>Kartu řidiče je žadatel povinen převzít osobně nebo prostřednictvím zmocněné osoby na základě ověřené plné moci u obecního úřadu obce s rozšířenou působností, u kterého podal žádost.</a:t>
            </a:r>
          </a:p>
          <a:p>
            <a:pPr marL="0" indent="0" algn="just">
              <a:buNone/>
              <a:defRPr/>
            </a:pPr>
            <a:r>
              <a:rPr lang="cs-CZ" altLang="cs-CZ" sz="2400" dirty="0"/>
              <a:t> </a:t>
            </a:r>
          </a:p>
          <a:p>
            <a:pPr algn="just">
              <a:defRPr/>
            </a:pPr>
            <a:r>
              <a:rPr lang="cs-CZ" altLang="cs-CZ" sz="2400" dirty="0"/>
              <a:t>Údaje o vydání karty řidiče a jejím odevzdání zapíše obecní úřad obce s rozšířenou působností do informačního systému digitálního tachografu (TACHONET)</a:t>
            </a:r>
          </a:p>
          <a:p>
            <a:pPr>
              <a:defRPr/>
            </a:pPr>
            <a:endParaRPr lang="cs-CZ" altLang="cs-CZ" sz="24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dirty="0"/>
              <a:t> </a:t>
            </a:r>
          </a:p>
          <a:p>
            <a:pPr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78021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71BAFF9-7876-4DD8-BFB4-7C50468B2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8313" y="692150"/>
            <a:ext cx="6150851" cy="1143000"/>
          </a:xfrm>
        </p:spPr>
        <p:txBody>
          <a:bodyPr vert="horz"/>
          <a:lstStyle/>
          <a:p>
            <a:pPr eaLnBrk="1" hangingPunct="1">
              <a:defRPr/>
            </a:pPr>
            <a:r>
              <a:rPr lang="cs-CZ" sz="4000" dirty="0">
                <a:solidFill>
                  <a:schemeClr val="tx1"/>
                </a:solidFill>
              </a:rPr>
              <a:t>                   Ale hlavně!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2A8B356-EB08-4BDC-9C4A-5117D1F0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9388" y="1884363"/>
            <a:ext cx="8964612" cy="4137025"/>
          </a:xfrm>
        </p:spPr>
        <p:txBody>
          <a:bodyPr vert="horz"/>
          <a:lstStyle/>
          <a:p>
            <a:pPr eaLnBrk="1" hangingPunct="1"/>
            <a:r>
              <a:rPr lang="cs-CZ" altLang="cs-CZ" sz="2800" dirty="0"/>
              <a:t>Řidič smí být držitelem pouze </a:t>
            </a:r>
            <a:r>
              <a:rPr lang="cs-CZ" altLang="cs-CZ" sz="2800" b="1" dirty="0"/>
              <a:t>jedné platné</a:t>
            </a:r>
            <a:r>
              <a:rPr lang="cs-CZ" altLang="cs-CZ" sz="2800" dirty="0"/>
              <a:t> karty řidiče.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800" dirty="0"/>
              <a:t> </a:t>
            </a:r>
          </a:p>
          <a:p>
            <a:pPr eaLnBrk="1" hangingPunct="1"/>
            <a:r>
              <a:rPr lang="cs-CZ" altLang="cs-CZ" sz="2800" dirty="0"/>
              <a:t>Řidič je oprávněn používat</a:t>
            </a:r>
            <a:br>
              <a:rPr lang="cs-CZ" altLang="cs-CZ" sz="2800" dirty="0"/>
            </a:br>
            <a:r>
              <a:rPr lang="cs-CZ" altLang="cs-CZ" sz="2800" dirty="0"/>
              <a:t>pouze </a:t>
            </a:r>
            <a:r>
              <a:rPr lang="cs-CZ" altLang="cs-CZ" sz="2800" b="1" dirty="0"/>
              <a:t>vlastní osobní kartu</a:t>
            </a:r>
            <a:r>
              <a:rPr lang="cs-CZ" altLang="cs-CZ" sz="2800" dirty="0"/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800" dirty="0"/>
              <a:t> </a:t>
            </a:r>
          </a:p>
          <a:p>
            <a:pPr eaLnBrk="1" hangingPunct="1"/>
            <a:r>
              <a:rPr lang="cs-CZ" altLang="cs-CZ" sz="2800" dirty="0"/>
              <a:t>Řidič nesmí používat kartu řidiče, </a:t>
            </a:r>
            <a:r>
              <a:rPr lang="cs-CZ" altLang="cs-CZ" sz="2800" b="1" dirty="0"/>
              <a:t>jejíž platnost uplynula</a:t>
            </a:r>
            <a:r>
              <a:rPr lang="cs-CZ" altLang="cs-CZ" sz="2800" dirty="0"/>
              <a:t>.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9CE66D9C-1E25-45F3-B3C2-B8C80B4FD057}"/>
              </a:ext>
            </a:extLst>
          </p:cNvPr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71493" y="2495624"/>
            <a:ext cx="3312369" cy="223224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6179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3E847-9D48-48D2-8909-AFDBA04B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571"/>
            <a:ext cx="9144000" cy="9021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800" b="1" u="sng" dirty="0"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</a:rPr>
              <a:t>POUŽÍVÁNÍ KARET ŘIDIČE A ZÁZNAMOVÝCH LISTŮ</a:t>
            </a:r>
            <a:br>
              <a:rPr lang="cs-CZ" sz="2800" u="sng" dirty="0">
                <a:effectLst/>
              </a:rPr>
            </a:br>
            <a:endParaRPr lang="cs-CZ" sz="2800" u="sng" dirty="0"/>
          </a:p>
        </p:txBody>
      </p:sp>
      <p:sp>
        <p:nvSpPr>
          <p:cNvPr id="79875" name="Obdélník 4">
            <a:extLst>
              <a:ext uri="{FF2B5EF4-FFF2-40B4-BE49-F238E27FC236}">
                <a16:creationId xmlns:a16="http://schemas.microsoft.com/office/drawing/2014/main" id="{0C03E878-D293-447A-A50B-845005FF0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760"/>
            <a:ext cx="9036050" cy="437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Řidič používá záznamové listy nebo kartu řidiče každý den, kdy řídí, od okamžiku, kdy převezme vozidlo.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0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Záznamový list </a:t>
            </a:r>
            <a:r>
              <a:rPr lang="cs-CZ" altLang="cs-CZ" sz="2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karta řidiče nesmějí být vyjmuty před koncem denní pracovní doby, pokud není jejich vyjmutí jinak povoleno nebo </a:t>
            </a:r>
            <a:r>
              <a:rPr lang="cs-CZ" altLang="cs-CZ" sz="1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není nezbytné pro zapsání symbolu země po </a:t>
            </a: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překročení hranice</a:t>
            </a:r>
            <a:r>
              <a:rPr lang="cs-CZ" altLang="cs-CZ" sz="1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0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0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Žádný záznamový list nebo karta řidiče se nesmějí používat po dobu delší, než pro kterou jsou určeny.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876" name="Rectangle 5">
            <a:extLst>
              <a:ext uri="{FF2B5EF4-FFF2-40B4-BE49-F238E27FC236}">
                <a16:creationId xmlns:a16="http://schemas.microsoft.com/office/drawing/2014/main" id="{ADEEFAA2-66FB-44B9-9C3B-C946D1061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0175"/>
            <a:ext cx="2206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altLang="cs-CZ" sz="10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877" name="Rectangle 6">
            <a:extLst>
              <a:ext uri="{FF2B5EF4-FFF2-40B4-BE49-F238E27FC236}">
                <a16:creationId xmlns:a16="http://schemas.microsoft.com/office/drawing/2014/main" id="{7A0917D0-A6BF-4D56-9847-EA4C246B2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6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cs-CZ" altLang="cs-CZ" sz="1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Rectangle 9">
            <a:extLst>
              <a:ext uri="{FF2B5EF4-FFF2-40B4-BE49-F238E27FC236}">
                <a16:creationId xmlns:a16="http://schemas.microsoft.com/office/drawing/2014/main" id="{71337B9E-C8FA-4ED5-AD97-A385C71D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09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6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cs-CZ" altLang="cs-CZ" sz="1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E0335E-24BE-49E9-94FD-3AA752A1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5805264"/>
            <a:ext cx="504056" cy="467530"/>
          </a:xfrm>
          <a:prstGeom prst="rect">
            <a:avLst/>
          </a:prstGeom>
        </p:spPr>
      </p:pic>
      <p:pic>
        <p:nvPicPr>
          <p:cNvPr id="13" name="Picture 5" descr="kotoučky  překroč">
            <a:extLst>
              <a:ext uri="{FF2B5EF4-FFF2-40B4-BE49-F238E27FC236}">
                <a16:creationId xmlns:a16="http://schemas.microsoft.com/office/drawing/2014/main" id="{177A0C7F-5A94-4D85-9BB9-AAE4F26D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592288" cy="25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22122006095a">
            <a:extLst>
              <a:ext uri="{FF2B5EF4-FFF2-40B4-BE49-F238E27FC236}">
                <a16:creationId xmlns:a16="http://schemas.microsoft.com/office/drawing/2014/main" id="{B5D60045-1C10-4310-B8E0-A61BDE66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8462"/>
            <a:ext cx="3191146" cy="205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2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48D7CCE-304D-4B93-BF77-AFF604C4AE75}"/>
              </a:ext>
            </a:extLst>
          </p:cNvPr>
          <p:cNvSpPr txBox="1"/>
          <p:nvPr/>
        </p:nvSpPr>
        <p:spPr>
          <a:xfrm>
            <a:off x="0" y="0"/>
            <a:ext cx="9144000" cy="80637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u="sng" dirty="0">
                <a:cs typeface="Arial" charset="0"/>
              </a:rPr>
              <a:t>Jízda bez vložené karty řidiče </a:t>
            </a:r>
          </a:p>
          <a:p>
            <a:pPr algn="just">
              <a:defRPr/>
            </a:pPr>
            <a:endParaRPr lang="cs-CZ" sz="2400" b="0" dirty="0">
              <a:cs typeface="Arial" charset="0"/>
            </a:endParaRPr>
          </a:p>
          <a:p>
            <a:pPr algn="just">
              <a:defRPr/>
            </a:pPr>
            <a:r>
              <a:rPr lang="cs-CZ" sz="2800" b="0" dirty="0">
                <a:cs typeface="Arial" charset="0"/>
              </a:rPr>
              <a:t>1. Ztráta, </a:t>
            </a:r>
          </a:p>
          <a:p>
            <a:pPr algn="just">
              <a:defRPr/>
            </a:pPr>
            <a:endParaRPr lang="cs-CZ" sz="2800" b="0" dirty="0">
              <a:cs typeface="Arial" charset="0"/>
            </a:endParaRPr>
          </a:p>
          <a:p>
            <a:pPr algn="just">
              <a:defRPr/>
            </a:pPr>
            <a:r>
              <a:rPr lang="cs-CZ" sz="2800" b="0" dirty="0">
                <a:cs typeface="Arial" charset="0"/>
              </a:rPr>
              <a:t>2. Odcizení,</a:t>
            </a:r>
          </a:p>
          <a:p>
            <a:pPr algn="just">
              <a:defRPr/>
            </a:pPr>
            <a:endParaRPr lang="cs-CZ" sz="2800" b="0" dirty="0">
              <a:cs typeface="Arial" charset="0"/>
            </a:endParaRPr>
          </a:p>
          <a:p>
            <a:pPr algn="just">
              <a:defRPr/>
            </a:pPr>
            <a:r>
              <a:rPr lang="cs-CZ" sz="2800" b="0" dirty="0">
                <a:cs typeface="Arial" charset="0"/>
              </a:rPr>
              <a:t>3. Nefunkčnost.</a:t>
            </a:r>
          </a:p>
          <a:p>
            <a:pPr algn="just">
              <a:defRPr/>
            </a:pPr>
            <a:endParaRPr lang="cs-CZ" sz="2800" dirty="0">
              <a:cs typeface="Arial" charset="0"/>
            </a:endParaRPr>
          </a:p>
          <a:p>
            <a:pPr algn="just">
              <a:defRPr/>
            </a:pPr>
            <a:endParaRPr lang="cs-CZ" sz="2800" dirty="0">
              <a:cs typeface="Arial" charset="0"/>
            </a:endParaRPr>
          </a:p>
          <a:p>
            <a:pPr>
              <a:defRPr/>
            </a:pPr>
            <a:r>
              <a:rPr lang="cs-CZ" sz="2800" dirty="0">
                <a:cs typeface="Arial" charset="0"/>
              </a:rPr>
              <a:t>  </a:t>
            </a:r>
            <a:r>
              <a:rPr lang="cs-CZ" sz="2800" u="sng" dirty="0">
                <a:cs typeface="Arial" charset="0"/>
              </a:rPr>
              <a:t>Je třeba předložit: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cs typeface="Arial" charset="0"/>
              </a:rPr>
              <a:t>policejní zprávu o odcizené kartě,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cs typeface="Arial" charset="0"/>
              </a:rPr>
              <a:t>formálním prohlášení řidiče  o ztrátě karty řidiče,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cs typeface="Arial" charset="0"/>
              </a:rPr>
              <a:t>nefunkční kartu řidiče.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algn="just">
              <a:defRPr/>
            </a:pPr>
            <a:endParaRPr lang="cs-CZ" sz="28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cs typeface="Arial" charset="0"/>
            </a:endParaRPr>
          </a:p>
        </p:txBody>
      </p:sp>
      <p:sp>
        <p:nvSpPr>
          <p:cNvPr id="75779" name="Obdélník 6">
            <a:extLst>
              <a:ext uri="{FF2B5EF4-FFF2-40B4-BE49-F238E27FC236}">
                <a16:creationId xmlns:a16="http://schemas.microsoft.com/office/drawing/2014/main" id="{FE656777-803B-45C5-8B59-8A51AC3F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445125"/>
            <a:ext cx="25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cs-CZ" altLang="cs-CZ" sz="1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5780" name="Picture 5">
            <a:extLst>
              <a:ext uri="{FF2B5EF4-FFF2-40B4-BE49-F238E27FC236}">
                <a16:creationId xmlns:a16="http://schemas.microsoft.com/office/drawing/2014/main" id="{E34FD266-B3DF-4EC8-8360-96FAC1FF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67" y="847899"/>
            <a:ext cx="4663368" cy="326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4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D610F-67FD-4771-8EBF-DE5B804E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5" y="218364"/>
            <a:ext cx="8379726" cy="84616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2400" b="1" u="sng" dirty="0">
                <a:solidFill>
                  <a:schemeClr val="tx1"/>
                </a:solidFill>
                <a:cs typeface="Arial" charset="0"/>
              </a:rPr>
              <a:t>Jízda  bez vložené karty řidiče na výtisky</a:t>
            </a:r>
            <a:br>
              <a:rPr lang="cs-CZ" sz="2400" b="1" u="sng" dirty="0">
                <a:solidFill>
                  <a:schemeClr val="tx1"/>
                </a:solidFill>
                <a:cs typeface="Arial" charset="0"/>
              </a:rPr>
            </a:b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8B79C046-5C16-4D1B-971F-3F897B6EF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450850"/>
            <a:ext cx="8642350" cy="64071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400" u="sng" dirty="0">
                <a:cs typeface="Arial" panose="020B0604020202020204" pitchFamily="34" charset="0"/>
              </a:rPr>
              <a:t>Řízení bez vložené karty řidiče</a:t>
            </a:r>
          </a:p>
          <a:p>
            <a:pPr marL="0" indent="0">
              <a:defRPr/>
            </a:pPr>
            <a:endParaRPr lang="cs-CZ" altLang="cs-CZ" sz="1800" u="sng" dirty="0"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1. Z každého dne řidič dokládá 2 výtisky.</a:t>
            </a: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2. Bez vložené karty řidiče může řídit nejvíce 7 kalendářních dnů.</a:t>
            </a: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266700" indent="-26670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3. Pokud nejpozději 7 kalendářní den požádá o vydání karty řidiče, může             řídit bez vložené karty řidiče dalších 8 pracovní dnů. </a:t>
            </a: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4. Celková délka řízení bez karty řidiče je tak 15 kalendářních dnů.</a:t>
            </a:r>
          </a:p>
          <a:p>
            <a:pPr marL="0" indent="0">
              <a:defRPr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266700" indent="-266700">
              <a:buFont typeface="Wingdings 2" panose="05020102010507070707" pitchFamily="18" charset="2"/>
              <a:buNone/>
              <a:defRPr/>
            </a:pPr>
            <a:r>
              <a:rPr lang="cs-CZ" altLang="cs-CZ" sz="2000" dirty="0">
                <a:cs typeface="Arial" panose="020B0604020202020204" pitchFamily="34" charset="0"/>
              </a:rPr>
              <a:t>5. Bez vložené karty řidiče je možné řídit i po uplynutí 15 kalendářních  dni,   ale pouze za účelem návratu do místa obvyklého odstavení vozidla.</a:t>
            </a:r>
          </a:p>
          <a:p>
            <a:pPr marL="0" indent="0">
              <a:defRPr/>
            </a:pPr>
            <a:endParaRPr lang="cs-CZ" altLang="cs-CZ" sz="1800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6F3B0A00-3092-437F-98F3-A051BC02BC98}"/>
              </a:ext>
            </a:extLst>
          </p:cNvPr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36096" y="908720"/>
            <a:ext cx="3456384" cy="220486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055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BDAFE-5D59-4FC2-A010-6B55743B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5" y="218364"/>
            <a:ext cx="8379726" cy="84616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2400" b="1" u="sng" dirty="0">
                <a:solidFill>
                  <a:schemeClr val="tx1"/>
                </a:solidFill>
                <a:cs typeface="Arial" charset="0"/>
              </a:rPr>
              <a:t>Jízda  bez vložené karty řidiče na výtisky</a:t>
            </a:r>
            <a:br>
              <a:rPr lang="cs-CZ" sz="2400" b="1" u="sng" dirty="0">
                <a:solidFill>
                  <a:schemeClr val="tx1"/>
                </a:solidFill>
                <a:cs typeface="Arial" charset="0"/>
              </a:rPr>
            </a:b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A82932-1EDA-4865-9E87-7A7F0D325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0850"/>
            <a:ext cx="9144000" cy="64071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2000" dirty="0">
              <a:cs typeface="Arial" charset="0"/>
            </a:endParaRPr>
          </a:p>
          <a:p>
            <a:pPr>
              <a:defRPr/>
            </a:pPr>
            <a:endParaRPr lang="cs-CZ" sz="1800" u="sng" dirty="0">
              <a:cs typeface="Arial" charset="0"/>
            </a:endParaRPr>
          </a:p>
          <a:p>
            <a:pPr>
              <a:defRPr/>
            </a:pPr>
            <a:r>
              <a:rPr lang="cs-CZ" sz="2400" u="sng" dirty="0">
                <a:cs typeface="Arial" charset="0"/>
              </a:rPr>
              <a:t>Před </a:t>
            </a:r>
            <a:r>
              <a:rPr lang="cs-CZ" sz="2400" b="1" u="sng" dirty="0">
                <a:cs typeface="Arial" charset="0"/>
              </a:rPr>
              <a:t>zahájením</a:t>
            </a:r>
            <a:r>
              <a:rPr lang="cs-CZ" sz="2400" u="sng" dirty="0">
                <a:cs typeface="Arial" charset="0"/>
              </a:rPr>
              <a:t> jízdy (pracovního dne) 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charset="0"/>
              </a:rPr>
              <a:t>      provést </a:t>
            </a:r>
            <a:r>
              <a:rPr lang="cs-CZ" sz="2000" b="1" u="sng" dirty="0">
                <a:cs typeface="Arial" charset="0"/>
              </a:rPr>
              <a:t>výtisk vozidla </a:t>
            </a:r>
            <a:r>
              <a:rPr lang="cs-CZ" sz="2000" dirty="0">
                <a:cs typeface="Arial" charset="0"/>
              </a:rPr>
              <a:t>a doplnit:</a:t>
            </a:r>
          </a:p>
          <a:p>
            <a:pPr marL="0" indent="0">
              <a:buNone/>
              <a:tabLst>
                <a:tab pos="361950" algn="l"/>
              </a:tabLst>
              <a:defRPr/>
            </a:pPr>
            <a:r>
              <a:rPr lang="cs-CZ" sz="2000" dirty="0">
                <a:cs typeface="Arial" charset="0"/>
              </a:rPr>
              <a:t>	1. jméno a příjmení řidiče,</a:t>
            </a:r>
          </a:p>
          <a:p>
            <a:pPr marL="0" indent="0" defTabSz="361950">
              <a:buNone/>
              <a:defRPr/>
            </a:pPr>
            <a:r>
              <a:rPr lang="cs-CZ" sz="2000" dirty="0">
                <a:cs typeface="Arial" charset="0"/>
              </a:rPr>
              <a:t>	2. číslo řidičského průkazu (karty řidiče),</a:t>
            </a:r>
          </a:p>
          <a:p>
            <a:pPr marL="0" indent="0">
              <a:buNone/>
              <a:tabLst>
                <a:tab pos="361950" algn="l"/>
                <a:tab pos="1346200" algn="l"/>
              </a:tabLst>
              <a:defRPr/>
            </a:pPr>
            <a:r>
              <a:rPr lang="cs-CZ" sz="2000" dirty="0">
                <a:cs typeface="Arial" charset="0"/>
              </a:rPr>
              <a:t>	3. datum a čas,</a:t>
            </a:r>
          </a:p>
          <a:p>
            <a:pPr marL="0" indent="0">
              <a:buNone/>
              <a:tabLst>
                <a:tab pos="361950" algn="l"/>
              </a:tabLst>
              <a:defRPr/>
            </a:pPr>
            <a:r>
              <a:rPr lang="cs-CZ" sz="2000" dirty="0">
                <a:cs typeface="Arial" charset="0"/>
              </a:rPr>
              <a:t>	4. symbol výchozí země,</a:t>
            </a:r>
          </a:p>
          <a:p>
            <a:pPr marL="0" indent="0" defTabSz="361950">
              <a:buNone/>
              <a:defRPr/>
            </a:pPr>
            <a:r>
              <a:rPr lang="cs-CZ" sz="2000" dirty="0">
                <a:cs typeface="Arial" charset="0"/>
              </a:rPr>
              <a:t>	5. podpis řidiče.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dirty="0">
              <a:cs typeface="Arial" charset="0"/>
            </a:endParaRPr>
          </a:p>
          <a:p>
            <a:pPr>
              <a:defRPr/>
            </a:pPr>
            <a:r>
              <a:rPr lang="cs-CZ" sz="2400" u="sng" dirty="0"/>
              <a:t>Po </a:t>
            </a:r>
            <a:r>
              <a:rPr lang="cs-CZ" sz="2400" b="1" u="sng" dirty="0"/>
              <a:t>ukončení</a:t>
            </a:r>
            <a:r>
              <a:rPr lang="cs-CZ" sz="2400" u="sng" dirty="0"/>
              <a:t> jízdy (pracovního dne)</a:t>
            </a:r>
          </a:p>
          <a:p>
            <a:pPr marL="0" indent="0" defTabSz="361950">
              <a:buNone/>
              <a:defRPr/>
            </a:pPr>
            <a:r>
              <a:rPr lang="cs-CZ" sz="2000" dirty="0"/>
              <a:t>	vytisknout </a:t>
            </a:r>
            <a:r>
              <a:rPr lang="cs-CZ" sz="2000" b="1" u="sng" dirty="0"/>
              <a:t>časové úseky jízdy </a:t>
            </a:r>
            <a:r>
              <a:rPr lang="cs-CZ" sz="2000" dirty="0"/>
              <a:t>a doplnit</a:t>
            </a:r>
            <a:r>
              <a:rPr lang="cs-CZ" sz="2000" u="sng" dirty="0"/>
              <a:t>:</a:t>
            </a:r>
          </a:p>
          <a:p>
            <a:pPr marL="0" indent="0" defTabSz="361950">
              <a:buNone/>
              <a:defRPr/>
            </a:pPr>
            <a:r>
              <a:rPr lang="cs-CZ" sz="1800" dirty="0">
                <a:cs typeface="Arial" charset="0"/>
              </a:rPr>
              <a:t>	1. jméno a příjmení řidiče,</a:t>
            </a:r>
          </a:p>
          <a:p>
            <a:pPr marL="0" indent="0" defTabSz="361950">
              <a:buNone/>
              <a:defRPr/>
            </a:pPr>
            <a:r>
              <a:rPr lang="cs-CZ" sz="1800" dirty="0">
                <a:cs typeface="Arial" charset="0"/>
              </a:rPr>
              <a:t>	2. číslo řidičského průkazu (karty řidiče),</a:t>
            </a:r>
          </a:p>
          <a:p>
            <a:pPr marL="0" indent="0" defTabSz="361950">
              <a:buNone/>
              <a:defRPr/>
            </a:pPr>
            <a:r>
              <a:rPr lang="cs-CZ" sz="1800" dirty="0">
                <a:cs typeface="Arial" charset="0"/>
              </a:rPr>
              <a:t>	3. datum a čas,</a:t>
            </a:r>
          </a:p>
          <a:p>
            <a:pPr marL="0" indent="0" defTabSz="361950">
              <a:buNone/>
              <a:defRPr/>
            </a:pPr>
            <a:r>
              <a:rPr lang="cs-CZ" sz="1800" dirty="0">
                <a:cs typeface="Arial" charset="0"/>
              </a:rPr>
              <a:t>	4. symbol cílové země,</a:t>
            </a:r>
          </a:p>
          <a:p>
            <a:pPr marL="0" indent="0" defTabSz="361950">
              <a:buNone/>
              <a:defRPr/>
            </a:pPr>
            <a:r>
              <a:rPr lang="cs-CZ" sz="1800" dirty="0">
                <a:cs typeface="Arial" charset="0"/>
              </a:rPr>
              <a:t>	5. podpis řidiče.</a:t>
            </a:r>
          </a:p>
          <a:p>
            <a:pPr>
              <a:defRPr/>
            </a:pPr>
            <a:endParaRPr lang="cs-CZ" sz="1800" dirty="0">
              <a:cs typeface="Arial" charset="0"/>
            </a:endParaRPr>
          </a:p>
        </p:txBody>
      </p:sp>
      <p:pic>
        <p:nvPicPr>
          <p:cNvPr id="76804" name="Obrázek 3">
            <a:extLst>
              <a:ext uri="{FF2B5EF4-FFF2-40B4-BE49-F238E27FC236}">
                <a16:creationId xmlns:a16="http://schemas.microsoft.com/office/drawing/2014/main" id="{053B16B6-C823-4397-8EB1-3AB5F8DD3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557338"/>
            <a:ext cx="37957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92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540E143-4FF0-4675-8996-DD94D7AFC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0" y="-171400"/>
            <a:ext cx="8697913" cy="648072"/>
          </a:xfrm>
        </p:spPr>
        <p:txBody>
          <a:bodyPr vert="horz">
            <a:normAutofit fontScale="90000"/>
          </a:bodyPr>
          <a:lstStyle/>
          <a:p>
            <a:pPr marL="2959100" indent="-1255713" eaLnBrk="1" hangingPunct="1">
              <a:defRPr/>
            </a:pPr>
            <a:r>
              <a:rPr lang="cs-CZ" b="1" dirty="0">
                <a:solidFill>
                  <a:schemeClr val="tx1"/>
                </a:solidFill>
              </a:rPr>
              <a:t>               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u="sng" dirty="0">
                <a:solidFill>
                  <a:schemeClr val="tx1"/>
                </a:solidFill>
              </a:rPr>
              <a:t>Obnova   karty </a:t>
            </a:r>
            <a:r>
              <a:rPr lang="cs-CZ" sz="1200" b="1" dirty="0">
                <a:solidFill>
                  <a:schemeClr val="tx1"/>
                </a:solidFill>
              </a:rPr>
              <a:t>(§ 110a </a:t>
            </a:r>
            <a:r>
              <a:rPr lang="cs-CZ" sz="1200" b="1" dirty="0" err="1">
                <a:solidFill>
                  <a:schemeClr val="tx1"/>
                </a:solidFill>
              </a:rPr>
              <a:t>z.č</a:t>
            </a:r>
            <a:r>
              <a:rPr lang="cs-CZ" sz="1200" b="1" dirty="0">
                <a:solidFill>
                  <a:schemeClr val="tx1"/>
                </a:solidFill>
              </a:rPr>
              <a:t>. 361/2000 Sb.))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22B14CB-DA5B-43F7-BE8F-16C97238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125538"/>
            <a:ext cx="9144000" cy="5732462"/>
          </a:xfrm>
        </p:spPr>
        <p:txBody>
          <a:bodyPr vert="horz"/>
          <a:lstStyle/>
          <a:p>
            <a:pPr marL="0" indent="0" algn="just" eaLnBrk="1" hangingPunct="1">
              <a:defRPr/>
            </a:pPr>
            <a:r>
              <a:rPr lang="cs-CZ" sz="2400" dirty="0"/>
              <a:t>Nastavuje se </a:t>
            </a:r>
            <a:r>
              <a:rPr lang="cs-CZ" sz="2400" u="sng" dirty="0"/>
              <a:t>nový interval </a:t>
            </a:r>
            <a:r>
              <a:rPr lang="cs-CZ" sz="2400" dirty="0"/>
              <a:t>platnosti karty.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endParaRPr lang="cs-CZ" sz="2400" dirty="0"/>
          </a:p>
          <a:p>
            <a:pPr marL="182563" indent="-182563" algn="just" eaLnBrk="1" hangingPunct="1">
              <a:defRPr/>
            </a:pPr>
            <a:r>
              <a:rPr lang="cs-CZ" sz="2400" dirty="0"/>
              <a:t>Původní karta je řidiči ponechána pro zpětné doložení záznamů činnosti. </a:t>
            </a:r>
          </a:p>
          <a:p>
            <a:pPr marL="182563" indent="-182563" algn="just" eaLnBrk="1" hangingPunct="1">
              <a:defRPr/>
            </a:pPr>
            <a:endParaRPr lang="cs-CZ" sz="2400" dirty="0"/>
          </a:p>
          <a:p>
            <a:pPr marL="182563" indent="-182563" algn="just" eaLnBrk="1" hangingPunct="1">
              <a:defRPr/>
            </a:pPr>
            <a:r>
              <a:rPr lang="cs-CZ" sz="2400" dirty="0"/>
              <a:t>povinnost vrátit tuto kartu je </a:t>
            </a:r>
            <a:r>
              <a:rPr lang="cs-CZ" sz="2400" b="1" dirty="0"/>
              <a:t>do 60 dnů !!!</a:t>
            </a:r>
            <a:endParaRPr lang="cs-CZ" sz="2400" u="sng" dirty="0"/>
          </a:p>
          <a:p>
            <a:pPr marL="269875" indent="-269875" algn="just" eaLnBrk="1" hangingPunct="1">
              <a:defRPr/>
            </a:pPr>
            <a:endParaRPr lang="cs-CZ" sz="2400" u="sng" dirty="0"/>
          </a:p>
          <a:p>
            <a:pPr marL="269875" indent="-269875" algn="just" eaLnBrk="1" hangingPunct="1">
              <a:defRPr/>
            </a:pPr>
            <a:r>
              <a:rPr lang="cs-CZ" sz="2400" u="sng" dirty="0"/>
              <a:t>Při výměně karty </a:t>
            </a:r>
            <a:r>
              <a:rPr lang="cs-CZ" sz="2400" dirty="0"/>
              <a:t>je nutné o novou kartu požádat nejpozději     </a:t>
            </a:r>
            <a:r>
              <a:rPr lang="cs-CZ" sz="2400" u="sng" dirty="0"/>
              <a:t>15 dnů </a:t>
            </a:r>
            <a:r>
              <a:rPr lang="cs-CZ" sz="2400" dirty="0"/>
              <a:t>před uplynutím doby platnosti. </a:t>
            </a:r>
          </a:p>
          <a:p>
            <a:pPr marL="269875" indent="-269875" algn="just" eaLnBrk="1" hangingPunct="1">
              <a:defRPr/>
            </a:pPr>
            <a:endParaRPr lang="cs-CZ" sz="2400" dirty="0"/>
          </a:p>
          <a:p>
            <a:pPr marL="269875" indent="-269875" algn="just" eaLnBrk="1" hangingPunct="1">
              <a:defRPr/>
            </a:pPr>
            <a:r>
              <a:rPr lang="cs-CZ" sz="2400" dirty="0"/>
              <a:t>Úřady by měly přijmout žádost o obnovu karty, pokud zbývají do konce platnosti karty </a:t>
            </a:r>
            <a:r>
              <a:rPr lang="cs-CZ" sz="2400" u="sng" dirty="0"/>
              <a:t>dva měsíce </a:t>
            </a:r>
            <a:r>
              <a:rPr lang="cs-CZ" sz="2400" dirty="0"/>
              <a:t>nebo doba kratší.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cs-CZ" sz="3600" b="1" u="sng" dirty="0"/>
          </a:p>
        </p:txBody>
      </p:sp>
    </p:spTree>
    <p:extLst>
      <p:ext uri="{BB962C8B-B14F-4D97-AF65-F5344CB8AC3E}">
        <p14:creationId xmlns:p14="http://schemas.microsoft.com/office/powerpoint/2010/main" val="302400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A372E1-B9C3-4EFB-A656-649F7EBDCF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-95534" y="0"/>
            <a:ext cx="6741995" cy="1124744"/>
          </a:xfrm>
        </p:spPr>
        <p:txBody>
          <a:bodyPr vert="horz">
            <a:normAutofit fontScale="90000"/>
          </a:bodyPr>
          <a:lstStyle/>
          <a:p>
            <a:pPr marL="2959100" indent="-1255713" eaLnBrk="1" hangingPunct="1">
              <a:defRPr/>
            </a:pPr>
            <a:br>
              <a:rPr lang="cs-CZ" b="1" dirty="0">
                <a:solidFill>
                  <a:schemeClr val="tx1"/>
                </a:solidFill>
              </a:rPr>
            </a:br>
            <a:r>
              <a:rPr lang="cs-CZ" b="1" u="sng" dirty="0">
                <a:solidFill>
                  <a:schemeClr val="tx1"/>
                </a:solidFill>
              </a:rPr>
              <a:t>Náhrada  karty</a:t>
            </a:r>
            <a:br>
              <a:rPr lang="cs-CZ" b="1" u="sng" dirty="0">
                <a:solidFill>
                  <a:schemeClr val="tx1"/>
                </a:solidFill>
              </a:rPr>
            </a:b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772BAA2-CC25-4C7C-84F3-202C3F30B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836613"/>
            <a:ext cx="9144000" cy="6021387"/>
          </a:xfrm>
        </p:spPr>
        <p:txBody>
          <a:bodyPr vert="horz"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endParaRPr lang="cs-CZ" sz="3600" b="1" u="sng" dirty="0"/>
          </a:p>
          <a:p>
            <a:pPr marL="355600" indent="-355600" eaLnBrk="1" hangingPunct="1">
              <a:defRPr/>
            </a:pPr>
            <a:r>
              <a:rPr lang="cs-CZ" dirty="0"/>
              <a:t>Doba platnosti náhradní karty je shodná s </a:t>
            </a:r>
            <a:r>
              <a:rPr lang="cs-CZ" u="sng" dirty="0"/>
              <a:t>intervalem platnosti karty původní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22" y="3491346"/>
            <a:ext cx="4750539" cy="28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0"/>
            <a:ext cx="91440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2808" y="6507276"/>
            <a:ext cx="2133600" cy="365125"/>
          </a:xfrm>
        </p:spPr>
        <p:txBody>
          <a:bodyPr/>
          <a:lstStyle/>
          <a:p>
            <a:fld id="{8C36597B-4E1C-4304-810B-A9A18C690390}" type="slidenum">
              <a:rPr lang="en-US" smtClean="0">
                <a:solidFill>
                  <a:srgbClr val="575756"/>
                </a:solidFill>
              </a:rPr>
              <a:pPr/>
              <a:t>2</a:t>
            </a:fld>
            <a:endParaRPr lang="en-US" dirty="0">
              <a:solidFill>
                <a:srgbClr val="57575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812281"/>
            <a:ext cx="3722336" cy="45719"/>
          </a:xfrm>
        </p:spPr>
        <p:txBody>
          <a:bodyPr lIns="216000"/>
          <a:lstStyle/>
          <a:p>
            <a:pPr algn="l"/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94804" y="1083069"/>
            <a:ext cx="8052046" cy="0"/>
          </a:xfrm>
          <a:prstGeom prst="line">
            <a:avLst/>
          </a:prstGeom>
          <a:ln w="12700">
            <a:solidFill>
              <a:srgbClr val="004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-523702"/>
            <a:ext cx="9143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u="sng" dirty="0"/>
              <a:t>ů</a:t>
            </a:r>
            <a:endParaRPr lang="cs-CZ" sz="3200" b="1" u="sng" dirty="0"/>
          </a:p>
          <a:p>
            <a:pPr algn="ctr"/>
            <a:r>
              <a:rPr lang="cs-CZ" altLang="cs-CZ" sz="2800" b="1" dirty="0"/>
              <a:t>Nařízení 165/2014 </a:t>
            </a:r>
          </a:p>
          <a:p>
            <a:pPr algn="ctr"/>
            <a:r>
              <a:rPr lang="cs-CZ" altLang="cs-CZ" sz="2800" dirty="0"/>
              <a:t>O tachografech v  silniční dopravě</a:t>
            </a:r>
            <a:endParaRPr lang="cs-CZ" sz="2800" dirty="0"/>
          </a:p>
          <a:p>
            <a:pPr algn="ctr"/>
            <a:endParaRPr lang="en-US" sz="2200" dirty="0">
              <a:solidFill>
                <a:srgbClr val="004E7D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6205491" y="0"/>
            <a:ext cx="2938509" cy="365125"/>
          </a:xfrm>
          <a:prstGeom prst="rect">
            <a:avLst/>
          </a:prstGeom>
        </p:spPr>
        <p:txBody>
          <a:bodyPr vert="horz" lIns="216000" tIns="45720" rIns="216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81891" y="1068668"/>
            <a:ext cx="79802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95088"/>
            <a:ext cx="3653476" cy="16728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70" y="4051919"/>
            <a:ext cx="2642616" cy="16424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69848" y="1198385"/>
            <a:ext cx="5784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Vozidla a jejich soupravy pro přepravu zboží </a:t>
            </a:r>
            <a:br>
              <a:rPr lang="cs-CZ" sz="2000" dirty="0"/>
            </a:br>
            <a:r>
              <a:rPr lang="cs-CZ" sz="2000" dirty="0"/>
              <a:t>s největší povolenou hmotností nad 3,5 t (dle TP)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312922" y="3615923"/>
            <a:ext cx="59561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Vozidla pro přepravu osob s počtem sedadel nad 9</a:t>
            </a:r>
            <a:br>
              <a:rPr lang="cs-CZ" sz="2000" dirty="0"/>
            </a:br>
            <a:r>
              <a:rPr lang="cs-CZ" sz="2000" dirty="0"/>
              <a:t>- včetně řidiče</a:t>
            </a:r>
            <a:br>
              <a:rPr lang="cs-CZ" sz="2000" dirty="0"/>
            </a:br>
            <a:r>
              <a:rPr lang="cs-CZ" sz="2000" dirty="0"/>
              <a:t>- dle TP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94804" y="5772147"/>
            <a:ext cx="812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Mimo stanovené výjimky dle čl. 3 a čl. 13 nařízení č. 561/2006 EU</a:t>
            </a:r>
          </a:p>
        </p:txBody>
      </p:sp>
    </p:spTree>
    <p:extLst>
      <p:ext uri="{BB962C8B-B14F-4D97-AF65-F5344CB8AC3E}">
        <p14:creationId xmlns:p14="http://schemas.microsoft.com/office/powerpoint/2010/main" val="243862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023FCC9-1E3E-4E72-A6CB-C1F07073A2CE}"/>
              </a:ext>
            </a:extLst>
          </p:cNvPr>
          <p:cNvSpPr/>
          <p:nvPr/>
        </p:nvSpPr>
        <p:spPr>
          <a:xfrm>
            <a:off x="0" y="188913"/>
            <a:ext cx="9144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u="sng" dirty="0"/>
              <a:t>ODEBRÁNÍ  KARTY  ŘIDIČE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algn="just">
              <a:defRPr/>
            </a:pPr>
            <a:r>
              <a:rPr lang="cs-CZ" sz="2400" dirty="0"/>
              <a:t>§ 35k </a:t>
            </a:r>
            <a:r>
              <a:rPr lang="cs-CZ" sz="2000" b="0" dirty="0"/>
              <a:t>zákona o silniční dopravě </a:t>
            </a:r>
            <a:r>
              <a:rPr lang="cs-CZ" sz="2000" dirty="0"/>
              <a:t>opravňuje </a:t>
            </a:r>
            <a:r>
              <a:rPr lang="cs-CZ" sz="2000" b="0" dirty="0"/>
              <a:t>Policii České republiky nebo osobu pověřenou výkonem státního odborného dozoru</a:t>
            </a:r>
            <a:r>
              <a:rPr lang="cs-CZ" sz="2000" dirty="0"/>
              <a:t> odebrat řidiči kartu řidiče, pokud je řidič podezřelý, že:</a:t>
            </a:r>
          </a:p>
          <a:p>
            <a:pPr algn="just">
              <a:defRPr/>
            </a:pPr>
            <a:r>
              <a:rPr lang="cs-CZ" sz="20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0" dirty="0"/>
              <a:t>padělal, potlačil nebo zničil na kartě řidiče údaje o době řízení, bezpečnostních přestávkách nebo době odpočinku, případně na kartě řidiče provedl jiné neoprávněné změny, </a:t>
            </a:r>
          </a:p>
          <a:p>
            <a:pPr>
              <a:defRPr/>
            </a:pPr>
            <a:r>
              <a:rPr lang="cs-CZ" sz="2000" b="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0" dirty="0"/>
              <a:t>použil padělanou kartu řidiče,</a:t>
            </a:r>
          </a:p>
          <a:p>
            <a:pPr>
              <a:defRPr/>
            </a:pPr>
            <a:r>
              <a:rPr lang="cs-CZ" sz="2000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0" dirty="0"/>
              <a:t>použil kartu řidiče, která byla vydána jiné osobě,</a:t>
            </a:r>
          </a:p>
          <a:p>
            <a:pPr>
              <a:defRPr/>
            </a:pPr>
            <a:r>
              <a:rPr lang="cs-CZ" sz="2000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b="0" dirty="0"/>
              <a:t>použil kartu řidiče, která byla nahlášena jako ztracená nebo odcizená</a:t>
            </a:r>
            <a:r>
              <a:rPr lang="cs-CZ" sz="2000" dirty="0"/>
              <a:t>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Odebraná karta řidiče se nevrací.</a:t>
            </a:r>
          </a:p>
        </p:txBody>
      </p:sp>
    </p:spTree>
    <p:extLst>
      <p:ext uri="{BB962C8B-B14F-4D97-AF65-F5344CB8AC3E}">
        <p14:creationId xmlns:p14="http://schemas.microsoft.com/office/powerpoint/2010/main" val="329322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82F8150-3038-4628-98B0-93893EC577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731696" cy="1628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cs-CZ" cap="none" dirty="0">
                <a:solidFill>
                  <a:schemeClr val="tx1"/>
                </a:solidFill>
                <a:effectLst/>
                <a:latin typeface="Franklin Gothic Medium" pitchFamily="34" charset="0"/>
              </a:rPr>
              <a:t>Nařízení komise (EU) 2016/403</a:t>
            </a:r>
            <a:r>
              <a:rPr lang="cs-CZ" cap="none" dirty="0">
                <a:effectLst/>
                <a:latin typeface="Franklin Gothic Medium" pitchFamily="34" charset="0"/>
              </a:rPr>
              <a:t>,</a:t>
            </a:r>
            <a:br>
              <a:rPr lang="cs-CZ" cap="none" dirty="0">
                <a:effectLst/>
                <a:latin typeface="Franklin Gothic Medium" pitchFamily="34" charset="0"/>
              </a:rPr>
            </a:br>
            <a:r>
              <a:rPr lang="cs-CZ" sz="1800" cap="none" dirty="0">
                <a:effectLst/>
                <a:latin typeface="+mn-lt"/>
              </a:rPr>
              <a:t>kterým se doplňuje nařízení Evropského parlamentu a Rady (ES) č. 1071/2009, pokud jde o klasifikaci závažných porušení a kterým se mění příloha III směrnice Evropského parlamentu a Rady 2006/22/ES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D553FE3-3FFB-4640-A016-0F319F8BD1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772817"/>
            <a:ext cx="8731696" cy="4307308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8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Skupiny porušení jsou rozčleněny na</a:t>
            </a:r>
            <a:r>
              <a:rPr lang="cs-CZ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: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cs-CZ" sz="2800" b="1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  1. Nejzávažnější porušení (NP)</a:t>
            </a:r>
          </a:p>
          <a:p>
            <a:pPr marL="0" indent="0" eaLnBrk="1" hangingPunct="1"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  2. Velmi závažné porušení (VZP)</a:t>
            </a:r>
          </a:p>
          <a:p>
            <a:pPr marL="0" indent="0" eaLnBrk="1" hangingPunct="1"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  3. Závažné porušení (ZP)</a:t>
            </a:r>
          </a:p>
          <a:p>
            <a:pPr marL="0" indent="0" eaLnBrk="1" hangingPunct="1"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Franklin Gothic Book" pitchFamily="34" charset="0"/>
              </a:rPr>
              <a:t>  4. Menší porušení (MP)</a:t>
            </a:r>
          </a:p>
          <a:p>
            <a:pPr marL="0" indent="0" eaLnBrk="1" hangingPunct="1"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  <a:p>
            <a:pPr marL="0" indent="0" eaLnBrk="1" hangingPunct="1"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0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B26A38B-486F-444B-9877-1B92085872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tx1"/>
                </a:solidFill>
                <a:effectLst/>
                <a:latin typeface="Franklin Gothic Medium" pitchFamily="34" charset="0"/>
              </a:rPr>
              <a:t>Nařízení komise (EU) 2016/403,</a:t>
            </a:r>
            <a:br>
              <a:rPr lang="cs-CZ" dirty="0">
                <a:solidFill>
                  <a:schemeClr val="tx1"/>
                </a:solidFill>
                <a:effectLst/>
                <a:latin typeface="Franklin Gothic Medium" pitchFamily="34" charset="0"/>
              </a:rPr>
            </a:br>
            <a:r>
              <a:rPr lang="cs-CZ" sz="2000" dirty="0">
                <a:effectLst/>
                <a:latin typeface="Franklin Gothic Medium" pitchFamily="34" charset="0"/>
              </a:rPr>
              <a:t>kterým se doplňuje nařízení Evropského parlamentu a Rady (ES) č. 1071/2009, pokud jde o klasifikaci závažných porušení</a:t>
            </a:r>
            <a:r>
              <a:rPr lang="cs-CZ" dirty="0">
                <a:effectLst/>
                <a:latin typeface="Franklin Gothic Medium" pitchFamily="34" charset="0"/>
              </a:rPr>
              <a:t> 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B50396B-C98D-495C-B229-4F51FB04E8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9144000" cy="4525962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cs-CZ" sz="2000" u="sng" dirty="0">
              <a:latin typeface="Franklin Gothic Book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cs-CZ" sz="2000" u="sng" dirty="0">
                <a:latin typeface="Franklin Gothic Book" pitchFamily="34" charset="0"/>
              </a:rPr>
              <a:t>Rozčleňuje porušení nejen ve vztahu k sociálním předpisům, ale i k dalším porušením, která je považována za nejzávažnější porušení:</a:t>
            </a:r>
          </a:p>
          <a:p>
            <a:pPr eaLnBrk="1" hangingPunct="1">
              <a:defRPr/>
            </a:pPr>
            <a:endParaRPr lang="cs-CZ" sz="1200" dirty="0">
              <a:latin typeface="Franklin Gothic Book" pitchFamily="34" charset="0"/>
            </a:endParaRP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Řízení vozidla bez platného dokladu o absolvování  TP nebo jsou-li na vozidle závady bezprostředně ohrožující bezpečnost provozu,  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Zásahy do omezovače rychlosti (vyřazování z činnosti), 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Jízda bez platného ŘP,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Přeprava ADR, pokud dojde k ohrožení životů lidí nebo jejich zdraví nebo k ohrožení životního prostředí, nebo věcí jejichž přeprava je zakázána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Přeprava bez platné licence společenství (</a:t>
            </a:r>
            <a:r>
              <a:rPr lang="cs-CZ" sz="1200" dirty="0" err="1">
                <a:latin typeface="Franklin Gothic Book" pitchFamily="34" charset="0"/>
              </a:rPr>
              <a:t>eurolicence</a:t>
            </a:r>
            <a:r>
              <a:rPr lang="cs-CZ" sz="1200" dirty="0">
                <a:latin typeface="Franklin Gothic Book" pitchFamily="34" charset="0"/>
              </a:rPr>
              <a:t>),</a:t>
            </a:r>
          </a:p>
          <a:p>
            <a:pPr eaLnBrk="1" hangingPunct="1">
              <a:defRPr/>
            </a:pPr>
            <a:r>
              <a:rPr lang="cs-CZ" sz="2000" b="1" dirty="0">
                <a:latin typeface="Franklin Gothic Book" pitchFamily="34" charset="0"/>
              </a:rPr>
              <a:t>Manipulace – padělání karty řidiče, jízda na cizí kartu</a:t>
            </a:r>
          </a:p>
          <a:p>
            <a:pPr eaLnBrk="1" hangingPunct="1">
              <a:defRPr/>
            </a:pPr>
            <a:r>
              <a:rPr lang="cs-CZ" sz="2000" b="1" dirty="0">
                <a:latin typeface="Franklin Gothic Book" pitchFamily="34" charset="0"/>
              </a:rPr>
              <a:t>Falšování dob zapisovaných tachografem nebo používání zařízení , které toto umožňuje, případně použití neschváleného typu tachografu, 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Překročení denní doby řízení o 50% (od 13,5 u 9h a 15 hod u 10h řízení) - týdenní doby o 25% a více, to je 112,5 hodiny</a:t>
            </a:r>
          </a:p>
          <a:p>
            <a:pPr eaLnBrk="1" hangingPunct="1">
              <a:defRPr/>
            </a:pPr>
            <a:r>
              <a:rPr lang="cs-CZ" sz="1200" dirty="0">
                <a:latin typeface="Franklin Gothic Book" pitchFamily="34" charset="0"/>
              </a:rPr>
              <a:t>Překročení hmotnosti vozidla kategorie N3 o 20% a N2 o 25%.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cs-CZ" sz="2800" dirty="0">
              <a:effectLst>
                <a:outerShdw blurRad="38100" dist="38100" dir="2700000" algn="tl">
                  <a:srgbClr val="FFFFFF"/>
                </a:outerShdw>
              </a:effectLst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95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C023FCC9-1E3E-4E72-A6CB-C1F07073A2CE}"/>
              </a:ext>
            </a:extLst>
          </p:cNvPr>
          <p:cNvSpPr/>
          <p:nvPr/>
        </p:nvSpPr>
        <p:spPr>
          <a:xfrm>
            <a:off x="0" y="-747713"/>
            <a:ext cx="9144000" cy="83407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cs-CZ" sz="2800" dirty="0"/>
          </a:p>
          <a:p>
            <a:pPr algn="ctr">
              <a:defRPr/>
            </a:pPr>
            <a:endParaRPr lang="cs-CZ" sz="2800" dirty="0"/>
          </a:p>
          <a:p>
            <a:pPr>
              <a:defRPr/>
            </a:pPr>
            <a:r>
              <a:rPr lang="cs-CZ" sz="2000" dirty="0"/>
              <a:t>Pokuta ve správním řízení </a:t>
            </a:r>
            <a:r>
              <a:rPr lang="cs-CZ" sz="2000" b="1" dirty="0"/>
              <a:t>od 10 000 Kč do 50 000 Kč </a:t>
            </a:r>
            <a:r>
              <a:rPr lang="cs-CZ" sz="2000" dirty="0"/>
              <a:t>a zákaz činnosti spočívající v zákazu výkonu činnosti řidiče velkého vozidla</a:t>
            </a:r>
            <a:r>
              <a:rPr lang="cs-CZ" sz="2000" b="1" dirty="0"/>
              <a:t> od 3 do 6 měsíců</a:t>
            </a:r>
            <a:r>
              <a:rPr lang="cs-CZ" sz="2000" dirty="0"/>
              <a:t> se uloží, byl-li tento přestupek spáchán:</a:t>
            </a:r>
          </a:p>
          <a:p>
            <a:pPr>
              <a:defRPr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Manipulací s údaji na kartě řidiče - </a:t>
            </a:r>
            <a:r>
              <a:rPr lang="cs-CZ" sz="1200" dirty="0"/>
              <a:t>doba řízení, bezpečnostní přestávky doba odpočinku, případně jiné 				             neoprávněné změny. </a:t>
            </a:r>
          </a:p>
          <a:p>
            <a:pPr>
              <a:defRPr/>
            </a:pPr>
            <a:r>
              <a:rPr lang="cs-CZ" sz="12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Použití padělané karty řidiče.</a:t>
            </a:r>
          </a:p>
          <a:p>
            <a:pPr>
              <a:defRPr/>
            </a:pP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Použití karty řidiče, která byla vydána jiné osobě.</a:t>
            </a:r>
          </a:p>
          <a:p>
            <a:pPr>
              <a:defRPr/>
            </a:pP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Použití karty řidiče, která byla nahlášena jako ztracená nebo odcizená.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32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32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32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32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3200" b="1" dirty="0"/>
              <a:t>Jízda bez vložené karty řidiče.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16387" name="Picture 4" descr="22122006095a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3748088"/>
            <a:ext cx="28686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187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09093"/>
            <a:ext cx="9083615" cy="672983"/>
          </a:xfrm>
        </p:spPr>
        <p:txBody>
          <a:bodyPr/>
          <a:lstStyle/>
          <a:p>
            <a:br>
              <a:rPr lang="cs-CZ" sz="3600" b="1" u="sng" dirty="0">
                <a:solidFill>
                  <a:schemeClr val="tx1"/>
                </a:solidFill>
                <a:effectLst/>
              </a:rPr>
            </a:br>
            <a:r>
              <a:rPr lang="pl-PL" sz="3600" b="1" dirty="0">
                <a:solidFill>
                  <a:schemeClr val="tx1"/>
                </a:solidFill>
              </a:rPr>
              <a:t> 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 b="32339"/>
          <a:stretch>
            <a:fillRect/>
          </a:stretch>
        </p:blipFill>
        <p:spPr bwMode="auto">
          <a:xfrm>
            <a:off x="232654" y="1470199"/>
            <a:ext cx="8420995" cy="210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87731" y="309093"/>
            <a:ext cx="5935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/>
              <a:t>Manipulace  s  tachografem </a:t>
            </a:r>
          </a:p>
        </p:txBody>
      </p:sp>
      <p:pic>
        <p:nvPicPr>
          <p:cNvPr id="6" name="Picture 11" descr="Tachograf04">
            <a:extLst>
              <a:ext uri="{FF2B5EF4-FFF2-40B4-BE49-F238E27FC236}">
                <a16:creationId xmlns:a16="http://schemas.microsoft.com/office/drawing/2014/main" id="{13712E32-B40D-4960-91C1-08FC8EDC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" y="4388573"/>
            <a:ext cx="4771028" cy="176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AA68FE7-90DD-45A5-9E30-CAFDDC95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16" y="3935755"/>
            <a:ext cx="2817133" cy="26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72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28C11-3BFB-4CF1-B179-26DC9F9F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5" y="215446"/>
            <a:ext cx="8886305" cy="44491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cs-CZ" dirty="0"/>
            </a:br>
            <a:r>
              <a:rPr lang="cs-CZ" b="1" dirty="0">
                <a:solidFill>
                  <a:schemeClr val="tx1"/>
                </a:solidFill>
                <a:effectLst/>
              </a:rPr>
              <a:t>Chybějící  plomba  snímače </a:t>
            </a:r>
          </a:p>
        </p:txBody>
      </p:sp>
      <p:pic>
        <p:nvPicPr>
          <p:cNvPr id="58372" name="Obrázek 3">
            <a:extLst>
              <a:ext uri="{FF2B5EF4-FFF2-40B4-BE49-F238E27FC236}">
                <a16:creationId xmlns:a16="http://schemas.microsoft.com/office/drawing/2014/main" id="{F40ABF6E-787C-417E-B3AC-3947C38F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8" y="1303966"/>
            <a:ext cx="3600400" cy="268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Obdélník 4">
            <a:extLst>
              <a:ext uri="{FF2B5EF4-FFF2-40B4-BE49-F238E27FC236}">
                <a16:creationId xmlns:a16="http://schemas.microsoft.com/office/drawing/2014/main" id="{80F83FC7-86CE-46C1-9FEF-6DCFFCB6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2492375"/>
            <a:ext cx="308927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Plombování digitálního tachografu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1.očko na převodovce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2.očko na snímači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3.plomba (označená úřední značkou)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4.bajonet konektoru snímače </a:t>
            </a:r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55F27BAA-C331-40F6-9EE6-BC1CBBC7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18" y="1323836"/>
            <a:ext cx="3533052" cy="26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503" y="3970579"/>
            <a:ext cx="2199240" cy="296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043826C-04D8-4723-9DC1-A2A961EA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18" y="4182420"/>
            <a:ext cx="3538746" cy="264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012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64F4E3-D251-4006-B542-16D6A6DF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8763"/>
            <a:ext cx="9144000" cy="5872162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  <a:defRPr/>
            </a:pPr>
            <a:r>
              <a:rPr lang="cs-CZ" altLang="cs-CZ" sz="2800" dirty="0"/>
              <a:t>Podle ustanovení čl. 22 odst. 5 nařízení (EU) č. 165/2014 v případech, kdy je plomba odstraněna či porušena pro účely opravy vozidla či změny, musí být ve vozidle uloženo </a:t>
            </a:r>
            <a:r>
              <a:rPr lang="cs-CZ" altLang="cs-CZ" sz="2800" b="1" u="sng" dirty="0"/>
              <a:t>písemné prohlášení </a:t>
            </a:r>
            <a:r>
              <a:rPr lang="cs-CZ" altLang="cs-CZ" sz="2800" dirty="0"/>
              <a:t>s uvedením dne a času, kdy byla plomba porušena, a s uvedením důvodů pro odstranění plomby.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1443" name="Obrázek 3">
            <a:extLst>
              <a:ext uri="{FF2B5EF4-FFF2-40B4-BE49-F238E27FC236}">
                <a16:creationId xmlns:a16="http://schemas.microsoft.com/office/drawing/2014/main" id="{595E5070-74F1-44D4-AB08-A88921D1A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38" y="3917949"/>
            <a:ext cx="37274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ázek 1">
            <a:extLst>
              <a:ext uri="{FF2B5EF4-FFF2-40B4-BE49-F238E27FC236}">
                <a16:creationId xmlns:a16="http://schemas.microsoft.com/office/drawing/2014/main" id="{F662E06A-EC25-49EB-8A5D-4069EB93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916083"/>
            <a:ext cx="4932189" cy="27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91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2576"/>
            <a:ext cx="91440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2808" y="6507276"/>
            <a:ext cx="2133600" cy="365125"/>
          </a:xfrm>
        </p:spPr>
        <p:txBody>
          <a:bodyPr/>
          <a:lstStyle/>
          <a:p>
            <a:fld id="{8C36597B-4E1C-4304-810B-A9A18C690390}" type="slidenum">
              <a:rPr lang="en-US" smtClean="0">
                <a:solidFill>
                  <a:srgbClr val="575756"/>
                </a:solidFill>
              </a:rPr>
              <a:pPr/>
              <a:t>27</a:t>
            </a:fld>
            <a:endParaRPr lang="en-US" dirty="0">
              <a:solidFill>
                <a:srgbClr val="57575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4804" y="1083069"/>
            <a:ext cx="8052046" cy="0"/>
          </a:xfrm>
          <a:prstGeom prst="line">
            <a:avLst/>
          </a:prstGeom>
          <a:ln w="12700">
            <a:solidFill>
              <a:srgbClr val="004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805" y="99754"/>
            <a:ext cx="795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Plomba kontrolora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6205491" y="0"/>
            <a:ext cx="2938509" cy="365125"/>
          </a:xfrm>
          <a:prstGeom prst="rect">
            <a:avLst/>
          </a:prstGeom>
        </p:spPr>
        <p:txBody>
          <a:bodyPr vert="horz" lIns="216000" tIns="45720" rIns="216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cs-CZ" dirty="0"/>
          </a:p>
        </p:txBody>
      </p:sp>
      <p:sp>
        <p:nvSpPr>
          <p:cNvPr id="3078" name="AutoShape 6" descr="data:image/jpeg;base64,/9j/4AAQSkZJRgABAQAAAQABAAD/2wCEAAkGBhQQERQUEhQUFRUUFBQUFBQSFBQSEBUVFBcVFBQVFBUYHCceFxkjGRQUHy8gIycpLCwsFR4xNTAqNSYrLCkBCQoKDgwOGg8PGCkcHB8pKSwsKSkpKSkpLiksKSosKSkpLCksLykpKSwpLDUpKS4pKSkpLC0pKSksKSwpKSkpKf/AABEIALIBGwMBIgACEQEDEQH/xAAcAAEAAQUBAQAAAAAAAAAAAAAAAwECBAUGBwj/xABJEAABAwEEBQgHAwoEBwEAAAABAAIRAwQSITEFBkFRcQcTMmGBkaGxFCJCUnLB0SOiskNTYnOCg5LC4fAIFTPSJDREY5Oj4hb/xAAZAQEBAQEBAQAAAAAAAAAAAAAAAQIDBAX/xAAmEQEAAwAABgEDBQAAAAAAAAAAAQIRAwQSITFRExRBwQVSYZGh/9oADAMBAAIRAxEAPwD3FERAREQEREBERAREQEREBERARWl4GZHerDa2D22/xBBKigNup++z+Jv1UVo0xRptvOqMAG43vAYoMxFo3662QflZ4NefkoH6+2Ue088GH5qbA6NFyzuUSz7G1T+y0fzKF3KRS2Uqh7Wj5psDr0XFVOUkezRPa8fIKfRnKFTeYrNNPc4es3t2hOqB1yKKz2ltRocxwc07WmQpVQREQEREBERAREQEREBERBrdK6w0LK5jaz7rnzcbBJddziOK1r+UCyja88GH5rjOWupFSzfDU82LktGaXD4bUOOQcdvU7r61iZXHqlXlPswcG3ahLpgENExsEnNQWrlSpUwTzL4GZJHfgCuErWVrxDgCNx3jIq8tCnVKOzdynyJZQBBxB5yQe5qxKPKq6oDcpMBbg5ri4PaesfPIrlKdENEANA6hA7lZXovJBYQPekZjcmyOmPKlXL7nNsYT0SWuLXcHXs+orGtXKPbGkYNunM02BxadktOJHWFrKNKcJAPgVIbGd/gpsjLtmutviWVAT7sNZI2gGMCoamtFseyRWqMcRk6AQeu79VCLH1+CehjefD6IKUNPWpw+0qVA4bqrnNPW3GQOoq19tqHN7zxc4/NSixjeVd6G3cT2lBhl++TxMqajbbp39R+qmFkaBkO76q17GnA3e5ZxvrmYxIdKyM3D4R/cqE6QPvv7MPmqGmz+wVIKY2A92K0yx6ldrtmO8QJ4gYFUuHce5ZopDP5Yqjo2FEYnNO909ypUpubiWujaRBjsGKz2u6/FX87CDWMcCJBngqkLKrWdjzPRdvbge0ZFYtRr2dIXh7zRj2t+iisiw6RqUHXqT3NPUcDxGRXYaJ5Qxg20Nj9NmXa36dy4hjw4SDPBX0qJcYET1kDulWJwexWK306zb1N7XDqOXEZhZC8eoMq0XS11xw2h0HwzXXaH1yeIFo5tw99roeOLYg9kLcWTHZooLHbmVm3qbg4b2me/cp1oEREBERAREQEREHnHLZWcLNRAiHVTMtBODZEE4t7F5Cx39V69y3Mmy0CNlfwuO+i8fI71zt5WG70XpotAbUxbsO1vHeFv6YvAESQciBIPAriaT8etdhozSvN2Zrajb7BTbhtGAy61iZxc1lejO3Hy81dTsjiYAk7gWz5qSna6LmhzGOIO0vGPGBmjbS0EEUxI/SKoxi0jDLeDmpqdoIEHEeKvtds5yCWgEbRMnqO9QIjI5wb1dzw3rFVE0ZLrRG1PSgsZWlw3jvTRlG1cVZz/APfV1rH55o2jvVPSW7wmjI53j1Y+e9UNT+5yWP6Y3f4FUNub19yDJL/7+ac4sQ29u4p6eNyDLvlL53rDNv6vFWnSDvdHigzJKreO9a825+4dxVht7947kGxDUhap2kj7w8ArHaU31B3hBu+eMXTBG5wmOG5Wh0bB2yVoX6Wbtqj+JQv05TGdUd5VwdTZ7c+k69TdcO9uC32jtf6zD9rdqN7Gv7CMO8LzF+sNH85PeojrNRHtE8ArGo+gdF622evk8Nd7tQhp7NhWa/TFBudakONRg+a+bHa1UtgcexRO1sbsY8rWyPpqyaTpVSRTqMeRmGOa4jjBWUvlyza5VKbg+kyo1wxDmugjuXqfJlysPt9f0W0U4qXHOZUB6VzFzXtjAxJkbslR6giIqCIiDz/loZNipHdXb4sevG2he1csbCdHiNlel3G8CvFgFzt5agLJ+RXSVGzY2kfm2z2YHxC54BdNo+HWMNPuOE8S5c7NQ5n/ADerZKhYWgOc28wTepvHXucFmaN1ndU9V7rruAAP0V+sj2vyg80YJ9prjBgj4SO9cjpJnrU4wJfGGB6luvdmXdnSZ2vHeFY7Sw/OeK5O1aK5lt+rzhGAwdjJyzWBz9L81UPxVf8A5W+hnXbO01TGdTxKhfrBRHt+K5AWqmMrOP2nuPkArxbwMrPS7ecP8ydMGundrNRHtT3fVRu1ppbASudFvf7NKkOFOfMlSC2Wg5NA+Gkz/amQnVjdHWluxjj3/RW//pScqTj3rUh1rO144NDR5KnM2kxNR/rYD7SJPVjiptPbPyV9w3DdO1jlQf3H6q46TtRyoEcRC0rtGVyJL3RvNQnuxxUY0I8xLhjGZJAnAA7jOwqddPbPzU/dDcv0latrabeLmDzUbtI2jbVs7eNVnyKwRqm73mjvPyWNatAXA6ag9UE4NMSBMTOazHF4c+JYjmeHM5Fmxq6Sqgf8zSJJiGEvdvyChNsrn8s/sY5arQLZtFP4wO8OC7mjZmlwEid0iY3wu0RDvMubFZp6VsPYx5+StLqW20Vjwpn6rNdZA5ga1jxnLw1sS0mYl0nJRN1fq4+q/wDjpjylXE1isqWYzNSvhlLTj14SribL/wB93Z9U0ho6rZ2c5EYhs3hUznMXcMQMVrqdutLhLC4gZ3I+SK2ANn2UK7uMfVSAM2WN54k/RaiparVt5776gc6ucxU7b/zQx0MbrGB8Tj9EL3D8hQb8T/6hc0aNU5iPiIHmUFlO17Rw9Y+CGOgq6Qc32bOOpovnuDlBW0lVcIEN66dK6e9Y+gtH85WABMZuMxgNmGUldU/QtIezPEuPmUTw5qgakXjUf6pBgmJjPwC7Lk5aKWm7O0TMvx2Fr6dQfRaKpo9gcfUbkNg3rpNQrPOlbFUnEi4RHuU6mM9iK+hURFFEREHHcq9Iu0c6NlSmeyY+a8OC+j9YmA0SCJBIBBxBGMgrxHWzVk2V99kmk44bbh90/IrFoWHPhdPoY/8ADjh8yuXDl0eiqn/DjtH3isSsOe0+wtruEmHgVQP0h9m7iIDStLbc6R3VWea6TWtw+xw9YufDuoAEjtMdy5rSJhoO5zT3FbhJdBbLS6to2g6qb7qlscwkxJFO9hhxCxm2ZjZ+zGFQMESTBaDMbTjks/XCvSDbHRoNDGB76pa2YvPLATidsFY7HlhJi9eeJieliIbJh2A2RkuHM2mJjHzebtMTGSgvNmWsEAtkFg2kgzOMyMglOqRBAERfxAHsvJGAw6OA71I60S680YtgCQJ9YkO65mcirKVZwxERF8ggZ3XFwMZHAYbNq8uy8ffGYyoOdic6c3cMMc+5VsD5YMSc8TM9I/KFRtT7SJONMGNgx84VbAfUGe3pTOZzlcp8PPbx/X5YtWw1Jcb04vIbJOBLSBHVdOHWnobjOcOnOARiCJxwGeA6lsVROuT5bMF1mLGEzAF1/S2guLsdkgjJWCzhrmg5EtJiYabxc0DrMxis6u0ua4CJIIxyxEKE2QlwJI9iRjgWY+rx61Yt7arffMp6toAaXTIE5YyRsHWtbpVrSyoYMmkX/ozAblviFF/mNEu5h14uL3AQy4AXkicDjnntU+lrOG0XkE4UiwDCIwx37Fqtem0N0p0Wjfu5rQDotFL9Yz5rv7TanVfR2XWMbZ3F98El7zDhER6oN71sTMBecaLqXarXZ3HBxjPbkukOsM+y/wC6Pmvrw+9LbWN45uTvqfieFuwQuQo2yLOJzl3jUP1W1qaUVRs7ZQbUpuY7Jwg/Xsz7F5va7C+i9zSMjEgYEbCCuufpWVj1NJIsOSvHr8VQknf4ro6ttB3dwUXpnn/fYpi60jLO45NJ7Csmloio72Y4mFsfTfOc/wC8OpU9PKGtnoWxiztMkFxzPDIBZtS2hc+7SCsNuVTGyq15e7g3zK6LkufzmlrONjOef/63R4uXCttEl37PhP1XoPIbZ7+k6j9lOzu73uY0eEqLD31ERRRERBrNPf6Y+IeRXPWmxtqMcx4DmuEEHIhdHpseo34vkVp7iivHNadXHWOptNNx+zf/ACu/SHjmq6OtH2UbWknfhifmvWNJaLZaKbqdQS13eDsc07CF5NprQ1Sw1bjsjNx4wD2HDDr2EbFiYWGBrJXa51NoxcyXkg4AOF2D1nArntKf6Z4jzWw09RfTtDXjGnXa0Hqc1oHlHitdpU/Z9oVhFa1vNSvSk9G6PGV09Gg1uQ8SfMrhaNQB7XH2YPGMltnayn3e8lcuNwp4niceLmOXtxZjJx1FwSDAkZGMRwKSBuHcFyZ0+92TR3Eq4Wy0Oypu7KR84XH6T+Xmj9Pn72/x1Jrt94d4WJpOoHU3AS6YwbJdnsWjLrWdjhxAb5qwULS72j/5G/IrdeUiJ3XSvIVrO9Uthq/R5kPkVBeu9MY4TlHELZutzRv8B5lcy2wvc67zrC7K6HlzsNkAFTt1cec3/defMBdLcvW07LrflOHe3VaZbw6TaNo7XN+qjdplg2t/i/otYzVac3n+Fo83rX1qFJjnNdz0tJBEUxiMDtKfTU9JHJ8H0zPSGCpf5wGDIaKbdhketmrdJ6dvtc1sQ4QcDPmsyz6ssexr8YcJE1AD2wxTHVamBJuxvc9xzyyIXT4q+cdvi4exOeHI2IfaAHbn3LbusoGxWaRsDKNWm5rmwb0hswLo3kneqG2TsK6OyWraYpho2RMT70lUdbjO3uKwKtfFR891hQxsHWs7j4D5qw1zu8QsIVVXnkMZBrHq7z9Faa53jxWPzqBxOQKKmNU7/D+q3uq+qtS3uuseQSSMhAAALnOOwCR3rnubf7p7ittozWO1WZl2iRTxBkCHEg3hJnfHcEHSUOT1kxUtDmuFM1XNuElrA2+LxAiSIgfpDesyvya0qTHVKlR91r2MOJvG8DeMbAHep1kO3Lkq+tdteAHV8A26BLMGyDd4SBh1BY7tL2qoT9u9xjEXvWIGO7ECZ7UGyq6IpBxAbtjEvPV9V6b/AIf9HiLZWAgF7KTODbz3D7zV4w8V3GSX95he3/4ebcXWO0Uz+Trhw/bbB8aZUx5+Fw7VtNrW3XrCIir0CIiDX6XGDePyWtuLaaS2BYVxRUBYtdp3QNO2UTTqDra4D1mO94fMbQtxcS4iPC9YbBUs7TRrAh1PAGPUeD0HtO3ALjtLO9VvFe/couhadew1XvHrUWGrTcMwW5g7wV8+6UmGkbHR3qRGLrbaOs1FtCm6pdvOvZtbOB3kGc1mtFANvB1MYEgAi9hsgDNaOwaNtVdo5pr3MBIEAQD7QwyxWZU1OtjWOfUa9rGNL3EnEBok4LbCbSWkRzJLC8OvNDS1z25yXbcRA8QtTo+2uFZjqhc5ocJvkuEHA5lQVnNYS1zat4Zh7oIOeIuqwWhn5oH4nuPkQiuiqaZY1xgNgE4hzBInMK2vrE2TcIA2Xnknrm6N60bL7ujRZ/CT+JZNHR9oOXNM4us7PMyiZC6npJotRqkyCSfVBJkiMuKyKOnXhwIDnRs5okHjijNA1znaaDf34/llZDdUp6ekKA4Gq/8AlCHZj/5lVJm7UzmIbTbw6gtZVoOcS50SSSZqUxiTJ2rqLPqHZD09ID9ij83PWW3UzRTenba7j1c2weRTJHI+mPLW071OGzd9dxdjs9XNTei1nYE4brtRw8V1umGaLpWaLMZrNLLribz3XSL0nKSJWismn4m+JEGCJImcJ3Yb1RqKWr9es4hjXvDDBAbcukiYgjdC2NHVS1RjRwaJMyJA61t7Hr56JfFNgIqhj5OwtD2/RRWnlOrOBADRIj5KHdpxoFuBcQJE9Kc+DVfT1Xq1A51CjzrGyLzS/MCS2JBlS2vSThcDASBSAvNBMl0nYMY3LI0TrbXslHmqbYBcXFzyAS4wNp6gnY7tbT1YtjsrG8cabh+IqYanW7bRaz4jRb5lTWnXO0v/ACrRwcCfuysF9ptFb26r+qmyo75BF7sg6q2hvTrWenxrNn7oKw6+jA3pWumfg5x/8oWTS1VtdXo2W1v/AHT2jxBWws/JtpF2VicP1jmt/E4KDnTZqeyq9x/Rp/VyoNHOOQfH6UNXaUuSbSh9ijT/AHtMfhkrLpch9td069Bv7dV/kxFeev0aB0nAdV5ZtgtzaLmHBwpioGgNEk1BBvOgExOGa9Eocgb/AG7Y0fBRcfEuC2NDkFoDp2ms74WU2ecoPNn6znGGgL1n/D1TPMWt8YOrMA4gOc78YSz8iNhb0nWh/Go1o+6xeiar6Io2SgKNCmKbGk4CSSTm5xOJcd5QbdERAREQY1tpyAdyw7i2j2yIWEWKCC4q83gpbiuDMEGm1ksDq1jtFNglz6NRrRvcWmB3r5l0ix1Mlr2lr2PF5rgWuBaZgg5L6ycxcvrlyfWfSbPtAWVRg2tTAviNjgcHt6jlsIQeOav8oYsNJ1Om2+HVH1Jc27F8gloxOUKukuVSrWa5hYLr2uY4Tm1wIIngV2FD/D5RHTtdU/BSY3zcVsKHIPYG9J9pf+8Y3yYtJjxT06ltY8neXMJ77kq30ql7j/4m/wC1e/UeRnRjfyL3fFWqH8JC2VDky0azKx0T8d5/4nFRXzYbRS9x3a8fRGupno03ng4H+VfUtn1UslPoWWzN4Uac/hWwp2Zrei1rfhaG+QQfKdDRNSp/p2a0u+FrneTFsbPqJbqnRsNq/aBYPvNC+n4PX3lOZO5B840OSjSL/wDpC39ZXpt+az6PInb3Zts7firvd+EFfQIoKvMDeg8Mocg9oPTrWVvAV6nnC2Vn5Bo6VrA/V2cebnr2E0RCtFNB5a3kIspM1LRaHnq5qmPwmFnUeRLRzc213fFWI/CAvRm0wq3Ag4ujyWaNZ/0wd8dSq8dxdC2Fn1GsLOhY7MP3THHvIK6K6qtMINdR0RTZ0KNJvw02N8gskUiMsOGCnvFUx3oITSKpzJ3Ka6qXEEXN8Euqa6l1BBCuaxS3UuoLLgWRYRgeKiuLJswwPFBMiIgIiIChqMxUyo4IMe6qhqkuoGoIiFQtUxaqFqCxtMKpphXXUuIIoS6pbqXUEVxIU11LiCKCqXVNdS6ghuJcU11UuoI7qXVLCrCCG6l1S3UuoIrqXVLdS6giupdUt1LqCK6l1S3VW6ghupdU11LqCG6q3VLdS6giuq+kFddVWhBciIgIiICIiCkJCqiCkJCqiCkJCqiCkJCqiCkJCqiCkJCqiCkJCqiCkJCqiCkJCqiCkJCqiCkKsIiBCIiAiIgIiICIiAiIgIiICIiAiIgIiICIiAiIgIiICIiAiIgIiICIiAiIgIiIC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1680" y="5517233"/>
            <a:ext cx="3168352" cy="745118"/>
          </a:xfrm>
        </p:spPr>
        <p:txBody>
          <a:bodyPr lIns="216000"/>
          <a:lstStyle/>
          <a:p>
            <a:pPr algn="l"/>
            <a:endParaRPr lang="en-US" b="1" dirty="0"/>
          </a:p>
        </p:txBody>
      </p:sp>
      <p:sp>
        <p:nvSpPr>
          <p:cNvPr id="15" name="Obdélník 14"/>
          <p:cNvSpPr/>
          <p:nvPr/>
        </p:nvSpPr>
        <p:spPr>
          <a:xfrm>
            <a:off x="568204" y="1307272"/>
            <a:ext cx="3848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 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155575" y="969536"/>
            <a:ext cx="8830484" cy="459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 byly plomby odstraněny nebo porušeny pro kontrolní účely, může je bez zbytečného prodlení nahradit kontrolor </a:t>
            </a:r>
            <a:r>
              <a:rPr lang="cs-CZ" sz="2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vybavený plombovacím zařízením a jedinečnou zvláštní značkou.</a:t>
            </a: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Pokud kontrolor plombu odstraní, musí být v tachografu po dobu od odstranění plomby až do dokončení kontroly, a to i v případě umísťování nové plomby,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vložena kontrolní karta. </a:t>
            </a:r>
          </a:p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</a:pP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Pokud tachograf odplombuje kontrolor pro kontrolní účely a po skončení kontroly je nahradí plombami kontrolora,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ověření tachografu se neprovádí.</a:t>
            </a:r>
            <a:b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13" y="4912822"/>
            <a:ext cx="2020358" cy="15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49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762CF-601A-417A-94D8-07E44573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52" y="0"/>
            <a:ext cx="7554035" cy="573206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Příklady použití plomb</a:t>
            </a:r>
            <a:br>
              <a:rPr lang="cs-CZ" b="1" dirty="0"/>
            </a:br>
            <a:r>
              <a:rPr lang="pl-PL" sz="2800" dirty="0">
                <a:solidFill>
                  <a:schemeClr val="tx1"/>
                </a:solidFill>
              </a:rPr>
              <a:t>DTCO 1381 </a:t>
            </a:r>
            <a:r>
              <a:rPr lang="pl-PL" sz="2800" b="1" dirty="0">
                <a:solidFill>
                  <a:schemeClr val="tx1"/>
                </a:solidFill>
              </a:rPr>
              <a:t>od verze Rel. 2.2 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7347" name="Zástupný symbol pro obsah 6">
            <a:extLst>
              <a:ext uri="{FF2B5EF4-FFF2-40B4-BE49-F238E27FC236}">
                <a16:creationId xmlns:a16="http://schemas.microsoft.com/office/drawing/2014/main" id="{EA7B5B6C-0576-4D49-80BA-8697977450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8" y="3059113"/>
            <a:ext cx="3892550" cy="1797050"/>
          </a:xfrm>
        </p:spPr>
      </p:pic>
      <p:pic>
        <p:nvPicPr>
          <p:cNvPr id="57348" name="Obrázek 3">
            <a:extLst>
              <a:ext uri="{FF2B5EF4-FFF2-40B4-BE49-F238E27FC236}">
                <a16:creationId xmlns:a16="http://schemas.microsoft.com/office/drawing/2014/main" id="{2AC88355-08EC-4C4F-8103-39CFEB9C1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320800"/>
            <a:ext cx="38925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Obrázek 4">
            <a:extLst>
              <a:ext uri="{FF2B5EF4-FFF2-40B4-BE49-F238E27FC236}">
                <a16:creationId xmlns:a16="http://schemas.microsoft.com/office/drawing/2014/main" id="{84D506A9-60BB-42D6-A5DB-680F110FC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320800"/>
            <a:ext cx="485933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Obdélník 5">
            <a:extLst>
              <a:ext uri="{FF2B5EF4-FFF2-40B4-BE49-F238E27FC236}">
                <a16:creationId xmlns:a16="http://schemas.microsoft.com/office/drawing/2014/main" id="{DC114EF9-882A-44A6-AB85-A82D057C2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5245331"/>
            <a:ext cx="472598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Pouze plomba výrobce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            VDO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plus doplněny </a:t>
            </a:r>
            <a:r>
              <a:rPr lang="pl-PL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nové plomby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výrobce na krytu DTCO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cs-CZ" sz="1000" dirty="0">
                <a:solidFill>
                  <a:schemeClr val="tx1"/>
                </a:solidFill>
                <a:latin typeface="Calibri" panose="020F0502020204030204" pitchFamily="34" charset="0"/>
              </a:rPr>
              <a:t>čísla plomb na výtisku technických dat </a:t>
            </a:r>
            <a:endParaRPr lang="cs-CZ" altLang="cs-CZ" sz="10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7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3470E0-20BF-45A0-AE90-EE16BFD916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7200" y="6415088"/>
            <a:ext cx="989013" cy="320675"/>
          </a:xfrm>
        </p:spPr>
        <p:txBody>
          <a:bodyPr/>
          <a:lstStyle/>
          <a:p>
            <a:pPr>
              <a:defRPr/>
            </a:pPr>
            <a:endParaRPr lang="cs-CZ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63B72B-3F48-4A78-8591-FD6814F1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73388" y="5584825"/>
            <a:ext cx="3751262" cy="274638"/>
          </a:xfrm>
        </p:spPr>
        <p:txBody>
          <a:bodyPr/>
          <a:lstStyle/>
          <a:p>
            <a:pPr>
              <a:defRPr/>
            </a:pPr>
            <a:r>
              <a:rPr lang="cs-CZ" dirty="0"/>
              <a:t> </a:t>
            </a:r>
            <a:endParaRPr lang="cs-CZ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4F1A253-2654-4C5E-8D7B-2D735D2040C1}"/>
              </a:ext>
            </a:extLst>
          </p:cNvPr>
          <p:cNvSpPr/>
          <p:nvPr/>
        </p:nvSpPr>
        <p:spPr>
          <a:xfrm>
            <a:off x="0" y="136525"/>
            <a:ext cx="9144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u="sng" dirty="0">
                <a:cs typeface="Arial" charset="0"/>
              </a:rPr>
              <a:t>Způsoby manipulace s digitálním tachografem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cs-CZ" sz="2000" u="sng" dirty="0">
              <a:cs typeface="Arial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cs typeface="Arial" charset="0"/>
              </a:rPr>
              <a:t>zmagnetování snímače pohybu</a:t>
            </a:r>
          </a:p>
          <a:p>
            <a:pPr algn="just">
              <a:defRPr/>
            </a:pPr>
            <a:endParaRPr lang="cs-CZ" sz="2400" u="sng" dirty="0">
              <a:cs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cs-CZ" sz="2800" dirty="0">
              <a:cs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cs-CZ" sz="2800" dirty="0"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cs typeface="Arial" charset="0"/>
              </a:rPr>
              <a:t>vložením externího přerušovače elektrického napájení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sz="2800" dirty="0">
              <a:cs typeface="Arial" charset="0"/>
            </a:endParaRPr>
          </a:p>
          <a:p>
            <a:pPr marL="285750" indent="-285750">
              <a:buFontTx/>
              <a:buChar char="-"/>
              <a:defRPr/>
            </a:pPr>
            <a:endParaRPr lang="cs-CZ" sz="2400" dirty="0">
              <a:cs typeface="Arial" charset="0"/>
            </a:endParaRPr>
          </a:p>
        </p:txBody>
      </p:sp>
      <p:pic>
        <p:nvPicPr>
          <p:cNvPr id="206853" name="Picture 4">
            <a:extLst>
              <a:ext uri="{FF2B5EF4-FFF2-40B4-BE49-F238E27FC236}">
                <a16:creationId xmlns:a16="http://schemas.microsoft.com/office/drawing/2014/main" id="{D22A3794-EB74-490C-9C38-AA11041B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801688"/>
            <a:ext cx="317976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Zástupný symbol pro obsah 7">
            <a:extLst>
              <a:ext uri="{FF2B5EF4-FFF2-40B4-BE49-F238E27FC236}">
                <a16:creationId xmlns:a16="http://schemas.microsoft.com/office/drawing/2014/main" id="{9361294A-57F0-48B6-B8AD-C99CC88C20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888" y="3983038"/>
            <a:ext cx="3648075" cy="2752725"/>
          </a:xfrm>
        </p:spPr>
      </p:pic>
      <p:pic>
        <p:nvPicPr>
          <p:cNvPr id="206855" name="Obrázek 9">
            <a:extLst>
              <a:ext uri="{FF2B5EF4-FFF2-40B4-BE49-F238E27FC236}">
                <a16:creationId xmlns:a16="http://schemas.microsoft.com/office/drawing/2014/main" id="{12810363-7C83-4127-AB87-EAD80579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452563"/>
            <a:ext cx="25177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Obrázek 11">
            <a:extLst>
              <a:ext uri="{FF2B5EF4-FFF2-40B4-BE49-F238E27FC236}">
                <a16:creationId xmlns:a16="http://schemas.microsoft.com/office/drawing/2014/main" id="{DEB20DB7-7981-4CAB-B29D-EFA4FD875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994150"/>
            <a:ext cx="37528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Obrázek 4">
            <a:extLst>
              <a:ext uri="{FF2B5EF4-FFF2-40B4-BE49-F238E27FC236}">
                <a16:creationId xmlns:a16="http://schemas.microsoft.com/office/drawing/2014/main" id="{7112476C-DF34-4EF0-8AEF-2ED8ADD9F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416050"/>
            <a:ext cx="27701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1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ové pole 2">
            <a:extLst>
              <a:ext uri="{FF2B5EF4-FFF2-40B4-BE49-F238E27FC236}">
                <a16:creationId xmlns:a16="http://schemas.microsoft.com/office/drawing/2014/main" id="{044EA060-7438-44C7-B5E3-F776E270F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15643"/>
            <a:ext cx="3455615" cy="523220"/>
          </a:xfrm>
          <a:prstGeom prst="rect">
            <a:avLst/>
          </a:prstGeom>
          <a:solidFill>
            <a:srgbClr val="FFFFFF"/>
          </a:solidFill>
          <a:ln w="15875">
            <a:solidFill>
              <a:srgbClr val="2E74B5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Účinnost předpisů k montáži SMART  digitálních tachografů II. generace</a:t>
            </a:r>
            <a:endParaRPr lang="cs-CZ" altLang="cs-CZ" sz="1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5" name="Text Box 11">
            <a:extLst>
              <a:ext uri="{FF2B5EF4-FFF2-40B4-BE49-F238E27FC236}">
                <a16:creationId xmlns:a16="http://schemas.microsoft.com/office/drawing/2014/main" id="{49222791-7461-4D12-BAF8-86BEE18E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38325"/>
            <a:ext cx="2590800" cy="739775"/>
          </a:xfrm>
          <a:prstGeom prst="rect">
            <a:avLst/>
          </a:prstGeom>
          <a:solidFill>
            <a:srgbClr val="FFFFFF"/>
          </a:solidFill>
          <a:ln w="15875">
            <a:solidFill>
              <a:srgbClr val="2E75B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Mont</a:t>
            </a:r>
            <a:r>
              <a:rPr lang="cs-CZ" altLang="cs-CZ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ž tachografů II. </a:t>
            </a:r>
            <a:r>
              <a:rPr lang="cs-CZ" altLang="cs-CZ" sz="1400" u="sng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generace do </a:t>
            </a: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nových vozidel</a:t>
            </a:r>
            <a:endParaRPr lang="cs-CZ" altLang="cs-CZ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23. srpna  2023</a:t>
            </a:r>
            <a:endParaRPr lang="cs-CZ" altLang="cs-CZ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6" name="Text Box 12">
            <a:extLst>
              <a:ext uri="{FF2B5EF4-FFF2-40B4-BE49-F238E27FC236}">
                <a16:creationId xmlns:a16="http://schemas.microsoft.com/office/drawing/2014/main" id="{766A8383-ABC3-4D60-A27A-6E2FBD0E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863850"/>
            <a:ext cx="2590800" cy="954088"/>
          </a:xfrm>
          <a:prstGeom prst="rect">
            <a:avLst/>
          </a:prstGeom>
          <a:solidFill>
            <a:srgbClr val="FFFFFF"/>
          </a:solidFill>
          <a:ln w="15875">
            <a:solidFill>
              <a:srgbClr val="2E75B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bg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Výměna analogových a digit</a:t>
            </a:r>
            <a:r>
              <a:rPr lang="cs-CZ" altLang="cs-CZ" sz="1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400" dirty="0">
                <a:solidFill>
                  <a:schemeClr val="bg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ln</a:t>
            </a:r>
            <a:r>
              <a:rPr lang="cs-CZ" altLang="cs-CZ" sz="14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1400" dirty="0">
                <a:solidFill>
                  <a:schemeClr val="bg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 tachografů instalovaných před 6. 2019</a:t>
            </a:r>
            <a:endParaRPr lang="cs-CZ" altLang="cs-CZ" sz="14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31. prosince 2024</a:t>
            </a:r>
            <a:endParaRPr lang="cs-CZ" altLang="cs-CZ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7" name="Text Box 4">
            <a:extLst>
              <a:ext uri="{FF2B5EF4-FFF2-40B4-BE49-F238E27FC236}">
                <a16:creationId xmlns:a16="http://schemas.microsoft.com/office/drawing/2014/main" id="{4982C284-0171-4DA6-9454-71DA591DE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29088"/>
            <a:ext cx="2590800" cy="1169551"/>
          </a:xfrm>
          <a:prstGeom prst="rect">
            <a:avLst/>
          </a:prstGeom>
          <a:solidFill>
            <a:srgbClr val="FFFFFF"/>
          </a:solidFill>
          <a:ln w="15875">
            <a:solidFill>
              <a:srgbClr val="2E75B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Výměna inteligentn</a:t>
            </a:r>
            <a:r>
              <a:rPr lang="cs-CZ" altLang="cs-CZ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1400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 tachografů I. generace za tachografy II. generace </a:t>
            </a:r>
            <a:r>
              <a:rPr lang="cs-CZ" altLang="cs-CZ" sz="1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1400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 err="1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smart</a:t>
            </a:r>
            <a:r>
              <a:rPr lang="cs-CZ" altLang="cs-CZ" sz="1400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DT </a:t>
            </a:r>
            <a:endParaRPr lang="cs-CZ" altLang="cs-CZ" sz="14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18. srpna  2025</a:t>
            </a:r>
            <a:endParaRPr lang="cs-CZ" altLang="cs-CZ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8" name="Text Box 3">
            <a:extLst>
              <a:ext uri="{FF2B5EF4-FFF2-40B4-BE49-F238E27FC236}">
                <a16:creationId xmlns:a16="http://schemas.microsoft.com/office/drawing/2014/main" id="{C17FF689-6190-45B4-B666-E35F07686A9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8313" y="5611813"/>
            <a:ext cx="2590800" cy="738187"/>
          </a:xfrm>
          <a:prstGeom prst="rect">
            <a:avLst/>
          </a:prstGeom>
          <a:solidFill>
            <a:srgbClr val="FFFFFF"/>
          </a:solidFill>
          <a:ln w="15875">
            <a:solidFill>
              <a:srgbClr val="2E75B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Povinn</a:t>
            </a:r>
            <a:r>
              <a:rPr lang="cs-CZ" altLang="cs-CZ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cs-CZ" altLang="cs-CZ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tachografy ve vozidlech od 2,5t na MKD</a:t>
            </a:r>
            <a:endParaRPr lang="cs-CZ" altLang="cs-CZ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Od  července 2026</a:t>
            </a:r>
            <a:endParaRPr lang="cs-CZ" altLang="cs-CZ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19" name="Text Box 8">
            <a:extLst>
              <a:ext uri="{FF2B5EF4-FFF2-40B4-BE49-F238E27FC236}">
                <a16:creationId xmlns:a16="http://schemas.microsoft.com/office/drawing/2014/main" id="{A7DAC373-EF07-48C9-8B1C-1136BA673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19750"/>
            <a:ext cx="5473700" cy="83185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Ž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dn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možnost aktualizace st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vaj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 tachografů.</a:t>
            </a:r>
            <a:endParaRPr lang="cs-CZ" altLang="cs-CZ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znamen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že budou muset být vyměněny tachografy i u dvou a tř</a:t>
            </a:r>
            <a:r>
              <a:rPr lang="cs-CZ" altLang="cs-CZ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letých vozidel.</a:t>
            </a:r>
            <a:endParaRPr lang="cs-CZ" altLang="cs-CZ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20" name="Rectangle 13">
            <a:extLst>
              <a:ext uri="{FF2B5EF4-FFF2-40B4-BE49-F238E27FC236}">
                <a16:creationId xmlns:a16="http://schemas.microsoft.com/office/drawing/2014/main" id="{4C53E9B8-5CEB-40A6-94A3-39DFCDB1F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-63500"/>
            <a:ext cx="881221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Povinn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hrada za inteligentn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tachografy druh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generace v      mezin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rodn</a:t>
            </a:r>
            <a:r>
              <a:rPr lang="cs-CZ" altLang="cs-CZ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í</a:t>
            </a:r>
            <a:r>
              <a:rPr lang="cs-CZ" altLang="cs-CZ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dopravě</a:t>
            </a:r>
            <a:endParaRPr lang="cs-CZ" altLang="cs-CZ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8621" name="Rectangle 17">
            <a:extLst>
              <a:ext uri="{FF2B5EF4-FFF2-40B4-BE49-F238E27FC236}">
                <a16:creationId xmlns:a16="http://schemas.microsoft.com/office/drawing/2014/main" id="{B511EE0D-CF0A-48FC-8BD2-2C31CD416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22" name="Picture 11" descr="Tachograf04">
            <a:extLst>
              <a:ext uri="{FF2B5EF4-FFF2-40B4-BE49-F238E27FC236}">
                <a16:creationId xmlns:a16="http://schemas.microsoft.com/office/drawing/2014/main" id="{68A16D9C-5768-446F-98AB-38F60B1EC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695450"/>
            <a:ext cx="5473700" cy="2020888"/>
          </a:xfrm>
          <a:noFill/>
        </p:spPr>
      </p:pic>
      <p:sp>
        <p:nvSpPr>
          <p:cNvPr id="68623" name="Obdélník 18">
            <a:extLst>
              <a:ext uri="{FF2B5EF4-FFF2-40B4-BE49-F238E27FC236}">
                <a16:creationId xmlns:a16="http://schemas.microsoft.com/office/drawing/2014/main" id="{7FD071D0-04EA-42DA-9CE7-B9A87674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33825"/>
            <a:ext cx="5543550" cy="68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endParaRPr lang="cs-CZ" altLang="cs-CZ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ClrTx/>
              <a:buSzTx/>
              <a:buFont typeface="Symbol" panose="05050102010706020507" pitchFamily="18" charset="2"/>
              <a:buChar char=""/>
            </a:pPr>
            <a:endParaRPr lang="cs-CZ" altLang="cs-CZ" sz="1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</a:pPr>
            <a:endParaRPr lang="cs-CZ" altLang="cs-CZ" sz="1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7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Zástupný symbol pro obsah 2">
            <a:extLst>
              <a:ext uri="{FF2B5EF4-FFF2-40B4-BE49-F238E27FC236}">
                <a16:creationId xmlns:a16="http://schemas.microsoft.com/office/drawing/2014/main" id="{29EE4053-ADDB-41DE-B704-9723E5A8E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014293"/>
          </a:xfrm>
        </p:spPr>
        <p:txBody>
          <a:bodyPr/>
          <a:lstStyle/>
          <a:p>
            <a:pPr algn="just"/>
            <a:r>
              <a:rPr lang="cs-CZ" altLang="cs-CZ" sz="2800" dirty="0">
                <a:cs typeface="Arial" panose="020B0604020202020204" pitchFamily="34" charset="0"/>
              </a:rPr>
              <a:t>Použitím profesionálně vyrobeného zařízení, které v případě aktivace  potlačuje signál ze snímače pohybu, </a:t>
            </a:r>
          </a:p>
          <a:p>
            <a:pPr algn="just"/>
            <a:endParaRPr lang="cs-CZ" altLang="cs-CZ" dirty="0"/>
          </a:p>
        </p:txBody>
      </p:sp>
      <p:pic>
        <p:nvPicPr>
          <p:cNvPr id="207875" name="Obrázek 5" descr="Výřez obrazovky">
            <a:extLst>
              <a:ext uri="{FF2B5EF4-FFF2-40B4-BE49-F238E27FC236}">
                <a16:creationId xmlns:a16="http://schemas.microsoft.com/office/drawing/2014/main" id="{506B8F32-8D29-4AB7-B98F-A6A18B1A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535113"/>
            <a:ext cx="40036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6" name="Obrázek 3">
            <a:extLst>
              <a:ext uri="{FF2B5EF4-FFF2-40B4-BE49-F238E27FC236}">
                <a16:creationId xmlns:a16="http://schemas.microsoft.com/office/drawing/2014/main" id="{680C38D5-11A0-4F42-AFBC-7331542F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733550"/>
            <a:ext cx="45958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53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Zástupný symbol pro obsah 2">
            <a:extLst>
              <a:ext uri="{FF2B5EF4-FFF2-40B4-BE49-F238E27FC236}">
                <a16:creationId xmlns:a16="http://schemas.microsoft.com/office/drawing/2014/main" id="{E228E399-FA55-493D-AEFA-082FC889A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788"/>
            <a:ext cx="9144000" cy="6386512"/>
          </a:xfrm>
        </p:spPr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Úprava software tachografu</a:t>
            </a:r>
          </a:p>
          <a:p>
            <a:endParaRPr lang="cs-CZ" altLang="cs-CZ">
              <a:cs typeface="Arial" panose="020B0604020202020204" pitchFamily="34" charset="0"/>
            </a:endParaRPr>
          </a:p>
          <a:p>
            <a:endParaRPr lang="cs-CZ" altLang="cs-CZ">
              <a:cs typeface="Arial" panose="020B0604020202020204" pitchFamily="34" charset="0"/>
            </a:endParaRPr>
          </a:p>
          <a:p>
            <a:endParaRPr lang="cs-CZ" altLang="cs-CZ">
              <a:cs typeface="Arial" panose="020B0604020202020204" pitchFamily="34" charset="0"/>
            </a:endParaRPr>
          </a:p>
          <a:p>
            <a:endParaRPr lang="cs-CZ" altLang="cs-CZ">
              <a:cs typeface="Arial" panose="020B0604020202020204" pitchFamily="34" charset="0"/>
            </a:endParaRPr>
          </a:p>
          <a:p>
            <a:r>
              <a:rPr lang="cs-CZ" altLang="cs-CZ">
                <a:cs typeface="Arial" panose="020B0604020202020204" pitchFamily="34" charset="0"/>
              </a:rPr>
              <a:t>Instalace druhého snímače přímo do tachografu</a:t>
            </a:r>
          </a:p>
          <a:p>
            <a:endParaRPr lang="cs-CZ" altLang="cs-CZ"/>
          </a:p>
        </p:txBody>
      </p:sp>
      <p:pic>
        <p:nvPicPr>
          <p:cNvPr id="208899" name="Obrázek 6" descr="Výřez obrazovky">
            <a:extLst>
              <a:ext uri="{FF2B5EF4-FFF2-40B4-BE49-F238E27FC236}">
                <a16:creationId xmlns:a16="http://schemas.microsoft.com/office/drawing/2014/main" id="{531D9D3A-6F3B-481D-953E-B48A8A88D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4518025"/>
            <a:ext cx="141922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0" name="Obrázek 1">
            <a:extLst>
              <a:ext uri="{FF2B5EF4-FFF2-40B4-BE49-F238E27FC236}">
                <a16:creationId xmlns:a16="http://schemas.microsoft.com/office/drawing/2014/main" id="{BA3445E5-F334-4BCE-A329-44E8B223C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8163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1" name="Obrázek 6">
            <a:extLst>
              <a:ext uri="{FF2B5EF4-FFF2-40B4-BE49-F238E27FC236}">
                <a16:creationId xmlns:a16="http://schemas.microsoft.com/office/drawing/2014/main" id="{596F988D-50D0-4AE9-A79C-41220CA7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85750"/>
            <a:ext cx="359251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Obrázek 7" descr="Výřez obrazovky">
            <a:extLst>
              <a:ext uri="{FF2B5EF4-FFF2-40B4-BE49-F238E27FC236}">
                <a16:creationId xmlns:a16="http://schemas.microsoft.com/office/drawing/2014/main" id="{D6CA3BDE-6CE4-4C29-B049-2614C0408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9663"/>
            <a:ext cx="32210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3" name="Zástupný symbol pro obsah 3" descr="Výřez obrazovky">
            <a:extLst>
              <a:ext uri="{FF2B5EF4-FFF2-40B4-BE49-F238E27FC236}">
                <a16:creationId xmlns:a16="http://schemas.microsoft.com/office/drawing/2014/main" id="{089AE1D9-15F8-4FBC-8727-79994973E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879850"/>
            <a:ext cx="44069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96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BAB5F-706C-416F-9AAD-7FD46447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24744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cs-CZ" sz="2800" dirty="0"/>
          </a:p>
        </p:txBody>
      </p:sp>
      <p:sp>
        <p:nvSpPr>
          <p:cNvPr id="30723" name="Obdélník 2">
            <a:extLst>
              <a:ext uri="{FF2B5EF4-FFF2-40B4-BE49-F238E27FC236}">
                <a16:creationId xmlns:a16="http://schemas.microsoft.com/office/drawing/2014/main" id="{83243C88-3791-44FC-8F24-62777E746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0"/>
            <a:ext cx="9180512" cy="74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§ 35i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zákona o silniční dopravě opravňuje </a:t>
            </a: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nařídit kontrolu tachografu autorizovaným metrologickým střediskem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a přikázat řidiči jízdu do autorizovaného metrologického střediska. </a:t>
            </a:r>
            <a:endParaRPr lang="cs-CZ" altLang="cs-CZ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Řidič je povinen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této výzvy </a:t>
            </a: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uposlechnout</a:t>
            </a:r>
            <a:r>
              <a:rPr lang="cs-CZ" altLang="cs-CZ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a při samotné kontrole se musí </a:t>
            </a: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řídit pokyny pracovníka AMS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provádějícího kontrolu tachografu</a:t>
            </a:r>
            <a:r>
              <a:rPr lang="cs-CZ" altLang="cs-CZ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Náklady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na provedení kontroly tachografu hradí AMS ten, kdo ji nařídil.</a:t>
            </a: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Pokud bylo kontrolou tachografu zjištěno jeho </a:t>
            </a: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nesprávné fungování nebo nalezeno zařízení určené k neoprávněné změně údajů</a:t>
            </a:r>
            <a:r>
              <a:rPr lang="cs-CZ" altLang="cs-CZ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vedených tachografem</a:t>
            </a:r>
            <a:r>
              <a:rPr lang="cs-CZ" altLang="cs-CZ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cs-CZ" altLang="cs-CZ" sz="18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uhradí dopravce náklady.</a:t>
            </a: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oprávnění opravňuje vyzvat řidiče k bezprostřednímu uhrazení částky 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provedenou kontrolu v autorizovaném metrologickém středisku (dále jen „AMS“) ze strany toho kdo ji nařídil a kontrolu v AMS hradil.</a:t>
            </a:r>
          </a:p>
          <a:p>
            <a:pPr algn="just"/>
            <a:endParaRPr lang="cs-CZ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Neuhradil-li dopravce náklady na provedení kontroly tachografu bezprostředně poté, co k tomu byl řidič vyzván,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orgán Policie České republiky nebo osoba pověřená výkonem státního odborného dozoru oprávněna přikázat řidiči jízdu na nejbližší místo, které je z hlediska bezpečnosti a plynulosti provozu na pozemních komunikacích vhodné k odstavení vozidla a</a:t>
            </a:r>
          </a:p>
          <a:p>
            <a:pPr marL="0" indent="0" algn="just">
              <a:buNone/>
            </a:pP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zabránit vozidlu v jízdě 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použitím technického prostředku,</a:t>
            </a:r>
          </a:p>
          <a:p>
            <a:pPr marL="0" indent="0" algn="just" defTabSz="447675">
              <a:buNone/>
            </a:pP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b) zakázat pokračovat v jízdě s vozidlem a </a:t>
            </a:r>
            <a:r>
              <a:rPr lang="cs-CZ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zadržet řidiči doklady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vozidlu a doklady    	související s prováděnou přepravou.	</a:t>
            </a:r>
          </a:p>
          <a:p>
            <a:endParaRPr lang="cs-CZ" sz="1800" b="0" dirty="0"/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b="0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85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D81D8-3B29-40B1-887D-5DDD7CAB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182563"/>
            <a:ext cx="8148637" cy="731837"/>
          </a:xfrm>
        </p:spPr>
        <p:txBody>
          <a:bodyPr>
            <a:normAutofit fontScale="90000"/>
          </a:bodyPr>
          <a:lstStyle/>
          <a:p>
            <a:pPr defTabSz="179388">
              <a:defRPr/>
            </a:pPr>
            <a:br>
              <a:rPr lang="cs-CZ" sz="4000" b="1" dirty="0"/>
            </a:br>
            <a:br>
              <a:rPr lang="cs-CZ" sz="1200" b="1" dirty="0"/>
            </a:br>
            <a:br>
              <a:rPr lang="cs-CZ" sz="1200" b="1" dirty="0"/>
            </a:br>
            <a:endParaRPr lang="cs-CZ" sz="1200" dirty="0"/>
          </a:p>
        </p:txBody>
      </p:sp>
      <p:sp>
        <p:nvSpPr>
          <p:cNvPr id="80900" name="Obdélník 4">
            <a:extLst>
              <a:ext uri="{FF2B5EF4-FFF2-40B4-BE49-F238E27FC236}">
                <a16:creationId xmlns:a16="http://schemas.microsoft.com/office/drawing/2014/main" id="{FD5FBD8F-0E1B-4192-90D6-73030C7FA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17512"/>
            <a:ext cx="9036496" cy="6680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68288" indent="-26828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dirty="0"/>
              <a:t>B-</a:t>
            </a:r>
            <a:r>
              <a:rPr lang="cs-CZ" altLang="cs-CZ" sz="1800" dirty="0"/>
              <a:t> Vozidlo není vybaveno předepsaným druhem tachografu, (mimo výjimek) nebo je tachograf neschváleného provedení – 7.9.4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800" dirty="0"/>
          </a:p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dirty="0"/>
          </a:p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dirty="0"/>
          </a:p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dirty="0"/>
          </a:p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dirty="0"/>
          </a:p>
          <a:p>
            <a:pPr marL="450850" indent="-45085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dirty="0"/>
              <a:t>B-</a:t>
            </a:r>
            <a:r>
              <a:rPr lang="cs-CZ" altLang="cs-CZ" sz="1800" dirty="0"/>
              <a:t> Tachograf je nefunkční, není vybaven montážním štítkem s příslušnými údaji, nemá  platné metrologické ověření, nemá předepsanou ochranu vedení signálu, nemá předepsané plombování nebo plomby jsou poškozeny – 7.9.3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dirty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800" dirty="0"/>
              <a:t>B- </a:t>
            </a:r>
            <a:r>
              <a:rPr lang="cs-CZ" altLang="cs-CZ" sz="2000" dirty="0"/>
              <a:t>Zjevné zásahy nebo manipulace se záznamovým zařízení – 7.9.5</a:t>
            </a: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210948" name="Obrázek 2">
            <a:extLst>
              <a:ext uri="{FF2B5EF4-FFF2-40B4-BE49-F238E27FC236}">
                <a16:creationId xmlns:a16="http://schemas.microsoft.com/office/drawing/2014/main" id="{98F1F13F-C995-4E83-AFF2-F63A876B9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852862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9" name="Obrázek 3">
            <a:extLst>
              <a:ext uri="{FF2B5EF4-FFF2-40B4-BE49-F238E27FC236}">
                <a16:creationId xmlns:a16="http://schemas.microsoft.com/office/drawing/2014/main" id="{51B865B5-2ABB-44B7-91DD-38DFD0713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36662"/>
            <a:ext cx="2238924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0" name="Zástupný symbol pro obsah 2">
            <a:extLst>
              <a:ext uri="{FF2B5EF4-FFF2-40B4-BE49-F238E27FC236}">
                <a16:creationId xmlns:a16="http://schemas.microsoft.com/office/drawing/2014/main" id="{8DCF6EE0-73C6-49B8-BAF8-19CC30C5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700"/>
            <a:ext cx="8604448" cy="49847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2800" b="1" u="sng" dirty="0"/>
              <a:t>Omezení technické způsobilosti na 30 dnů</a:t>
            </a:r>
          </a:p>
        </p:txBody>
      </p:sp>
      <p:sp>
        <p:nvSpPr>
          <p:cNvPr id="33" name="Zástupný symbol pro obsah 2">
            <a:extLst>
              <a:ext uri="{FF2B5EF4-FFF2-40B4-BE49-F238E27FC236}">
                <a16:creationId xmlns:a16="http://schemas.microsoft.com/office/drawing/2014/main" id="{06D531C0-8978-4A7A-B036-40D9C339A4AF}"/>
              </a:ext>
            </a:extLst>
          </p:cNvPr>
          <p:cNvSpPr txBox="1">
            <a:spLocks/>
          </p:cNvSpPr>
          <p:nvPr/>
        </p:nvSpPr>
        <p:spPr bwMode="auto">
          <a:xfrm flipV="1">
            <a:off x="-463550" y="-1395413"/>
            <a:ext cx="941228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34" name="Zástupný symbol pro obsah 2">
            <a:extLst>
              <a:ext uri="{FF2B5EF4-FFF2-40B4-BE49-F238E27FC236}">
                <a16:creationId xmlns:a16="http://schemas.microsoft.com/office/drawing/2014/main" id="{E8907A3A-5995-4A1B-96E5-A96723AB5B5C}"/>
              </a:ext>
            </a:extLst>
          </p:cNvPr>
          <p:cNvSpPr txBox="1">
            <a:spLocks/>
          </p:cNvSpPr>
          <p:nvPr/>
        </p:nvSpPr>
        <p:spPr bwMode="auto">
          <a:xfrm flipV="1">
            <a:off x="-69850" y="-4648200"/>
            <a:ext cx="941387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35" name="Zástupný symbol pro obsah 2">
            <a:extLst>
              <a:ext uri="{FF2B5EF4-FFF2-40B4-BE49-F238E27FC236}">
                <a16:creationId xmlns:a16="http://schemas.microsoft.com/office/drawing/2014/main" id="{22D02333-0CF1-48B3-8747-1018E10E8D7E}"/>
              </a:ext>
            </a:extLst>
          </p:cNvPr>
          <p:cNvSpPr txBox="1">
            <a:spLocks/>
          </p:cNvSpPr>
          <p:nvPr/>
        </p:nvSpPr>
        <p:spPr bwMode="auto">
          <a:xfrm flipV="1">
            <a:off x="-588963" y="-10771188"/>
            <a:ext cx="9412288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36" name="Zástupný symbol pro obsah 2">
            <a:extLst>
              <a:ext uri="{FF2B5EF4-FFF2-40B4-BE49-F238E27FC236}">
                <a16:creationId xmlns:a16="http://schemas.microsoft.com/office/drawing/2014/main" id="{91B2F9F2-8085-4A47-BFFC-CB66BB9B759B}"/>
              </a:ext>
            </a:extLst>
          </p:cNvPr>
          <p:cNvSpPr txBox="1">
            <a:spLocks/>
          </p:cNvSpPr>
          <p:nvPr/>
        </p:nvSpPr>
        <p:spPr bwMode="auto">
          <a:xfrm flipV="1">
            <a:off x="-588963" y="-6521450"/>
            <a:ext cx="94122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37" name="Zástupný symbol pro obsah 2">
            <a:extLst>
              <a:ext uri="{FF2B5EF4-FFF2-40B4-BE49-F238E27FC236}">
                <a16:creationId xmlns:a16="http://schemas.microsoft.com/office/drawing/2014/main" id="{1A621D29-60C0-4BF5-B7C8-007AABFC0892}"/>
              </a:ext>
            </a:extLst>
          </p:cNvPr>
          <p:cNvSpPr txBox="1">
            <a:spLocks/>
          </p:cNvSpPr>
          <p:nvPr/>
        </p:nvSpPr>
        <p:spPr bwMode="auto">
          <a:xfrm>
            <a:off x="7056438" y="4184650"/>
            <a:ext cx="1227137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40" name="Zástupný symbol pro obsah 2">
            <a:extLst>
              <a:ext uri="{FF2B5EF4-FFF2-40B4-BE49-F238E27FC236}">
                <a16:creationId xmlns:a16="http://schemas.microsoft.com/office/drawing/2014/main" id="{7890E4B2-FBB4-4014-868D-F7876D08162C}"/>
              </a:ext>
            </a:extLst>
          </p:cNvPr>
          <p:cNvSpPr txBox="1">
            <a:spLocks/>
          </p:cNvSpPr>
          <p:nvPr/>
        </p:nvSpPr>
        <p:spPr bwMode="auto">
          <a:xfrm flipV="1">
            <a:off x="0" y="-6127750"/>
            <a:ext cx="9412288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sp>
        <p:nvSpPr>
          <p:cNvPr id="41" name="Zástupný symbol pro obsah 2">
            <a:extLst>
              <a:ext uri="{FF2B5EF4-FFF2-40B4-BE49-F238E27FC236}">
                <a16:creationId xmlns:a16="http://schemas.microsoft.com/office/drawing/2014/main" id="{7578DB3F-8DCF-4E76-B4FC-CA74B3F5972E}"/>
              </a:ext>
            </a:extLst>
          </p:cNvPr>
          <p:cNvSpPr txBox="1">
            <a:spLocks/>
          </p:cNvSpPr>
          <p:nvPr/>
        </p:nvSpPr>
        <p:spPr bwMode="auto">
          <a:xfrm flipV="1">
            <a:off x="0" y="-1878013"/>
            <a:ext cx="94122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endParaRPr lang="cs-CZ" kern="0"/>
          </a:p>
        </p:txBody>
      </p:sp>
      <p:pic>
        <p:nvPicPr>
          <p:cNvPr id="210958" name="Zástupný symbol pro obsah 3">
            <a:extLst>
              <a:ext uri="{FF2B5EF4-FFF2-40B4-BE49-F238E27FC236}">
                <a16:creationId xmlns:a16="http://schemas.microsoft.com/office/drawing/2014/main" id="{FDECDE15-2BF0-4CDE-BC5C-9936BFD57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86" y="1270898"/>
            <a:ext cx="2847238" cy="166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59" name="Picture 4" descr="tacho03">
            <a:extLst>
              <a:ext uri="{FF2B5EF4-FFF2-40B4-BE49-F238E27FC236}">
                <a16:creationId xmlns:a16="http://schemas.microsoft.com/office/drawing/2014/main" id="{8F100808-2156-4BDF-ACEA-9BB7419A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46" y="3852862"/>
            <a:ext cx="2803359" cy="20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884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1262A-3C3A-47D8-8125-31FA1C972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43408"/>
            <a:ext cx="9144000" cy="6323533"/>
          </a:xfrm>
        </p:spPr>
        <p:txBody>
          <a:bodyPr/>
          <a:lstStyle/>
          <a:p>
            <a:pPr marL="180975" indent="-180975">
              <a:buFont typeface="Wingdings 2" panose="05020102010507070707" pitchFamily="18" charset="2"/>
              <a:buNone/>
              <a:defRPr/>
            </a:pPr>
            <a:endParaRPr lang="cs-CZ" sz="1400" b="1" dirty="0"/>
          </a:p>
          <a:p>
            <a:pPr marL="180975" indent="-180975">
              <a:buFont typeface="Wingdings 2" panose="05020102010507070707" pitchFamily="18" charset="2"/>
              <a:buNone/>
              <a:defRPr/>
            </a:pPr>
            <a:endParaRPr lang="cs-CZ" sz="1400" b="1" dirty="0"/>
          </a:p>
          <a:p>
            <a:pPr marL="180975" indent="-180975">
              <a:buNone/>
              <a:defRPr/>
            </a:pPr>
            <a:r>
              <a:rPr lang="cs-CZ" sz="2400" b="1" dirty="0">
                <a:solidFill>
                  <a:schemeClr val="tx1"/>
                </a:solidFill>
              </a:rPr>
              <a:t>                 Manipulace s tachografem – kartou řidiče</a:t>
            </a:r>
            <a:endParaRPr lang="cs-CZ" sz="2400" b="1" dirty="0"/>
          </a:p>
          <a:p>
            <a:pPr marL="180975" indent="-180975">
              <a:buFont typeface="Wingdings 2" panose="05020102010507070707" pitchFamily="18" charset="2"/>
              <a:buNone/>
              <a:defRPr/>
            </a:pPr>
            <a:endParaRPr lang="cs-CZ" sz="1400" b="1" dirty="0"/>
          </a:p>
          <a:p>
            <a:pPr marL="180975" indent="-180975">
              <a:buFont typeface="Wingdings 2" panose="05020102010507070707" pitchFamily="18" charset="2"/>
              <a:buNone/>
              <a:defRPr/>
            </a:pPr>
            <a:endParaRPr lang="cs-CZ" sz="1400" b="1" dirty="0"/>
          </a:p>
          <a:p>
            <a:pPr marL="180975" indent="-180975">
              <a:buFont typeface="Wingdings 2" panose="05020102010507070707" pitchFamily="18" charset="2"/>
              <a:buNone/>
              <a:defRPr/>
            </a:pPr>
            <a:endParaRPr lang="cs-CZ" sz="1400" b="1" dirty="0"/>
          </a:p>
          <a:p>
            <a:pPr marL="180975" indent="-180975">
              <a:buFont typeface="Wingdings 2" panose="05020102010507070707" pitchFamily="18" charset="2"/>
              <a:buNone/>
              <a:defRPr/>
            </a:pPr>
            <a:r>
              <a:rPr lang="cs-CZ" sz="1400" b="1" dirty="0"/>
              <a:t>g)</a:t>
            </a:r>
            <a:r>
              <a:rPr lang="cs-CZ" sz="1400" dirty="0"/>
              <a:t> </a:t>
            </a:r>
            <a:r>
              <a:rPr lang="cs-CZ" sz="1800" dirty="0"/>
              <a:t>pokuta ve správním řízení </a:t>
            </a:r>
            <a:r>
              <a:rPr lang="cs-CZ" sz="1800" b="1" dirty="0">
                <a:solidFill>
                  <a:srgbClr val="0070C0"/>
                </a:solidFill>
              </a:rPr>
              <a:t>od 10 000 Kč do 50 000 Kč </a:t>
            </a:r>
            <a:r>
              <a:rPr lang="cs-CZ" sz="1800" dirty="0"/>
              <a:t>a zákaz činnosti </a:t>
            </a:r>
            <a:r>
              <a:rPr lang="cs-CZ" sz="1800" b="1" dirty="0">
                <a:solidFill>
                  <a:srgbClr val="0070C0"/>
                </a:solidFill>
              </a:rPr>
              <a:t>od 3 do 6 měsíců spočívající v zákazu výkonu činnosti řidiče velkého vozidla</a:t>
            </a:r>
            <a:r>
              <a:rPr lang="cs-CZ" sz="1800" dirty="0"/>
              <a:t> se rovněž uloží, byl-li tento přestupek spáchán: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r>
              <a:rPr lang="cs-CZ" sz="2000" dirty="0"/>
              <a:t>paděláním, potlačením, zničením nebo jinou neoprávněnou změnou údajů o době řízení, bezpečnostních přestávkách nebo době odpočinku,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2000" dirty="0"/>
              <a:t> </a:t>
            </a:r>
          </a:p>
          <a:p>
            <a:pPr>
              <a:defRPr/>
            </a:pPr>
            <a:r>
              <a:rPr lang="cs-CZ" sz="1400" dirty="0"/>
              <a:t>užitím padělané karty řidiče, 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400" dirty="0"/>
              <a:t> </a:t>
            </a:r>
          </a:p>
          <a:p>
            <a:pPr>
              <a:defRPr/>
            </a:pPr>
            <a:r>
              <a:rPr lang="cs-CZ" sz="1400" dirty="0"/>
              <a:t>užitím karty řidiče, která byla vydána jiné osobě,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sz="1400" dirty="0"/>
              <a:t> </a:t>
            </a:r>
          </a:p>
          <a:p>
            <a:pPr>
              <a:defRPr/>
            </a:pPr>
            <a:r>
              <a:rPr lang="cs-CZ" sz="1400" dirty="0"/>
              <a:t>užitím karty řidiče, která byla nahlášena jako ztracená nebo odcizená</a:t>
            </a:r>
            <a:r>
              <a:rPr lang="cs-CZ" sz="1400" b="1" dirty="0"/>
              <a:t>.</a:t>
            </a:r>
            <a:r>
              <a:rPr lang="cs-CZ" sz="1400" dirty="0"/>
              <a:t>  </a:t>
            </a:r>
          </a:p>
          <a:p>
            <a:pPr marL="0" indent="0">
              <a:buNone/>
              <a:defRPr/>
            </a:pPr>
            <a:endParaRPr lang="cs-CZ" sz="1400" dirty="0"/>
          </a:p>
          <a:p>
            <a:pPr marL="0" indent="0">
              <a:buNone/>
              <a:defRPr/>
            </a:pPr>
            <a:r>
              <a:rPr lang="cs-CZ" sz="1400" b="1" dirty="0"/>
              <a:t>Přestupku podle ustanovení § 83a písm. l) zák. 56/2001 Sb. se dopustí v rozporu s § 15a PO nebo PFO, která vyrábí, nabízí, propaguje, prodává nebo provádí montáž zařízení, které je určené k neoprávněné změně údajů vedených tachografem.</a:t>
            </a:r>
          </a:p>
          <a:p>
            <a:pPr marL="0" indent="0">
              <a:buNone/>
              <a:defRPr/>
            </a:pPr>
            <a:endParaRPr lang="cs-CZ" sz="1400" dirty="0"/>
          </a:p>
          <a:p>
            <a:pPr marL="0" indent="0">
              <a:buNone/>
              <a:defRPr/>
            </a:pPr>
            <a:r>
              <a:rPr lang="cs-CZ" sz="2000" b="1" dirty="0"/>
              <a:t>§ 15a    </a:t>
            </a:r>
            <a:r>
              <a:rPr lang="cs-CZ" sz="1400" dirty="0"/>
              <a:t>Nikdo nesmí vyrábět, nabízet, propagovat, prodávat nebo provádět montáž zařízení, které je určené k        	neoprávněné změně údajů vedených tachografem.</a:t>
            </a:r>
            <a:endParaRPr lang="cs-CZ" sz="1200" dirty="0"/>
          </a:p>
          <a:p>
            <a:pPr marL="0" indent="0" algn="just">
              <a:buFont typeface="Wingdings 2" panose="05020102010507070707" pitchFamily="18" charset="2"/>
              <a:buNone/>
              <a:defRPr/>
            </a:pPr>
            <a:endParaRPr lang="cs-CZ" sz="14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200" dirty="0"/>
          </a:p>
          <a:p>
            <a:pPr>
              <a:defRPr/>
            </a:pPr>
            <a:endParaRPr lang="cs-CZ" sz="12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D57DBD6-13EE-498D-AC12-01BC699BB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255679" cy="116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3" descr="Výřez obrazovky">
            <a:extLst>
              <a:ext uri="{FF2B5EF4-FFF2-40B4-BE49-F238E27FC236}">
                <a16:creationId xmlns:a16="http://schemas.microsoft.com/office/drawing/2014/main" id="{089AE1D9-15F8-4FBC-8727-79994973E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33902"/>
            <a:ext cx="2520280" cy="152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778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F6D1E4-0CF5-4E8E-A48A-9EE8499346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7200" y="6332538"/>
            <a:ext cx="1152525" cy="403225"/>
          </a:xfrm>
        </p:spPr>
        <p:txBody>
          <a:bodyPr/>
          <a:lstStyle/>
          <a:p>
            <a:pPr>
              <a:defRPr/>
            </a:pPr>
            <a:endParaRPr lang="cs-CZ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AA93FC-46C7-45B6-8781-9F7B201D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8407400" y="6332538"/>
            <a:ext cx="573088" cy="525462"/>
          </a:xfrm>
        </p:spPr>
        <p:txBody>
          <a:bodyPr/>
          <a:lstStyle/>
          <a:p>
            <a:pPr>
              <a:defRPr/>
            </a:pPr>
            <a:endParaRPr lang="cs-CZ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340" name="Obdélník 5">
            <a:extLst>
              <a:ext uri="{FF2B5EF4-FFF2-40B4-BE49-F238E27FC236}">
                <a16:creationId xmlns:a16="http://schemas.microsoft.com/office/drawing/2014/main" id="{76EB4DEB-F93C-4FF2-8DE4-76C2FB85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0812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cs-CZ" altLang="cs-CZ" i="1" dirty="0"/>
          </a:p>
          <a:p>
            <a:pPr algn="just">
              <a:defRPr/>
            </a:pPr>
            <a:r>
              <a:rPr lang="cs-CZ" altLang="cs-CZ" sz="2400" i="1" dirty="0">
                <a:latin typeface="+mj-lt"/>
              </a:rPr>
              <a:t>Digitální tachograf chápán jako počítačový systém a proto manipulaci s tímto zařízením je možné kvalifikovat podle ustanovení </a:t>
            </a:r>
            <a:r>
              <a:rPr lang="cs-CZ" altLang="cs-CZ" sz="3600" i="1" dirty="0">
                <a:latin typeface="+mj-lt"/>
              </a:rPr>
              <a:t>§ 230 </a:t>
            </a:r>
            <a:r>
              <a:rPr lang="cs-CZ" altLang="cs-CZ" sz="2400" i="1" dirty="0">
                <a:latin typeface="+mj-lt"/>
              </a:rPr>
              <a:t>trestního zákona</a:t>
            </a:r>
            <a:r>
              <a:rPr lang="cs-CZ" altLang="cs-CZ" sz="2400" i="1" dirty="0"/>
              <a:t> </a:t>
            </a:r>
            <a:r>
              <a:rPr lang="cs-CZ" altLang="cs-CZ" sz="2400" i="1" dirty="0">
                <a:latin typeface="+mj-lt"/>
              </a:rPr>
              <a:t>jako</a:t>
            </a:r>
            <a:r>
              <a:rPr lang="cs-CZ" altLang="cs-CZ" sz="2800" i="1" dirty="0">
                <a:latin typeface="+mj-lt"/>
              </a:rPr>
              <a:t> </a:t>
            </a:r>
            <a:r>
              <a:rPr lang="cs-CZ" altLang="cs-CZ" sz="2800" i="1" dirty="0"/>
              <a:t>:</a:t>
            </a:r>
          </a:p>
          <a:p>
            <a:pPr algn="just" eaLnBrk="1" hangingPunct="1">
              <a:defRPr/>
            </a:pPr>
            <a:endParaRPr lang="cs-CZ" altLang="cs-CZ" sz="2800" i="1" dirty="0"/>
          </a:p>
          <a:p>
            <a:pPr algn="ctr" eaLnBrk="1" hangingPunct="1">
              <a:defRPr/>
            </a:pPr>
            <a:r>
              <a:rPr lang="cs-CZ" altLang="cs-CZ" sz="3600" i="1" dirty="0"/>
              <a:t>Neoprávněný přístup k počítačovému systému a nosiči informací</a:t>
            </a:r>
          </a:p>
          <a:p>
            <a:pPr algn="just" eaLnBrk="1" hangingPunct="1">
              <a:defRPr/>
            </a:pPr>
            <a:endParaRPr lang="cs-CZ" altLang="cs-CZ" sz="2400" dirty="0"/>
          </a:p>
          <a:p>
            <a:pPr algn="just" eaLnBrk="1" hangingPunct="1">
              <a:defRPr/>
            </a:pPr>
            <a:r>
              <a:rPr lang="cs-CZ" altLang="cs-CZ" sz="2400" u="sng" dirty="0"/>
              <a:t>Konkrétně</a:t>
            </a:r>
            <a:r>
              <a:rPr lang="cs-CZ" altLang="cs-CZ" sz="2400" i="1" u="sng" dirty="0"/>
              <a:t>  </a:t>
            </a:r>
            <a:r>
              <a:rPr lang="cs-CZ" altLang="cs-CZ" sz="2400" u="sng" dirty="0"/>
              <a:t>jako trestný čin  uvedený v ustanovení § 230</a:t>
            </a:r>
            <a:r>
              <a:rPr lang="cs-CZ" altLang="cs-CZ" sz="2400" dirty="0"/>
              <a:t>:  </a:t>
            </a:r>
          </a:p>
          <a:p>
            <a:pPr algn="just" eaLnBrk="1" hangingPunct="1">
              <a:defRPr/>
            </a:pPr>
            <a:r>
              <a:rPr lang="cs-CZ" altLang="cs-CZ" sz="2400" dirty="0"/>
              <a:t> odst. 2 písm. d), </a:t>
            </a:r>
          </a:p>
          <a:p>
            <a:pPr algn="just" eaLnBrk="1" hangingPunct="1">
              <a:defRPr/>
            </a:pPr>
            <a:r>
              <a:rPr lang="cs-CZ" altLang="cs-CZ" sz="2400" dirty="0"/>
              <a:t> odst. 3 písm. a) nebo b)</a:t>
            </a:r>
          </a:p>
          <a:p>
            <a:pPr algn="ctr" eaLnBrk="1" hangingPunct="1">
              <a:defRPr/>
            </a:pPr>
            <a:endParaRPr lang="cs-CZ" altLang="cs-CZ" sz="2400" i="1" dirty="0"/>
          </a:p>
        </p:txBody>
      </p:sp>
      <p:pic>
        <p:nvPicPr>
          <p:cNvPr id="205829" name="Picture 6">
            <a:extLst>
              <a:ext uri="{FF2B5EF4-FFF2-40B4-BE49-F238E27FC236}">
                <a16:creationId xmlns:a16="http://schemas.microsoft.com/office/drawing/2014/main" id="{45BFD86A-2252-4732-A755-E60798C0D8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050" y="4427538"/>
            <a:ext cx="4298950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6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Obrázek 3">
            <a:extLst>
              <a:ext uri="{FF2B5EF4-FFF2-40B4-BE49-F238E27FC236}">
                <a16:creationId xmlns:a16="http://schemas.microsoft.com/office/drawing/2014/main" id="{F1041E60-734B-4EAA-8490-756FBC7B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0"/>
            <a:ext cx="7624763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1C593BA3-0A36-4057-9E30-2B87EBB42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E989C83-5E18-4F71-B2A5-1C59ADC9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946400"/>
            <a:ext cx="8686800" cy="1185863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532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9A771-55D6-4317-A80B-6DC3C602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44624"/>
            <a:ext cx="4104456" cy="10081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000" b="1" u="sng" dirty="0">
                <a:effectLst/>
              </a:rPr>
              <a:t>ŘESTUPKY FYZICKÝCH OSOB</a:t>
            </a:r>
            <a:br>
              <a:rPr lang="cs-CZ" dirty="0">
                <a:effectLst/>
              </a:rPr>
            </a:br>
            <a:r>
              <a:rPr lang="cs-CZ" b="1" dirty="0">
                <a:effectLst/>
              </a:rPr>
              <a:t> </a:t>
            </a:r>
            <a:br>
              <a:rPr lang="cs-CZ" dirty="0">
                <a:effectLst/>
              </a:rPr>
            </a:br>
            <a:endParaRPr lang="cs-CZ" sz="1200" dirty="0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31C83AB3-EC85-491D-A2B3-2BEBF8F3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9275"/>
            <a:ext cx="9144000" cy="6119813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600" dirty="0"/>
              <a:t>Podle ustanovení § 34e odst. 3 zákona o silniční dopravě se řidič vozidla dopustí přestupku tím, že</a:t>
            </a:r>
            <a:r>
              <a:rPr lang="cs-CZ" altLang="cs-CZ" sz="1200" dirty="0"/>
              <a:t>: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1200" b="1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b="1" dirty="0"/>
              <a:t>a)</a:t>
            </a:r>
            <a:r>
              <a:rPr lang="cs-CZ" altLang="cs-CZ" sz="1800" dirty="0"/>
              <a:t> nesplní některou z povinností při </a:t>
            </a:r>
            <a:r>
              <a:rPr lang="cs-CZ" altLang="cs-CZ" sz="1800" b="1" dirty="0"/>
              <a:t>přepravě nebezpečných věcí</a:t>
            </a:r>
            <a:r>
              <a:rPr lang="cs-CZ" altLang="cs-CZ" sz="1800" dirty="0"/>
              <a:t>,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dirty="0"/>
              <a:t>    </a:t>
            </a:r>
            <a:r>
              <a:rPr lang="cs-CZ" altLang="cs-CZ" sz="1800" i="1" dirty="0"/>
              <a:t>/příkaz na místě </a:t>
            </a:r>
            <a:r>
              <a:rPr lang="cs-CZ" altLang="cs-CZ" sz="1800" b="1" i="1" dirty="0"/>
              <a:t>do 10 000 Kč  - </a:t>
            </a:r>
            <a:r>
              <a:rPr lang="cs-CZ" altLang="cs-CZ" sz="1800" i="1" dirty="0"/>
              <a:t>SŘ pokuta </a:t>
            </a:r>
            <a:r>
              <a:rPr lang="cs-CZ" altLang="cs-CZ" sz="1800" b="1" i="1" dirty="0"/>
              <a:t>do 50 000 Kč/</a:t>
            </a:r>
            <a:endParaRPr lang="cs-CZ" altLang="cs-CZ" sz="1800" i="1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dirty="0"/>
              <a:t> </a:t>
            </a:r>
          </a:p>
          <a:p>
            <a:pPr marL="266700" indent="-266700">
              <a:buFont typeface="Wingdings 2" panose="05020102010507070707" pitchFamily="18" charset="2"/>
              <a:buNone/>
            </a:pPr>
            <a:r>
              <a:rPr lang="cs-CZ" altLang="cs-CZ" sz="1800" b="1" dirty="0"/>
              <a:t>b)</a:t>
            </a:r>
            <a:r>
              <a:rPr lang="cs-CZ" altLang="cs-CZ" sz="1800" dirty="0"/>
              <a:t> </a:t>
            </a:r>
            <a:r>
              <a:rPr lang="cs-CZ" altLang="cs-CZ" sz="1800" b="1" dirty="0"/>
              <a:t>nevede záznam </a:t>
            </a:r>
            <a:r>
              <a:rPr lang="cs-CZ" altLang="cs-CZ" sz="1800" dirty="0"/>
              <a:t>o době řízení, bezpečnostních přestávkách a době odpočinku stanoveným způsobem nebo tento záznam nepředloží při kontrole,</a:t>
            </a:r>
          </a:p>
          <a:p>
            <a:pPr marL="266700" indent="0">
              <a:buFont typeface="Wingdings 2" panose="05020102010507070707" pitchFamily="18" charset="2"/>
              <a:buNone/>
            </a:pPr>
            <a:r>
              <a:rPr lang="cs-CZ" altLang="cs-CZ" sz="1800" b="1" i="1" dirty="0">
                <a:solidFill>
                  <a:srgbClr val="FF0000"/>
                </a:solidFill>
              </a:rPr>
              <a:t>/</a:t>
            </a:r>
            <a:r>
              <a:rPr lang="cs-CZ" altLang="cs-CZ" sz="1800" i="1" dirty="0">
                <a:solidFill>
                  <a:srgbClr val="FF0000"/>
                </a:solidFill>
              </a:rPr>
              <a:t>příkaz na místě </a:t>
            </a:r>
            <a:r>
              <a:rPr lang="cs-CZ" altLang="cs-CZ" sz="1800" b="1" i="1" dirty="0">
                <a:solidFill>
                  <a:srgbClr val="FF0000"/>
                </a:solidFill>
              </a:rPr>
              <a:t>do 5 000 Kč</a:t>
            </a:r>
            <a:r>
              <a:rPr lang="cs-CZ" altLang="cs-CZ" sz="1800" b="1" i="1" dirty="0"/>
              <a:t> - </a:t>
            </a:r>
            <a:r>
              <a:rPr lang="cs-CZ" altLang="cs-CZ" sz="1800" i="1" dirty="0">
                <a:solidFill>
                  <a:srgbClr val="0070C0"/>
                </a:solidFill>
              </a:rPr>
              <a:t>SŘ pokuta </a:t>
            </a:r>
            <a:r>
              <a:rPr lang="cs-CZ" altLang="cs-CZ" sz="1800" b="1" i="1" dirty="0">
                <a:solidFill>
                  <a:srgbClr val="0070C0"/>
                </a:solidFill>
              </a:rPr>
              <a:t>do 15 000 Kč/</a:t>
            </a:r>
            <a:endParaRPr lang="cs-CZ" altLang="cs-CZ" sz="1800" i="1" dirty="0">
              <a:solidFill>
                <a:srgbClr val="0070C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1800" b="1" dirty="0"/>
          </a:p>
          <a:p>
            <a:pPr marL="266700" indent="-266700">
              <a:buFont typeface="Wingdings 2" panose="05020102010507070707" pitchFamily="18" charset="2"/>
              <a:buNone/>
            </a:pPr>
            <a:r>
              <a:rPr lang="cs-CZ" altLang="cs-CZ" sz="1800" b="1" dirty="0"/>
              <a:t>c)</a:t>
            </a:r>
            <a:r>
              <a:rPr lang="cs-CZ" altLang="cs-CZ" sz="1800" dirty="0"/>
              <a:t> nedodržuje </a:t>
            </a:r>
            <a:r>
              <a:rPr lang="cs-CZ" altLang="cs-CZ" sz="1800" b="1" dirty="0"/>
              <a:t>požadavky na dobu řízení vozidla, bezpečnostní přestávky nebo dobu odpočinku</a:t>
            </a:r>
            <a:r>
              <a:rPr lang="cs-CZ" altLang="cs-CZ" sz="1800" dirty="0"/>
              <a:t>,</a:t>
            </a:r>
          </a:p>
          <a:p>
            <a:pPr marL="266700" indent="0">
              <a:buFont typeface="Wingdings 2" panose="05020102010507070707" pitchFamily="18" charset="2"/>
              <a:buNone/>
            </a:pPr>
            <a:r>
              <a:rPr lang="cs-CZ" altLang="cs-CZ" sz="1800" i="1" dirty="0">
                <a:solidFill>
                  <a:srgbClr val="FF0000"/>
                </a:solidFill>
              </a:rPr>
              <a:t>/příkaz na místě </a:t>
            </a:r>
            <a:r>
              <a:rPr lang="cs-CZ" altLang="cs-CZ" sz="1800" b="1" i="1" dirty="0">
                <a:solidFill>
                  <a:srgbClr val="FF0000"/>
                </a:solidFill>
              </a:rPr>
              <a:t>do 5 000 Kč</a:t>
            </a:r>
            <a:r>
              <a:rPr lang="cs-CZ" altLang="cs-CZ" sz="1800" b="1" i="1" dirty="0"/>
              <a:t> - </a:t>
            </a:r>
            <a:r>
              <a:rPr lang="cs-CZ" altLang="cs-CZ" sz="1800" i="1" dirty="0">
                <a:solidFill>
                  <a:srgbClr val="0070C0"/>
                </a:solidFill>
              </a:rPr>
              <a:t>SŘ pokuta </a:t>
            </a:r>
            <a:r>
              <a:rPr lang="cs-CZ" altLang="cs-CZ" sz="1800" b="1" i="1" dirty="0">
                <a:solidFill>
                  <a:srgbClr val="0070C0"/>
                </a:solidFill>
              </a:rPr>
              <a:t>do 15 000 Kč/</a:t>
            </a:r>
            <a:endParaRPr lang="cs-CZ" altLang="cs-CZ" sz="1800" i="1" dirty="0">
              <a:solidFill>
                <a:srgbClr val="0070C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800" i="1" dirty="0"/>
              <a:t> </a:t>
            </a:r>
          </a:p>
          <a:p>
            <a:pPr marL="266700" indent="-266700">
              <a:buFont typeface="Wingdings 2" panose="05020102010507070707" pitchFamily="18" charset="2"/>
              <a:buNone/>
            </a:pPr>
            <a:r>
              <a:rPr lang="cs-CZ" altLang="cs-CZ" sz="1800" b="1" dirty="0"/>
              <a:t>d)</a:t>
            </a:r>
            <a:r>
              <a:rPr lang="cs-CZ" altLang="cs-CZ" sz="1800" dirty="0"/>
              <a:t> předloží při kontrole </a:t>
            </a:r>
            <a:r>
              <a:rPr lang="cs-CZ" altLang="cs-CZ" sz="1800" b="1" dirty="0"/>
              <a:t>neplatný doklad </a:t>
            </a:r>
            <a:r>
              <a:rPr lang="cs-CZ" altLang="cs-CZ" sz="1800" dirty="0"/>
              <a:t>nebo nepředloží doklady požadované tímto zákonem,</a:t>
            </a:r>
          </a:p>
          <a:p>
            <a:pPr marL="266700" indent="0">
              <a:buFont typeface="Wingdings 2" panose="05020102010507070707" pitchFamily="18" charset="2"/>
              <a:buNone/>
            </a:pPr>
            <a:r>
              <a:rPr lang="cs-CZ" altLang="cs-CZ" sz="1800" i="1" dirty="0">
                <a:solidFill>
                  <a:srgbClr val="FF0000"/>
                </a:solidFill>
              </a:rPr>
              <a:t>/příkaz na místě </a:t>
            </a:r>
            <a:r>
              <a:rPr lang="cs-CZ" altLang="cs-CZ" sz="1800" b="1" i="1" dirty="0">
                <a:solidFill>
                  <a:srgbClr val="FF0000"/>
                </a:solidFill>
              </a:rPr>
              <a:t>do 5 000 Kč </a:t>
            </a:r>
            <a:r>
              <a:rPr lang="cs-CZ" altLang="cs-CZ" sz="1800" b="1" i="1" dirty="0"/>
              <a:t>- </a:t>
            </a:r>
            <a:r>
              <a:rPr lang="cs-CZ" altLang="cs-CZ" sz="1800" i="1" dirty="0">
                <a:solidFill>
                  <a:srgbClr val="0070C0"/>
                </a:solidFill>
              </a:rPr>
              <a:t>SŘ pokuta </a:t>
            </a:r>
            <a:r>
              <a:rPr lang="cs-CZ" altLang="cs-CZ" sz="1800" b="1" i="1" dirty="0">
                <a:solidFill>
                  <a:srgbClr val="0070C0"/>
                </a:solidFill>
              </a:rPr>
              <a:t>do 15 000 Kč/</a:t>
            </a:r>
            <a:endParaRPr lang="cs-CZ" altLang="cs-CZ" sz="1800" i="1" dirty="0">
              <a:solidFill>
                <a:srgbClr val="0070C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1200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cs-CZ" altLang="cs-CZ" sz="1600" dirty="0"/>
              <a:t>Nejsou-li uvedené přestupky, které zákon umožňuje projednat na místě formou, </a:t>
            </a:r>
            <a:r>
              <a:rPr lang="cs-CZ" altLang="cs-CZ" sz="1600" b="1" dirty="0"/>
              <a:t>příkazu na místě</a:t>
            </a:r>
            <a:r>
              <a:rPr lang="cs-CZ" altLang="cs-CZ" sz="1600" dirty="0"/>
              <a:t> projednány, oznamují se správnímu orgánu na obec s rozšířenou působností podle místa zjištění přestupku.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sz="1600" b="1" dirty="0"/>
          </a:p>
          <a:p>
            <a:pPr marL="0" indent="0">
              <a:buFont typeface="Wingdings 2" panose="05020102010507070707" pitchFamily="18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37436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03EADFC-0F8F-4D78-A6D8-954798637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918450" cy="1223962"/>
          </a:xfrm>
        </p:spPr>
        <p:txBody>
          <a:bodyPr>
            <a:normAutofit fontScale="90000"/>
          </a:bodyPr>
          <a:lstStyle/>
          <a:p>
            <a:pPr marL="1258888" indent="-1258888" eaLnBrk="1" hangingPunct="1">
              <a:defRPr/>
            </a:pPr>
            <a:r>
              <a:rPr lang="cs-CZ" altLang="cs-CZ" sz="9600" b="1" dirty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169987" name="Picture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4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4925" y="188913"/>
            <a:ext cx="9109075" cy="4432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 </a:t>
            </a:r>
          </a:p>
          <a:p>
            <a:pPr>
              <a:defRPr/>
            </a:pPr>
            <a:r>
              <a:rPr lang="cs-CZ" altLang="cs-CZ" sz="2400" u="sng" dirty="0"/>
              <a:t>Pokud řidič nedodržuje požadavky na dobu řízení vozidla, bezpečnostní přestávky nebo dobu odpočinku tak, že:</a:t>
            </a:r>
          </a:p>
          <a:p>
            <a:pPr>
              <a:defRPr/>
            </a:pPr>
            <a:endParaRPr lang="cs-CZ" sz="2400" u="sng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překročí maximální dobu řízení vozidla o 20 % a více,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nedodrží minimální dobu odpočinku a tuto zkrátí o 20 % a více, 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nedodrží bezpečnostní přestávku a tuto zkrátí o 33 % a více.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Od 1. 1. 2024 nebudou připočítávány </a:t>
            </a:r>
            <a:r>
              <a:rPr lang="cs-CZ" sz="3200" b="1" dirty="0"/>
              <a:t> 4 </a:t>
            </a:r>
            <a:r>
              <a:rPr lang="cs-CZ" sz="2000" b="1" dirty="0"/>
              <a:t>body v bodovém hodnocení řidičů</a:t>
            </a:r>
            <a:r>
              <a:rPr lang="cs-CZ" sz="2000" dirty="0"/>
              <a:t>.</a:t>
            </a:r>
          </a:p>
        </p:txBody>
      </p:sp>
      <p:pic>
        <p:nvPicPr>
          <p:cNvPr id="28678" name="Picture 5" descr="kotoučky  překro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260850"/>
            <a:ext cx="25971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313211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2">
            <a:extLst>
              <a:ext uri="{FF2B5EF4-FFF2-40B4-BE49-F238E27FC236}">
                <a16:creationId xmlns:a16="http://schemas.microsoft.com/office/drawing/2014/main" id="{EFC8051B-6367-4118-86E0-F8886E41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756400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u="sng" dirty="0"/>
              <a:t>Provozování traktorů na pozemních komunikacích</a:t>
            </a:r>
          </a:p>
          <a:p>
            <a:pPr marL="0" indent="0" algn="ctr">
              <a:buNone/>
            </a:pPr>
            <a:endParaRPr lang="cs-CZ" altLang="cs-CZ" sz="2800" b="1" u="sng" dirty="0"/>
          </a:p>
          <a:p>
            <a:pPr marL="0" indent="0">
              <a:buNone/>
            </a:pPr>
            <a:r>
              <a:rPr lang="cs-CZ" altLang="cs-CZ" sz="1600" b="1" u="sng" dirty="0">
                <a:solidFill>
                  <a:schemeClr val="tx1"/>
                </a:solidFill>
              </a:rPr>
              <a:t>Traktor a přípojné vozidlo</a:t>
            </a:r>
          </a:p>
          <a:p>
            <a:pPr algn="just"/>
            <a:r>
              <a:rPr lang="cs-CZ" sz="1200" dirty="0">
                <a:solidFill>
                  <a:schemeClr val="tx1"/>
                </a:solidFill>
              </a:rPr>
              <a:t>Dle vyhlášky č. 209/2018 Sb., o hmotnostech, rozměrech a spojitelnosti vozidel, konkrétně ustanovení § 4 písm. b) za vozidla kategorií T, C nebo Z lze připojit pouze vozidla kategorie R nebo S, pokud není v § 3 odst. 1 písm. f) stanoveno jinak. </a:t>
            </a:r>
          </a:p>
          <a:p>
            <a:pPr algn="just"/>
            <a:endParaRPr lang="cs-CZ" sz="1200" dirty="0">
              <a:solidFill>
                <a:schemeClr val="tx1"/>
              </a:solidFill>
            </a:endParaRPr>
          </a:p>
          <a:p>
            <a:pPr algn="just"/>
            <a:r>
              <a:rPr lang="cs-CZ" sz="1200" dirty="0">
                <a:solidFill>
                  <a:schemeClr val="tx1"/>
                </a:solidFill>
              </a:rPr>
              <a:t>V žádném případě nelze do soupravy zařadit vozidla kategorie O3 a O4.</a:t>
            </a:r>
            <a:endParaRPr lang="cs-CZ" altLang="cs-CZ" sz="1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altLang="cs-CZ" sz="1600" b="1" u="sng" dirty="0">
                <a:solidFill>
                  <a:schemeClr val="tx1"/>
                </a:solidFill>
              </a:rPr>
              <a:t>Traktor a ochranný rám („ROPS“)</a:t>
            </a:r>
          </a:p>
          <a:p>
            <a:r>
              <a:rPr lang="cs-CZ" sz="1200" dirty="0">
                <a:solidFill>
                  <a:schemeClr val="tx1"/>
                </a:solidFill>
              </a:rPr>
              <a:t>Ochranný rám proti převrácení („ROPS“) je jednou z </a:t>
            </a:r>
            <a:r>
              <a:rPr lang="cs-CZ" sz="1200" b="1" dirty="0">
                <a:solidFill>
                  <a:schemeClr val="tx1"/>
                </a:solidFill>
              </a:rPr>
              <a:t>podmínek přestavby silničního vozidla na vozidlo zvláštní</a:t>
            </a:r>
            <a:r>
              <a:rPr lang="cs-CZ" sz="1200" dirty="0">
                <a:solidFill>
                  <a:schemeClr val="tx1"/>
                </a:solidFill>
              </a:rPr>
              <a:t>. Tento údaj by měl být uveden v osvědčení o registraci vozidla II. (velký technický průkaz, dále jen „TP“). </a:t>
            </a:r>
          </a:p>
          <a:p>
            <a:endParaRPr lang="cs-CZ" sz="1200" dirty="0">
              <a:solidFill>
                <a:schemeClr val="tx1"/>
              </a:solidFill>
            </a:endParaRPr>
          </a:p>
          <a:p>
            <a:r>
              <a:rPr lang="cs-CZ" sz="1200" dirty="0">
                <a:solidFill>
                  <a:schemeClr val="tx1"/>
                </a:solidFill>
              </a:rPr>
              <a:t>Ochranný rám proti převrácení („ROPS“) může být integrován do karoserie kabiny vozidla a z vnější části vozidla jej nelze vidět</a:t>
            </a:r>
            <a:r>
              <a:rPr lang="cs-CZ" sz="1200" dirty="0"/>
              <a:t>.</a:t>
            </a:r>
          </a:p>
          <a:p>
            <a:endParaRPr lang="cs-CZ" sz="1200" dirty="0"/>
          </a:p>
          <a:p>
            <a:r>
              <a:rPr lang="cs-CZ" sz="1200" dirty="0">
                <a:solidFill>
                  <a:schemeClr val="tx1"/>
                </a:solidFill>
              </a:rPr>
              <a:t>Nevybavení traktoru bezpečnostním rámem ovlivňuje jeho technickou způsobilost. Jedná se o technickou závadu 6.2.9.1.3 dle katalogu kontrolních úkonů, což je kvalifikováno jako </a:t>
            </a:r>
            <a:r>
              <a:rPr lang="cs-CZ" sz="1200" b="1" dirty="0">
                <a:solidFill>
                  <a:schemeClr val="tx1"/>
                </a:solidFill>
              </a:rPr>
              <a:t>vážná závada „B“ </a:t>
            </a:r>
            <a:r>
              <a:rPr lang="cs-CZ" sz="1200" dirty="0">
                <a:solidFill>
                  <a:schemeClr val="tx1"/>
                </a:solidFill>
              </a:rPr>
              <a:t>s omezení technické způsobilosti na dobu 30 dnů.</a:t>
            </a:r>
          </a:p>
          <a:p>
            <a:endParaRPr lang="cs-CZ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altLang="cs-CZ" sz="1600" b="1" u="sng" dirty="0">
                <a:solidFill>
                  <a:schemeClr val="tx1"/>
                </a:solidFill>
              </a:rPr>
              <a:t>Traktor a technická prohlídka</a:t>
            </a:r>
          </a:p>
          <a:p>
            <a:r>
              <a:rPr lang="cs-CZ" sz="1200" dirty="0">
                <a:solidFill>
                  <a:schemeClr val="tx1"/>
                </a:solidFill>
              </a:rPr>
              <a:t>Technické prohlídky traktorů upravuje § 79 odst. 4 zákona č. 56/2001 Sb. o  podmínkách provozu vozidel na pozemních komunikacích</a:t>
            </a:r>
            <a:r>
              <a:rPr lang="cs-CZ" sz="1200" dirty="0"/>
              <a:t>.</a:t>
            </a:r>
          </a:p>
          <a:p>
            <a:r>
              <a:rPr lang="cs-CZ" sz="1200" dirty="0">
                <a:solidFill>
                  <a:schemeClr val="tx1"/>
                </a:solidFill>
              </a:rPr>
              <a:t>Provozovatel zvláštního vozidla kategorie C, T nebo R, které před zápisem do registru silničních vozidel nebylo registrováno v jiném státě, přistaví toto vozidlo k pravidelné technické prohlídce ve lhůtě </a:t>
            </a:r>
            <a:r>
              <a:rPr lang="cs-CZ" sz="1200" b="1" dirty="0">
                <a:solidFill>
                  <a:schemeClr val="tx1"/>
                </a:solidFill>
              </a:rPr>
              <a:t>4 let </a:t>
            </a:r>
            <a:r>
              <a:rPr lang="cs-CZ" sz="1200" dirty="0">
                <a:solidFill>
                  <a:schemeClr val="tx1"/>
                </a:solidFill>
              </a:rPr>
              <a:t>ode dne zápisu vozidla do registru silničních vozidel a poté pravidelně ve lhůtě</a:t>
            </a:r>
          </a:p>
          <a:p>
            <a:pPr marL="0" indent="0">
              <a:buNone/>
            </a:pPr>
            <a:r>
              <a:rPr lang="cs-CZ" sz="1200" dirty="0">
                <a:solidFill>
                  <a:schemeClr val="tx1"/>
                </a:solidFill>
              </a:rPr>
              <a:t>a) </a:t>
            </a:r>
            <a:r>
              <a:rPr lang="cs-CZ" sz="1200" b="1" dirty="0">
                <a:solidFill>
                  <a:schemeClr val="tx1"/>
                </a:solidFill>
              </a:rPr>
              <a:t>2 let </a:t>
            </a:r>
            <a:r>
              <a:rPr lang="cs-CZ" sz="1200" dirty="0">
                <a:solidFill>
                  <a:schemeClr val="tx1"/>
                </a:solidFill>
              </a:rPr>
              <a:t>ode dne provedení předchozí pravidelné technické prohlídky, jde-li o vozidlo s konstrukční rychlostí převyšující 40 km.h-1, n</a:t>
            </a:r>
          </a:p>
          <a:p>
            <a:pPr marL="0" indent="0">
              <a:buNone/>
            </a:pPr>
            <a:endParaRPr lang="cs-CZ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200" dirty="0">
                <a:solidFill>
                  <a:schemeClr val="tx1"/>
                </a:solidFill>
              </a:rPr>
              <a:t>b) </a:t>
            </a:r>
            <a:r>
              <a:rPr lang="cs-CZ" sz="1200" b="1" dirty="0">
                <a:solidFill>
                  <a:schemeClr val="tx1"/>
                </a:solidFill>
              </a:rPr>
              <a:t>4 let </a:t>
            </a:r>
            <a:r>
              <a:rPr lang="cs-CZ" sz="1200" dirty="0">
                <a:solidFill>
                  <a:schemeClr val="tx1"/>
                </a:solidFill>
              </a:rPr>
              <a:t>ode dne provedení předchozí pravidelné technické prohlídky, jde-li o vozidlo neuvedené v písmenu a).</a:t>
            </a:r>
          </a:p>
          <a:p>
            <a:pPr marL="0" indent="0">
              <a:buNone/>
            </a:pPr>
            <a:endParaRPr lang="cs-CZ" altLang="cs-CZ" sz="1200" dirty="0">
              <a:solidFill>
                <a:schemeClr val="tx1"/>
              </a:solidFill>
            </a:endParaRPr>
          </a:p>
        </p:txBody>
      </p:sp>
      <p:pic>
        <p:nvPicPr>
          <p:cNvPr id="3" name="Picture 6" descr="https://www.automobilrevue.cz/obrazek/57ecc27181cbd/100-6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95470" y="116632"/>
            <a:ext cx="47136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782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7938"/>
            <a:ext cx="74453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xfrm flipH="1">
            <a:off x="1547813" y="6572250"/>
            <a:ext cx="792162" cy="5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cs-CZ" sz="1200">
              <a:solidFill>
                <a:srgbClr val="575756"/>
              </a:solidFill>
            </a:endParaRPr>
          </a:p>
        </p:txBody>
      </p:sp>
      <p:sp>
        <p:nvSpPr>
          <p:cNvPr id="8197" name="Footer Placeholder 4"/>
          <p:cNvSpPr txBox="1">
            <a:spLocks/>
          </p:cNvSpPr>
          <p:nvPr/>
        </p:nvSpPr>
        <p:spPr bwMode="auto">
          <a:xfrm>
            <a:off x="6205538" y="0"/>
            <a:ext cx="2938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898989"/>
              </a:solidFill>
            </a:endParaRPr>
          </a:p>
        </p:txBody>
      </p:sp>
      <p:sp>
        <p:nvSpPr>
          <p:cNvPr id="8198" name="AutoShape 6" descr="data:image/jpeg;base64,/9j/4AAQSkZJRgABAQAAAQABAAD/2wCEAAkGBhQQERQUEhQUFRUUFBQUFBQSFBQSEBUVFBcVFBQVFBUYHCceFxkjGRQUHy8gIycpLCwsFR4xNTAqNSYrLCkBCQoKDgwOGg8PGCkcHB8pKSwsKSkpKSkpLiksKSosKSkpLCksLykpKSwpLDUpKS4pKSkpLC0pKSksKSwpKSkpKf/AABEIALIBGwMBIgACEQEDEQH/xAAcAAEAAQUBAQAAAAAAAAAAAAAAAwECBAUGBwj/xABJEAABAwEEBQgHAwoEBwEAAAABAAIRAwQSITEFBkFRcQcTMmGBkaGxFCJCUnLB0SOiskNTYnOCg5LC4fAIFTPSJDREY5Oj4hb/xAAZAQEBAQEBAQAAAAAAAAAAAAAAAQIDBAX/xAAmEQEAAwAABgEDBQAAAAAAAAAAAQIRAwQSITFRExRBwQVSYZGh/9oADAMBAAIRAxEAPwD3FERAREQEREBERAREQEREBERARWl4GZHerDa2D22/xBBKigNup++z+Jv1UVo0xRptvOqMAG43vAYoMxFo3662QflZ4NefkoH6+2Ue088GH5qbA6NFyzuUSz7G1T+y0fzKF3KRS2Uqh7Wj5psDr0XFVOUkezRPa8fIKfRnKFTeYrNNPc4es3t2hOqB1yKKz2ltRocxwc07WmQpVQREQEREBERAREQEREBERBrdK6w0LK5jaz7rnzcbBJddziOK1r+UCyja88GH5rjOWupFSzfDU82LktGaXD4bUOOQcdvU7r61iZXHqlXlPswcG3ahLpgENExsEnNQWrlSpUwTzL4GZJHfgCuErWVrxDgCNx3jIq8tCnVKOzdynyJZQBBxB5yQe5qxKPKq6oDcpMBbg5ri4PaesfPIrlKdENEANA6hA7lZXovJBYQPekZjcmyOmPKlXL7nNsYT0SWuLXcHXs+orGtXKPbGkYNunM02BxadktOJHWFrKNKcJAPgVIbGd/gpsjLtmutviWVAT7sNZI2gGMCoamtFseyRWqMcRk6AQeu79VCLH1+CehjefD6IKUNPWpw+0qVA4bqrnNPW3GQOoq19tqHN7zxc4/NSixjeVd6G3cT2lBhl++TxMqajbbp39R+qmFkaBkO76q17GnA3e5ZxvrmYxIdKyM3D4R/cqE6QPvv7MPmqGmz+wVIKY2A92K0yx6ldrtmO8QJ4gYFUuHce5ZopDP5Yqjo2FEYnNO909ypUpubiWujaRBjsGKz2u6/FX87CDWMcCJBngqkLKrWdjzPRdvbge0ZFYtRr2dIXh7zRj2t+iisiw6RqUHXqT3NPUcDxGRXYaJ5Qxg20Nj9NmXa36dy4hjw4SDPBX0qJcYET1kDulWJwexWK306zb1N7XDqOXEZhZC8eoMq0XS11xw2h0HwzXXaH1yeIFo5tw99roeOLYg9kLcWTHZooLHbmVm3qbg4b2me/cp1oEREBERAREQEREHnHLZWcLNRAiHVTMtBODZEE4t7F5Cx39V69y3Mmy0CNlfwuO+i8fI71zt5WG70XpotAbUxbsO1vHeFv6YvAESQciBIPAriaT8etdhozSvN2Zrajb7BTbhtGAy61iZxc1lejO3Hy81dTsjiYAk7gWz5qSna6LmhzGOIO0vGPGBmjbS0EEUxI/SKoxi0jDLeDmpqdoIEHEeKvtds5yCWgEbRMnqO9QIjI5wb1dzw3rFVE0ZLrRG1PSgsZWlw3jvTRlG1cVZz/APfV1rH55o2jvVPSW7wmjI53j1Y+e9UNT+5yWP6Y3f4FUNub19yDJL/7+ac4sQ29u4p6eNyDLvlL53rDNv6vFWnSDvdHigzJKreO9a825+4dxVht7947kGxDUhap2kj7w8ArHaU31B3hBu+eMXTBG5wmOG5Wh0bB2yVoX6Wbtqj+JQv05TGdUd5VwdTZ7c+k69TdcO9uC32jtf6zD9rdqN7Gv7CMO8LzF+sNH85PeojrNRHtE8ArGo+gdF622evk8Nd7tQhp7NhWa/TFBudakONRg+a+bHa1UtgcexRO1sbsY8rWyPpqyaTpVSRTqMeRmGOa4jjBWUvlyza5VKbg+kyo1wxDmugjuXqfJlysPt9f0W0U4qXHOZUB6VzFzXtjAxJkbslR6giIqCIiDz/loZNipHdXb4sevG2he1csbCdHiNlel3G8CvFgFzt5agLJ+RXSVGzY2kfm2z2YHxC54BdNo+HWMNPuOE8S5c7NQ5n/ADerZKhYWgOc28wTepvHXucFmaN1ndU9V7rruAAP0V+sj2vyg80YJ9prjBgj4SO9cjpJnrU4wJfGGB6luvdmXdnSZ2vHeFY7Sw/OeK5O1aK5lt+rzhGAwdjJyzWBz9L81UPxVf8A5W+hnXbO01TGdTxKhfrBRHt+K5AWqmMrOP2nuPkArxbwMrPS7ecP8ydMGundrNRHtT3fVRu1ppbASudFvf7NKkOFOfMlSC2Wg5NA+Gkz/amQnVjdHWluxjj3/RW//pScqTj3rUh1rO144NDR5KnM2kxNR/rYD7SJPVjiptPbPyV9w3DdO1jlQf3H6q46TtRyoEcRC0rtGVyJL3RvNQnuxxUY0I8xLhjGZJAnAA7jOwqddPbPzU/dDcv0latrabeLmDzUbtI2jbVs7eNVnyKwRqm73mjvPyWNatAXA6ag9UE4NMSBMTOazHF4c+JYjmeHM5Fmxq6Sqgf8zSJJiGEvdvyChNsrn8s/sY5arQLZtFP4wO8OC7mjZmlwEid0iY3wu0RDvMubFZp6VsPYx5+StLqW20Vjwpn6rNdZA5ga1jxnLw1sS0mYl0nJRN1fq4+q/wDjpjylXE1isqWYzNSvhlLTj14SribL/wB93Z9U0ho6rZ2c5EYhs3hUznMXcMQMVrqdutLhLC4gZ3I+SK2ANn2UK7uMfVSAM2WN54k/RaiparVt5776gc6ucxU7b/zQx0MbrGB8Tj9EL3D8hQb8T/6hc0aNU5iPiIHmUFlO17Rw9Y+CGOgq6Qc32bOOpovnuDlBW0lVcIEN66dK6e9Y+gtH85WABMZuMxgNmGUldU/QtIezPEuPmUTw5qgakXjUf6pBgmJjPwC7Lk5aKWm7O0TMvx2Fr6dQfRaKpo9gcfUbkNg3rpNQrPOlbFUnEi4RHuU6mM9iK+hURFFEREHHcq9Iu0c6NlSmeyY+a8OC+j9YmA0SCJBIBBxBGMgrxHWzVk2V99kmk44bbh90/IrFoWHPhdPoY/8ADjh8yuXDl0eiqn/DjtH3isSsOe0+wtruEmHgVQP0h9m7iIDStLbc6R3VWea6TWtw+xw9YufDuoAEjtMdy5rSJhoO5zT3FbhJdBbLS6to2g6qb7qlscwkxJFO9hhxCxm2ZjZ+zGFQMESTBaDMbTjks/XCvSDbHRoNDGB76pa2YvPLATidsFY7HlhJi9eeJieliIbJh2A2RkuHM2mJjHzebtMTGSgvNmWsEAtkFg2kgzOMyMglOqRBAERfxAHsvJGAw6OA71I60S680YtgCQJ9YkO65mcirKVZwxERF8ggZ3XFwMZHAYbNq8uy8ffGYyoOdic6c3cMMc+5VsD5YMSc8TM9I/KFRtT7SJONMGNgx84VbAfUGe3pTOZzlcp8PPbx/X5YtWw1Jcb04vIbJOBLSBHVdOHWnobjOcOnOARiCJxwGeA6lsVROuT5bMF1mLGEzAF1/S2guLsdkgjJWCzhrmg5EtJiYabxc0DrMxis6u0ua4CJIIxyxEKE2QlwJI9iRjgWY+rx61Yt7arffMp6toAaXTIE5YyRsHWtbpVrSyoYMmkX/ozAblviFF/mNEu5h14uL3AQy4AXkicDjnntU+lrOG0XkE4UiwDCIwx37Fqtem0N0p0Wjfu5rQDotFL9Yz5rv7TanVfR2XWMbZ3F98El7zDhER6oN71sTMBecaLqXarXZ3HBxjPbkukOsM+y/wC6Pmvrw+9LbWN45uTvqfieFuwQuQo2yLOJzl3jUP1W1qaUVRs7ZQbUpuY7Jwg/Xsz7F5va7C+i9zSMjEgYEbCCuufpWVj1NJIsOSvHr8VQknf4ro6ttB3dwUXpnn/fYpi60jLO45NJ7Csmloio72Y4mFsfTfOc/wC8OpU9PKGtnoWxiztMkFxzPDIBZtS2hc+7SCsNuVTGyq15e7g3zK6LkufzmlrONjOef/63R4uXCttEl37PhP1XoPIbZ7+k6j9lOzu73uY0eEqLD31ERRRERBrNPf6Y+IeRXPWmxtqMcx4DmuEEHIhdHpseo34vkVp7iivHNadXHWOptNNx+zf/ACu/SHjmq6OtH2UbWknfhifmvWNJaLZaKbqdQS13eDsc07CF5NprQ1Sw1bjsjNx4wD2HDDr2EbFiYWGBrJXa51NoxcyXkg4AOF2D1nArntKf6Z4jzWw09RfTtDXjGnXa0Hqc1oHlHitdpU/Z9oVhFa1vNSvSk9G6PGV09Gg1uQ8SfMrhaNQB7XH2YPGMltnayn3e8lcuNwp4niceLmOXtxZjJx1FwSDAkZGMRwKSBuHcFyZ0+92TR3Eq4Wy0Oypu7KR84XH6T+Xmj9Pn72/x1Jrt94d4WJpOoHU3AS6YwbJdnsWjLrWdjhxAb5qwULS72j/5G/IrdeUiJ3XSvIVrO9Uthq/R5kPkVBeu9MY4TlHELZutzRv8B5lcy2wvc67zrC7K6HlzsNkAFTt1cec3/defMBdLcvW07LrflOHe3VaZbw6TaNo7XN+qjdplg2t/i/otYzVac3n+Fo83rX1qFJjnNdz0tJBEUxiMDtKfTU9JHJ8H0zPSGCpf5wGDIaKbdhketmrdJ6dvtc1sQ4QcDPmsyz6ssexr8YcJE1AD2wxTHVamBJuxvc9xzyyIXT4q+cdvi4exOeHI2IfaAHbn3LbusoGxWaRsDKNWm5rmwb0hswLo3kneqG2TsK6OyWraYpho2RMT70lUdbjO3uKwKtfFR891hQxsHWs7j4D5qw1zu8QsIVVXnkMZBrHq7z9Faa53jxWPzqBxOQKKmNU7/D+q3uq+qtS3uuseQSSMhAAALnOOwCR3rnubf7p7ittozWO1WZl2iRTxBkCHEg3hJnfHcEHSUOT1kxUtDmuFM1XNuElrA2+LxAiSIgfpDesyvya0qTHVKlR91r2MOJvG8DeMbAHep1kO3Lkq+tdteAHV8A26BLMGyDd4SBh1BY7tL2qoT9u9xjEXvWIGO7ECZ7UGyq6IpBxAbtjEvPV9V6b/AIf9HiLZWAgF7KTODbz3D7zV4w8V3GSX95he3/4ebcXWO0Uz+Trhw/bbB8aZUx5+Fw7VtNrW3XrCIir0CIiDX6XGDePyWtuLaaS2BYVxRUBYtdp3QNO2UTTqDra4D1mO94fMbQtxcS4iPC9YbBUs7TRrAh1PAGPUeD0HtO3ALjtLO9VvFe/couhadew1XvHrUWGrTcMwW5g7wV8+6UmGkbHR3qRGLrbaOs1FtCm6pdvOvZtbOB3kGc1mtFANvB1MYEgAi9hsgDNaOwaNtVdo5pr3MBIEAQD7QwyxWZU1OtjWOfUa9rGNL3EnEBok4LbCbSWkRzJLC8OvNDS1z25yXbcRA8QtTo+2uFZjqhc5ocJvkuEHA5lQVnNYS1zat4Zh7oIOeIuqwWhn5oH4nuPkQiuiqaZY1xgNgE4hzBInMK2vrE2TcIA2Xnknrm6N60bL7ujRZ/CT+JZNHR9oOXNM4us7PMyiZC6npJotRqkyCSfVBJkiMuKyKOnXhwIDnRs5okHjijNA1znaaDf34/llZDdUp6ekKA4Gq/8AlCHZj/5lVJm7UzmIbTbw6gtZVoOcS50SSSZqUxiTJ2rqLPqHZD09ID9ij83PWW3UzRTenba7j1c2weRTJHI+mPLW071OGzd9dxdjs9XNTei1nYE4brtRw8V1umGaLpWaLMZrNLLribz3XSL0nKSJWismn4m+JEGCJImcJ3Yb1RqKWr9es4hjXvDDBAbcukiYgjdC2NHVS1RjRwaJMyJA61t7Hr56JfFNgIqhj5OwtD2/RRWnlOrOBADRIj5KHdpxoFuBcQJE9Kc+DVfT1Xq1A51CjzrGyLzS/MCS2JBlS2vSThcDASBSAvNBMl0nYMY3LI0TrbXslHmqbYBcXFzyAS4wNp6gnY7tbT1YtjsrG8cabh+IqYanW7bRaz4jRb5lTWnXO0v/ACrRwcCfuysF9ptFb26r+qmyo75BF7sg6q2hvTrWenxrNn7oKw6+jA3pWumfg5x/8oWTS1VtdXo2W1v/AHT2jxBWws/JtpF2VicP1jmt/E4KDnTZqeyq9x/Rp/VyoNHOOQfH6UNXaUuSbSh9ijT/AHtMfhkrLpch9td069Bv7dV/kxFeev0aB0nAdV5ZtgtzaLmHBwpioGgNEk1BBvOgExOGa9Eocgb/AG7Y0fBRcfEuC2NDkFoDp2ms74WU2ecoPNn6znGGgL1n/D1TPMWt8YOrMA4gOc78YSz8iNhb0nWh/Go1o+6xeiar6Io2SgKNCmKbGk4CSSTm5xOJcd5QbdERAREQY1tpyAdyw7i2j2yIWEWKCC4q83gpbiuDMEGm1ksDq1jtFNglz6NRrRvcWmB3r5l0ix1Mlr2lr2PF5rgWuBaZgg5L6ycxcvrlyfWfSbPtAWVRg2tTAviNjgcHt6jlsIQeOav8oYsNJ1Om2+HVH1Jc27F8gloxOUKukuVSrWa5hYLr2uY4Tm1wIIngV2FD/D5RHTtdU/BSY3zcVsKHIPYG9J9pf+8Y3yYtJjxT06ltY8neXMJ77kq30ql7j/4m/wC1e/UeRnRjfyL3fFWqH8JC2VDky0azKx0T8d5/4nFRXzYbRS9x3a8fRGupno03ng4H+VfUtn1UslPoWWzN4Uac/hWwp2Zrei1rfhaG+QQfKdDRNSp/p2a0u+FrneTFsbPqJbqnRsNq/aBYPvNC+n4PX3lOZO5B840OSjSL/wDpC39ZXpt+az6PInb3Zts7firvd+EFfQIoKvMDeg8Mocg9oPTrWVvAV6nnC2Vn5Bo6VrA/V2cebnr2E0RCtFNB5a3kIspM1LRaHnq5qmPwmFnUeRLRzc213fFWI/CAvRm0wq3Ag4ujyWaNZ/0wd8dSq8dxdC2Fn1GsLOhY7MP3THHvIK6K6qtMINdR0RTZ0KNJvw02N8gskUiMsOGCnvFUx3oITSKpzJ3Ka6qXEEXN8Euqa6l1BBCuaxS3UuoLLgWRYRgeKiuLJswwPFBMiIgIiIChqMxUyo4IMe6qhqkuoGoIiFQtUxaqFqCxtMKpphXXUuIIoS6pbqXUEVxIU11LiCKCqXVNdS6ghuJcU11UuoI7qXVLCrCCG6l1S3UuoIrqXVLdS6giupdUt1LqCK6l1S3VW6ghupdU11LqCG6q3VLdS6giuq+kFddVWhBciIgIiICIiCkJCqiCkJCqiCkJCqiCkJCqiCkJCqiCkJCqiCkJCqiCkJCqiCkJCqiCkJCqiCkKsIiBCIiAiIgIiICIiAiIgIiICIiAiIgIiICIiAiIgIiICIiAiIgIiICIiAiIgIiIC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8199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3548063"/>
            <a:ext cx="59451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ovéPole 8"/>
          <p:cNvSpPr txBox="1">
            <a:spLocks noChangeArrowheads="1"/>
          </p:cNvSpPr>
          <p:nvPr/>
        </p:nvSpPr>
        <p:spPr bwMode="auto">
          <a:xfrm>
            <a:off x="6934200" y="1782763"/>
            <a:ext cx="1958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CONTINENTAL</a:t>
            </a:r>
            <a:br>
              <a:rPr lang="cs-CZ" altLang="cs-CZ" sz="1800">
                <a:cs typeface="Arial" panose="020B0604020202020204" pitchFamily="34" charset="0"/>
              </a:rPr>
            </a:br>
            <a:r>
              <a:rPr lang="cs-CZ" altLang="cs-CZ" sz="1800">
                <a:cs typeface="Arial" panose="020B0604020202020204" pitchFamily="34" charset="0"/>
              </a:rPr>
              <a:t>VDO - verze 4.1</a:t>
            </a:r>
          </a:p>
        </p:txBody>
      </p:sp>
      <p:sp>
        <p:nvSpPr>
          <p:cNvPr id="8201" name="TextovéPole 9"/>
          <p:cNvSpPr txBox="1">
            <a:spLocks noChangeArrowheads="1"/>
          </p:cNvSpPr>
          <p:nvPr/>
        </p:nvSpPr>
        <p:spPr bwMode="auto">
          <a:xfrm>
            <a:off x="7059613" y="3832225"/>
            <a:ext cx="1905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STONERIDGE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Verze 8.0G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49629" y="390525"/>
            <a:ext cx="9293629" cy="758825"/>
          </a:xfrm>
        </p:spPr>
        <p:txBody>
          <a:bodyPr lIns="216000"/>
          <a:lstStyle/>
          <a:p>
            <a:pPr>
              <a:defRPr/>
            </a:pPr>
            <a:r>
              <a:rPr lang="cs-CZ" altLang="cs-CZ" sz="2800" b="1" u="sng" dirty="0">
                <a:latin typeface="+mj-lt"/>
              </a:rPr>
              <a:t>Inteligentní digitální  tachograf II. generace  </a:t>
            </a:r>
            <a:r>
              <a:rPr lang="cs-CZ" altLang="cs-CZ" sz="2800" u="sng" dirty="0">
                <a:latin typeface="+mj-lt"/>
              </a:rPr>
              <a:t>-  verze 2</a:t>
            </a:r>
            <a:endParaRPr lang="en-US" sz="2800" b="1" u="sng" dirty="0">
              <a:latin typeface="+mj-lt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0374" y="5813425"/>
            <a:ext cx="8140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u="sng" dirty="0"/>
              <a:t>KARTA  ŘIDIČE pro tachograf verze 2 (e-8 004)</a:t>
            </a:r>
          </a:p>
        </p:txBody>
      </p:sp>
    </p:spTree>
    <p:extLst>
      <p:ext uri="{BB962C8B-B14F-4D97-AF65-F5344CB8AC3E}">
        <p14:creationId xmlns:p14="http://schemas.microsoft.com/office/powerpoint/2010/main" val="4212723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2430838" y="130297"/>
            <a:ext cx="448552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spc="-3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Děkuji  za  pozornost</a:t>
            </a:r>
            <a:endParaRPr lang="cs-CZ" sz="4800" b="1" spc="-3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>
            <a:off x="977900" y="1676400"/>
            <a:ext cx="7391400" cy="5181600"/>
            <a:chOff x="-2028825" y="1309688"/>
            <a:chExt cx="13201650" cy="8464277"/>
          </a:xfrm>
        </p:grpSpPr>
        <p:pic>
          <p:nvPicPr>
            <p:cNvPr id="13926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028825" y="1309688"/>
              <a:ext cx="13201650" cy="423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26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028825" y="5535340"/>
              <a:ext cx="13201650" cy="423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2756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2808" y="6507276"/>
            <a:ext cx="2133600" cy="365125"/>
          </a:xfrm>
        </p:spPr>
        <p:txBody>
          <a:bodyPr/>
          <a:lstStyle/>
          <a:p>
            <a:fld id="{8C36597B-4E1C-4304-810B-A9A18C690390}" type="slidenum">
              <a:rPr lang="en-US" smtClean="0">
                <a:solidFill>
                  <a:srgbClr val="575756"/>
                </a:solidFill>
              </a:rPr>
              <a:pPr/>
              <a:t>5</a:t>
            </a:fld>
            <a:endParaRPr lang="en-US" dirty="0">
              <a:solidFill>
                <a:srgbClr val="57575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4804" y="1083069"/>
            <a:ext cx="8052046" cy="0"/>
          </a:xfrm>
          <a:prstGeom prst="line">
            <a:avLst/>
          </a:prstGeom>
          <a:ln w="12700">
            <a:solidFill>
              <a:srgbClr val="004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u="sng" dirty="0"/>
              <a:t>Některé nové funkce tachografu 2. generace</a:t>
            </a: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6205491" y="0"/>
            <a:ext cx="2938509" cy="365125"/>
          </a:xfrm>
          <a:prstGeom prst="rect">
            <a:avLst/>
          </a:prstGeom>
        </p:spPr>
        <p:txBody>
          <a:bodyPr vert="horz" lIns="216000" tIns="45720" rIns="216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cs-CZ" dirty="0"/>
          </a:p>
        </p:txBody>
      </p:sp>
      <p:sp>
        <p:nvSpPr>
          <p:cNvPr id="3078" name="AutoShape 6" descr="data:image/jpeg;base64,/9j/4AAQSkZJRgABAQAAAQABAAD/2wCEAAkGBhQQERQUEhQUFRUUFBQUFBQSFBQSEBUVFBcVFBQVFBUYHCceFxkjGRQUHy8gIycpLCwsFR4xNTAqNSYrLCkBCQoKDgwOGg8PGCkcHB8pKSwsKSkpKSkpLiksKSosKSkpLCksLykpKSwpLDUpKS4pKSkpLC0pKSksKSwpKSkpKf/AABEIALIBGwMBIgACEQEDEQH/xAAcAAEAAQUBAQAAAAAAAAAAAAAAAwECBAUGBwj/xABJEAABAwEEBQgHAwoEBwEAAAABAAIRAwQSITEFBkFRcQcTMmGBkaGxFCJCUnLB0SOiskNTYnOCg5LC4fAIFTPSJDREY5Oj4hb/xAAZAQEBAQEBAQAAAAAAAAAAAAAAAQIDBAX/xAAmEQEAAwAABgEDBQAAAAAAAAAAAQIRAwQSITFRExRBwQVSYZGh/9oADAMBAAIRAxEAPwD3FERAREQEREBERAREQEREBERARWl4GZHerDa2D22/xBBKigNup++z+Jv1UVo0xRptvOqMAG43vAYoMxFo3662QflZ4NefkoH6+2Ue088GH5qbA6NFyzuUSz7G1T+y0fzKF3KRS2Uqh7Wj5psDr0XFVOUkezRPa8fIKfRnKFTeYrNNPc4es3t2hOqB1yKKz2ltRocxwc07WmQpVQREQEREBERAREQEREBERBrdK6w0LK5jaz7rnzcbBJddziOK1r+UCyja88GH5rjOWupFSzfDU82LktGaXD4bUOOQcdvU7r61iZXHqlXlPswcG3ahLpgENExsEnNQWrlSpUwTzL4GZJHfgCuErWVrxDgCNx3jIq8tCnVKOzdynyJZQBBxB5yQe5qxKPKq6oDcpMBbg5ri4PaesfPIrlKdENEANA6hA7lZXovJBYQPekZjcmyOmPKlXL7nNsYT0SWuLXcHXs+orGtXKPbGkYNunM02BxadktOJHWFrKNKcJAPgVIbGd/gpsjLtmutviWVAT7sNZI2gGMCoamtFseyRWqMcRk6AQeu79VCLH1+CehjefD6IKUNPWpw+0qVA4bqrnNPW3GQOoq19tqHN7zxc4/NSixjeVd6G3cT2lBhl++TxMqajbbp39R+qmFkaBkO76q17GnA3e5ZxvrmYxIdKyM3D4R/cqE6QPvv7MPmqGmz+wVIKY2A92K0yx6ldrtmO8QJ4gYFUuHce5ZopDP5Yqjo2FEYnNO909ypUpubiWujaRBjsGKz2u6/FX87CDWMcCJBngqkLKrWdjzPRdvbge0ZFYtRr2dIXh7zRj2t+iisiw6RqUHXqT3NPUcDxGRXYaJ5Qxg20Nj9NmXa36dy4hjw4SDPBX0qJcYET1kDulWJwexWK306zb1N7XDqOXEZhZC8eoMq0XS11xw2h0HwzXXaH1yeIFo5tw99roeOLYg9kLcWTHZooLHbmVm3qbg4b2me/cp1oEREBERAREQEREHnHLZWcLNRAiHVTMtBODZEE4t7F5Cx39V69y3Mmy0CNlfwuO+i8fI71zt5WG70XpotAbUxbsO1vHeFv6YvAESQciBIPAriaT8etdhozSvN2Zrajb7BTbhtGAy61iZxc1lejO3Hy81dTsjiYAk7gWz5qSna6LmhzGOIO0vGPGBmjbS0EEUxI/SKoxi0jDLeDmpqdoIEHEeKvtds5yCWgEbRMnqO9QIjI5wb1dzw3rFVE0ZLrRG1PSgsZWlw3jvTRlG1cVZz/APfV1rH55o2jvVPSW7wmjI53j1Y+e9UNT+5yWP6Y3f4FUNub19yDJL/7+ac4sQ29u4p6eNyDLvlL53rDNv6vFWnSDvdHigzJKreO9a825+4dxVht7947kGxDUhap2kj7w8ArHaU31B3hBu+eMXTBG5wmOG5Wh0bB2yVoX6Wbtqj+JQv05TGdUd5VwdTZ7c+k69TdcO9uC32jtf6zD9rdqN7Gv7CMO8LzF+sNH85PeojrNRHtE8ArGo+gdF622evk8Nd7tQhp7NhWa/TFBudakONRg+a+bHa1UtgcexRO1sbsY8rWyPpqyaTpVSRTqMeRmGOa4jjBWUvlyza5VKbg+kyo1wxDmugjuXqfJlysPt9f0W0U4qXHOZUB6VzFzXtjAxJkbslR6giIqCIiDz/loZNipHdXb4sevG2he1csbCdHiNlel3G8CvFgFzt5agLJ+RXSVGzY2kfm2z2YHxC54BdNo+HWMNPuOE8S5c7NQ5n/ADerZKhYWgOc28wTepvHXucFmaN1ndU9V7rruAAP0V+sj2vyg80YJ9prjBgj4SO9cjpJnrU4wJfGGB6luvdmXdnSZ2vHeFY7Sw/OeK5O1aK5lt+rzhGAwdjJyzWBz9L81UPxVf8A5W+hnXbO01TGdTxKhfrBRHt+K5AWqmMrOP2nuPkArxbwMrPS7ecP8ydMGundrNRHtT3fVRu1ppbASudFvf7NKkOFOfMlSC2Wg5NA+Gkz/amQnVjdHWluxjj3/RW//pScqTj3rUh1rO144NDR5KnM2kxNR/rYD7SJPVjiptPbPyV9w3DdO1jlQf3H6q46TtRyoEcRC0rtGVyJL3RvNQnuxxUY0I8xLhjGZJAnAA7jOwqddPbPzU/dDcv0latrabeLmDzUbtI2jbVs7eNVnyKwRqm73mjvPyWNatAXA6ag9UE4NMSBMTOazHF4c+JYjmeHM5Fmxq6Sqgf8zSJJiGEvdvyChNsrn8s/sY5arQLZtFP4wO8OC7mjZmlwEid0iY3wu0RDvMubFZp6VsPYx5+StLqW20Vjwpn6rNdZA5ga1jxnLw1sS0mYl0nJRN1fq4+q/wDjpjylXE1isqWYzNSvhlLTj14SribL/wB93Z9U0ho6rZ2c5EYhs3hUznMXcMQMVrqdutLhLC4gZ3I+SK2ANn2UK7uMfVSAM2WN54k/RaiparVt5776gc6ucxU7b/zQx0MbrGB8Tj9EL3D8hQb8T/6hc0aNU5iPiIHmUFlO17Rw9Y+CGOgq6Qc32bOOpovnuDlBW0lVcIEN66dK6e9Y+gtH85WABMZuMxgNmGUldU/QtIezPEuPmUTw5qgakXjUf6pBgmJjPwC7Lk5aKWm7O0TMvx2Fr6dQfRaKpo9gcfUbkNg3rpNQrPOlbFUnEi4RHuU6mM9iK+hURFFEREHHcq9Iu0c6NlSmeyY+a8OC+j9YmA0SCJBIBBxBGMgrxHWzVk2V99kmk44bbh90/IrFoWHPhdPoY/8ADjh8yuXDl0eiqn/DjtH3isSsOe0+wtruEmHgVQP0h9m7iIDStLbc6R3VWea6TWtw+xw9YufDuoAEjtMdy5rSJhoO5zT3FbhJdBbLS6to2g6qb7qlscwkxJFO9hhxCxm2ZjZ+zGFQMESTBaDMbTjks/XCvSDbHRoNDGB76pa2YvPLATidsFY7HlhJi9eeJieliIbJh2A2RkuHM2mJjHzebtMTGSgvNmWsEAtkFg2kgzOMyMglOqRBAERfxAHsvJGAw6OA71I60S680YtgCQJ9YkO65mcirKVZwxERF8ggZ3XFwMZHAYbNq8uy8ffGYyoOdic6c3cMMc+5VsD5YMSc8TM9I/KFRtT7SJONMGNgx84VbAfUGe3pTOZzlcp8PPbx/X5YtWw1Jcb04vIbJOBLSBHVdOHWnobjOcOnOARiCJxwGeA6lsVROuT5bMF1mLGEzAF1/S2guLsdkgjJWCzhrmg5EtJiYabxc0DrMxis6u0ua4CJIIxyxEKE2QlwJI9iRjgWY+rx61Yt7arffMp6toAaXTIE5YyRsHWtbpVrSyoYMmkX/ozAblviFF/mNEu5h14uL3AQy4AXkicDjnntU+lrOG0XkE4UiwDCIwx37Fqtem0N0p0Wjfu5rQDotFL9Yz5rv7TanVfR2XWMbZ3F98El7zDhER6oN71sTMBecaLqXarXZ3HBxjPbkukOsM+y/wC6Pmvrw+9LbWN45uTvqfieFuwQuQo2yLOJzl3jUP1W1qaUVRs7ZQbUpuY7Jwg/Xsz7F5va7C+i9zSMjEgYEbCCuufpWVj1NJIsOSvHr8VQknf4ro6ttB3dwUXpnn/fYpi60jLO45NJ7Csmloio72Y4mFsfTfOc/wC8OpU9PKGtnoWxiztMkFxzPDIBZtS2hc+7SCsNuVTGyq15e7g3zK6LkufzmlrONjOef/63R4uXCttEl37PhP1XoPIbZ7+k6j9lOzu73uY0eEqLD31ERRRERBrNPf6Y+IeRXPWmxtqMcx4DmuEEHIhdHpseo34vkVp7iivHNadXHWOptNNx+zf/ACu/SHjmq6OtH2UbWknfhifmvWNJaLZaKbqdQS13eDsc07CF5NprQ1Sw1bjsjNx4wD2HDDr2EbFiYWGBrJXa51NoxcyXkg4AOF2D1nArntKf6Z4jzWw09RfTtDXjGnXa0Hqc1oHlHitdpU/Z9oVhFa1vNSvSk9G6PGV09Gg1uQ8SfMrhaNQB7XH2YPGMltnayn3e8lcuNwp4niceLmOXtxZjJx1FwSDAkZGMRwKSBuHcFyZ0+92TR3Eq4Wy0Oypu7KR84XH6T+Xmj9Pn72/x1Jrt94d4WJpOoHU3AS6YwbJdnsWjLrWdjhxAb5qwULS72j/5G/IrdeUiJ3XSvIVrO9Uthq/R5kPkVBeu9MY4TlHELZutzRv8B5lcy2wvc67zrC7K6HlzsNkAFTt1cec3/defMBdLcvW07LrflOHe3VaZbw6TaNo7XN+qjdplg2t/i/otYzVac3n+Fo83rX1qFJjnNdz0tJBEUxiMDtKfTU9JHJ8H0zPSGCpf5wGDIaKbdhketmrdJ6dvtc1sQ4QcDPmsyz6ssexr8YcJE1AD2wxTHVamBJuxvc9xzyyIXT4q+cdvi4exOeHI2IfaAHbn3LbusoGxWaRsDKNWm5rmwb0hswLo3kneqG2TsK6OyWraYpho2RMT70lUdbjO3uKwKtfFR891hQxsHWs7j4D5qw1zu8QsIVVXnkMZBrHq7z9Faa53jxWPzqBxOQKKmNU7/D+q3uq+qtS3uuseQSSMhAAALnOOwCR3rnubf7p7ittozWO1WZl2iRTxBkCHEg3hJnfHcEHSUOT1kxUtDmuFM1XNuElrA2+LxAiSIgfpDesyvya0qTHVKlR91r2MOJvG8DeMbAHep1kO3Lkq+tdteAHV8A26BLMGyDd4SBh1BY7tL2qoT9u9xjEXvWIGO7ECZ7UGyq6IpBxAbtjEvPV9V6b/AIf9HiLZWAgF7KTODbz3D7zV4w8V3GSX95he3/4ebcXWO0Uz+Trhw/bbB8aZUx5+Fw7VtNrW3XrCIir0CIiDX6XGDePyWtuLaaS2BYVxRUBYtdp3QNO2UTTqDra4D1mO94fMbQtxcS4iPC9YbBUs7TRrAh1PAGPUeD0HtO3ALjtLO9VvFe/couhadew1XvHrUWGrTcMwW5g7wV8+6UmGkbHR3qRGLrbaOs1FtCm6pdvOvZtbOB3kGc1mtFANvB1MYEgAi9hsgDNaOwaNtVdo5pr3MBIEAQD7QwyxWZU1OtjWOfUa9rGNL3EnEBok4LbCbSWkRzJLC8OvNDS1z25yXbcRA8QtTo+2uFZjqhc5ocJvkuEHA5lQVnNYS1zat4Zh7oIOeIuqwWhn5oH4nuPkQiuiqaZY1xgNgE4hzBInMK2vrE2TcIA2Xnknrm6N60bL7ujRZ/CT+JZNHR9oOXNM4us7PMyiZC6npJotRqkyCSfVBJkiMuKyKOnXhwIDnRs5okHjijNA1znaaDf34/llZDdUp6ekKA4Gq/8AlCHZj/5lVJm7UzmIbTbw6gtZVoOcS50SSSZqUxiTJ2rqLPqHZD09ID9ij83PWW3UzRTenba7j1c2weRTJHI+mPLW071OGzd9dxdjs9XNTei1nYE4brtRw8V1umGaLpWaLMZrNLLribz3XSL0nKSJWismn4m+JEGCJImcJ3Yb1RqKWr9es4hjXvDDBAbcukiYgjdC2NHVS1RjRwaJMyJA61t7Hr56JfFNgIqhj5OwtD2/RRWnlOrOBADRIj5KHdpxoFuBcQJE9Kc+DVfT1Xq1A51CjzrGyLzS/MCS2JBlS2vSThcDASBSAvNBMl0nYMY3LI0TrbXslHmqbYBcXFzyAS4wNp6gnY7tbT1YtjsrG8cabh+IqYanW7bRaz4jRb5lTWnXO0v/ACrRwcCfuysF9ptFb26r+qmyo75BF7sg6q2hvTrWenxrNn7oKw6+jA3pWumfg5x/8oWTS1VtdXo2W1v/AHT2jxBWws/JtpF2VicP1jmt/E4KDnTZqeyq9x/Rp/VyoNHOOQfH6UNXaUuSbSh9ijT/AHtMfhkrLpch9td069Bv7dV/kxFeev0aB0nAdV5ZtgtzaLmHBwpioGgNEk1BBvOgExOGa9Eocgb/AG7Y0fBRcfEuC2NDkFoDp2ms74WU2ecoPNn6znGGgL1n/D1TPMWt8YOrMA4gOc78YSz8iNhb0nWh/Go1o+6xeiar6Io2SgKNCmKbGk4CSSTm5xOJcd5QbdERAREQY1tpyAdyw7i2j2yIWEWKCC4q83gpbiuDMEGm1ksDq1jtFNglz6NRrRvcWmB3r5l0ix1Mlr2lr2PF5rgWuBaZgg5L6ycxcvrlyfWfSbPtAWVRg2tTAviNjgcHt6jlsIQeOav8oYsNJ1Om2+HVH1Jc27F8gloxOUKukuVSrWa5hYLr2uY4Tm1wIIngV2FD/D5RHTtdU/BSY3zcVsKHIPYG9J9pf+8Y3yYtJjxT06ltY8neXMJ77kq30ql7j/4m/wC1e/UeRnRjfyL3fFWqH8JC2VDky0azKx0T8d5/4nFRXzYbRS9x3a8fRGupno03ng4H+VfUtn1UslPoWWzN4Uac/hWwp2Zrei1rfhaG+QQfKdDRNSp/p2a0u+FrneTFsbPqJbqnRsNq/aBYPvNC+n4PX3lOZO5B840OSjSL/wDpC39ZXpt+az6PInb3Zts7firvd+EFfQIoKvMDeg8Mocg9oPTrWVvAV6nnC2Vn5Bo6VrA/V2cebnr2E0RCtFNB5a3kIspM1LRaHnq5qmPwmFnUeRLRzc213fFWI/CAvRm0wq3Ag4ujyWaNZ/0wd8dSq8dxdC2Fn1GsLOhY7MP3THHvIK6K6qtMINdR0RTZ0KNJvw02N8gskUiMsOGCnvFUx3oITSKpzJ3Ka6qXEEXN8Euqa6l1BBCuaxS3UuoLLgWRYRgeKiuLJswwPFBMiIgIiIChqMxUyo4IMe6qhqkuoGoIiFQtUxaqFqCxtMKpphXXUuIIoS6pbqXUEVxIU11LiCKCqXVNdS6ghuJcU11UuoI7qXVLCrCCG6l1S3UuoIrqXVLdS6giupdUt1LqCK6l1S3VW6ghupdU11LqCG6q3VLdS6giuq+kFddVWhBciIgIiICIiCkJCqiCkJCqiCkJCqiCkJCqiCkJCqiCkJCqiCkJCqiCkJCqiCkJCqiCkJCqiCkKsIiBCIiAiIgIiICIiAiIgIiICIiAiIgIiICIiAiIgIiICIiAiIgIiICIiAiIgIiIC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22336" cy="365125"/>
          </a:xfrm>
        </p:spPr>
        <p:txBody>
          <a:bodyPr lIns="216000"/>
          <a:lstStyle/>
          <a:p>
            <a:pPr algn="l"/>
            <a:endParaRPr lang="en-US" b="1" dirty="0"/>
          </a:p>
        </p:txBody>
      </p:sp>
      <p:sp>
        <p:nvSpPr>
          <p:cNvPr id="5" name="Obdélník 4"/>
          <p:cNvSpPr/>
          <p:nvPr/>
        </p:nvSpPr>
        <p:spPr>
          <a:xfrm>
            <a:off x="656705" y="3133758"/>
            <a:ext cx="83497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b="1" u="sng" dirty="0"/>
          </a:p>
          <a:p>
            <a:r>
              <a:rPr lang="cs-CZ" b="1" u="sng" dirty="0"/>
              <a:t>Nově ukládaná data: </a:t>
            </a:r>
          </a:p>
          <a:p>
            <a:endParaRPr lang="cs-CZ" u="sng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 </a:t>
            </a:r>
            <a:r>
              <a:rPr lang="cs-CZ" sz="1600" dirty="0"/>
              <a:t>20 posledních pravidelných kalibrací </a:t>
            </a:r>
          </a:p>
          <a:p>
            <a:pPr>
              <a:buFont typeface="Wingdings" pitchFamily="2" charset="2"/>
              <a:buChar char="q"/>
            </a:pPr>
            <a:endParaRPr lang="cs-CZ" sz="1600" dirty="0"/>
          </a:p>
          <a:p>
            <a:pPr>
              <a:buFont typeface="Wingdings" pitchFamily="2" charset="2"/>
              <a:buChar char="q"/>
            </a:pPr>
            <a:r>
              <a:rPr lang="cs-CZ" sz="1600" dirty="0"/>
              <a:t> 20 posledních párovaných snímačů  </a:t>
            </a:r>
          </a:p>
          <a:p>
            <a:pPr>
              <a:buFont typeface="Wingdings" pitchFamily="2" charset="2"/>
              <a:buChar char="q"/>
            </a:pPr>
            <a:endParaRPr lang="cs-CZ" sz="1600" dirty="0"/>
          </a:p>
          <a:p>
            <a:pPr>
              <a:buFont typeface="Wingdings" pitchFamily="2" charset="2"/>
              <a:buChar char="q"/>
            </a:pPr>
            <a:r>
              <a:rPr lang="cs-CZ" sz="1600" dirty="0"/>
              <a:t> Záznam o veškerých použitých plombách </a:t>
            </a:r>
          </a:p>
          <a:p>
            <a:pPr>
              <a:buFont typeface="Wingdings" pitchFamily="2" charset="2"/>
              <a:buChar char="q"/>
            </a:pPr>
            <a:endParaRPr lang="cs-CZ" sz="1600" dirty="0"/>
          </a:p>
          <a:p>
            <a:pPr>
              <a:buFont typeface="Wingdings" pitchFamily="2" charset="2"/>
              <a:buChar char="q"/>
            </a:pPr>
            <a:r>
              <a:rPr lang="cs-CZ" sz="1600" dirty="0"/>
              <a:t> Automatické nastavení  UTC času </a:t>
            </a:r>
          </a:p>
          <a:p>
            <a:endParaRPr lang="cs-CZ" sz="1600" u="sng" dirty="0"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cs typeface="Times New Roman" panose="02020603050405020304" pitchFamily="18" charset="0"/>
              </a:rPr>
              <a:t>Dálkové odhalování případné manipulace nebo zneužití</a:t>
            </a:r>
          </a:p>
          <a:p>
            <a:pPr>
              <a:buFont typeface="Wingdings" pitchFamily="2" charset="2"/>
              <a:buChar char="q"/>
            </a:pPr>
            <a:endParaRPr lang="cs-CZ" sz="2000" u="sng" dirty="0"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endParaRPr 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822960" y="756933"/>
            <a:ext cx="6035040" cy="263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Tachograf automaticky zaznamená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začátku denní pracovní doby;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automatická registrace hraničních přechodů;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polohu vozidla každé 3 hodiny celkové doby řízení;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 konce denní pracovní doby.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1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0"/>
            <a:ext cx="91440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2808" y="6507276"/>
            <a:ext cx="2133600" cy="365125"/>
          </a:xfrm>
        </p:spPr>
        <p:txBody>
          <a:bodyPr/>
          <a:lstStyle/>
          <a:p>
            <a:fld id="{8C36597B-4E1C-4304-810B-A9A18C690390}" type="slidenum">
              <a:rPr lang="en-US" smtClean="0">
                <a:solidFill>
                  <a:srgbClr val="575756"/>
                </a:solidFill>
              </a:rPr>
              <a:pPr/>
              <a:t>6</a:t>
            </a:fld>
            <a:endParaRPr lang="en-US" dirty="0">
              <a:solidFill>
                <a:srgbClr val="57575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4804" y="1083069"/>
            <a:ext cx="8052046" cy="0"/>
          </a:xfrm>
          <a:prstGeom prst="line">
            <a:avLst/>
          </a:prstGeom>
          <a:ln w="12700">
            <a:solidFill>
              <a:srgbClr val="004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 txBox="1">
            <a:spLocks/>
          </p:cNvSpPr>
          <p:nvPr/>
        </p:nvSpPr>
        <p:spPr>
          <a:xfrm>
            <a:off x="6205491" y="0"/>
            <a:ext cx="2938509" cy="365125"/>
          </a:xfrm>
          <a:prstGeom prst="rect">
            <a:avLst/>
          </a:prstGeom>
        </p:spPr>
        <p:txBody>
          <a:bodyPr vert="horz" lIns="216000" tIns="45720" rIns="21600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cs-CZ" dirty="0"/>
          </a:p>
        </p:txBody>
      </p:sp>
      <p:sp>
        <p:nvSpPr>
          <p:cNvPr id="3078" name="AutoShape 6" descr="data:image/jpeg;base64,/9j/4AAQSkZJRgABAQAAAQABAAD/2wCEAAkGBhQQERQUEhQUFRUUFBQUFBQSFBQSEBUVFBcVFBQVFBUYHCceFxkjGRQUHy8gIycpLCwsFR4xNTAqNSYrLCkBCQoKDgwOGg8PGCkcHB8pKSwsKSkpKSkpLiksKSosKSkpLCksLykpKSwpLDUpKS4pKSkpLC0pKSksKSwpKSkpKf/AABEIALIBGwMBIgACEQEDEQH/xAAcAAEAAQUBAQAAAAAAAAAAAAAAAwECBAUGBwj/xABJEAABAwEEBQgHAwoEBwEAAAABAAIRAwQSITEFBkFRcQcTMmGBkaGxFCJCUnLB0SOiskNTYnOCg5LC4fAIFTPSJDREY5Oj4hb/xAAZAQEBAQEBAQAAAAAAAAAAAAAAAQIDBAX/xAAmEQEAAwAABgEDBQAAAAAAAAAAAQIRAwQSITFRExRBwQVSYZGh/9oADAMBAAIRAxEAPwD3FERAREQEREBERAREQEREBERARWl4GZHerDa2D22/xBBKigNup++z+Jv1UVo0xRptvOqMAG43vAYoMxFo3662QflZ4NefkoH6+2Ue088GH5qbA6NFyzuUSz7G1T+y0fzKF3KRS2Uqh7Wj5psDr0XFVOUkezRPa8fIKfRnKFTeYrNNPc4es3t2hOqB1yKKz2ltRocxwc07WmQpVQREQEREBERAREQEREBERBrdK6w0LK5jaz7rnzcbBJddziOK1r+UCyja88GH5rjOWupFSzfDU82LktGaXD4bUOOQcdvU7r61iZXHqlXlPswcG3ahLpgENExsEnNQWrlSpUwTzL4GZJHfgCuErWVrxDgCNx3jIq8tCnVKOzdynyJZQBBxB5yQe5qxKPKq6oDcpMBbg5ri4PaesfPIrlKdENEANA6hA7lZXovJBYQPekZjcmyOmPKlXL7nNsYT0SWuLXcHXs+orGtXKPbGkYNunM02BxadktOJHWFrKNKcJAPgVIbGd/gpsjLtmutviWVAT7sNZI2gGMCoamtFseyRWqMcRk6AQeu79VCLH1+CehjefD6IKUNPWpw+0qVA4bqrnNPW3GQOoq19tqHN7zxc4/NSixjeVd6G3cT2lBhl++TxMqajbbp39R+qmFkaBkO76q17GnA3e5ZxvrmYxIdKyM3D4R/cqE6QPvv7MPmqGmz+wVIKY2A92K0yx6ldrtmO8QJ4gYFUuHce5ZopDP5Yqjo2FEYnNO909ypUpubiWujaRBjsGKz2u6/FX87CDWMcCJBngqkLKrWdjzPRdvbge0ZFYtRr2dIXh7zRj2t+iisiw6RqUHXqT3NPUcDxGRXYaJ5Qxg20Nj9NmXa36dy4hjw4SDPBX0qJcYET1kDulWJwexWK306zb1N7XDqOXEZhZC8eoMq0XS11xw2h0HwzXXaH1yeIFo5tw99roeOLYg9kLcWTHZooLHbmVm3qbg4b2me/cp1oEREBERAREQEREHnHLZWcLNRAiHVTMtBODZEE4t7F5Cx39V69y3Mmy0CNlfwuO+i8fI71zt5WG70XpotAbUxbsO1vHeFv6YvAESQciBIPAriaT8etdhozSvN2Zrajb7BTbhtGAy61iZxc1lejO3Hy81dTsjiYAk7gWz5qSna6LmhzGOIO0vGPGBmjbS0EEUxI/SKoxi0jDLeDmpqdoIEHEeKvtds5yCWgEbRMnqO9QIjI5wb1dzw3rFVE0ZLrRG1PSgsZWlw3jvTRlG1cVZz/APfV1rH55o2jvVPSW7wmjI53j1Y+e9UNT+5yWP6Y3f4FUNub19yDJL/7+ac4sQ29u4p6eNyDLvlL53rDNv6vFWnSDvdHigzJKreO9a825+4dxVht7947kGxDUhap2kj7w8ArHaU31B3hBu+eMXTBG5wmOG5Wh0bB2yVoX6Wbtqj+JQv05TGdUd5VwdTZ7c+k69TdcO9uC32jtf6zD9rdqN7Gv7CMO8LzF+sNH85PeojrNRHtE8ArGo+gdF622evk8Nd7tQhp7NhWa/TFBudakONRg+a+bHa1UtgcexRO1sbsY8rWyPpqyaTpVSRTqMeRmGOa4jjBWUvlyza5VKbg+kyo1wxDmugjuXqfJlysPt9f0W0U4qXHOZUB6VzFzXtjAxJkbslR6giIqCIiDz/loZNipHdXb4sevG2he1csbCdHiNlel3G8CvFgFzt5agLJ+RXSVGzY2kfm2z2YHxC54BdNo+HWMNPuOE8S5c7NQ5n/ADerZKhYWgOc28wTepvHXucFmaN1ndU9V7rruAAP0V+sj2vyg80YJ9prjBgj4SO9cjpJnrU4wJfGGB6luvdmXdnSZ2vHeFY7Sw/OeK5O1aK5lt+rzhGAwdjJyzWBz9L81UPxVf8A5W+hnXbO01TGdTxKhfrBRHt+K5AWqmMrOP2nuPkArxbwMrPS7ecP8ydMGundrNRHtT3fVRu1ppbASudFvf7NKkOFOfMlSC2Wg5NA+Gkz/amQnVjdHWluxjj3/RW//pScqTj3rUh1rO144NDR5KnM2kxNR/rYD7SJPVjiptPbPyV9w3DdO1jlQf3H6q46TtRyoEcRC0rtGVyJL3RvNQnuxxUY0I8xLhjGZJAnAA7jOwqddPbPzU/dDcv0latrabeLmDzUbtI2jbVs7eNVnyKwRqm73mjvPyWNatAXA6ag9UE4NMSBMTOazHF4c+JYjmeHM5Fmxq6Sqgf8zSJJiGEvdvyChNsrn8s/sY5arQLZtFP4wO8OC7mjZmlwEid0iY3wu0RDvMubFZp6VsPYx5+StLqW20Vjwpn6rNdZA5ga1jxnLw1sS0mYl0nJRN1fq4+q/wDjpjylXE1isqWYzNSvhlLTj14SribL/wB93Z9U0ho6rZ2c5EYhs3hUznMXcMQMVrqdutLhLC4gZ3I+SK2ANn2UK7uMfVSAM2WN54k/RaiparVt5776gc6ucxU7b/zQx0MbrGB8Tj9EL3D8hQb8T/6hc0aNU5iPiIHmUFlO17Rw9Y+CGOgq6Qc32bOOpovnuDlBW0lVcIEN66dK6e9Y+gtH85WABMZuMxgNmGUldU/QtIezPEuPmUTw5qgakXjUf6pBgmJjPwC7Lk5aKWm7O0TMvx2Fr6dQfRaKpo9gcfUbkNg3rpNQrPOlbFUnEi4RHuU6mM9iK+hURFFEREHHcq9Iu0c6NlSmeyY+a8OC+j9YmA0SCJBIBBxBGMgrxHWzVk2V99kmk44bbh90/IrFoWHPhdPoY/8ADjh8yuXDl0eiqn/DjtH3isSsOe0+wtruEmHgVQP0h9m7iIDStLbc6R3VWea6TWtw+xw9YufDuoAEjtMdy5rSJhoO5zT3FbhJdBbLS6to2g6qb7qlscwkxJFO9hhxCxm2ZjZ+zGFQMESTBaDMbTjks/XCvSDbHRoNDGB76pa2YvPLATidsFY7HlhJi9eeJieliIbJh2A2RkuHM2mJjHzebtMTGSgvNmWsEAtkFg2kgzOMyMglOqRBAERfxAHsvJGAw6OA71I60S680YtgCQJ9YkO65mcirKVZwxERF8ggZ3XFwMZHAYbNq8uy8ffGYyoOdic6c3cMMc+5VsD5YMSc8TM9I/KFRtT7SJONMGNgx84VbAfUGe3pTOZzlcp8PPbx/X5YtWw1Jcb04vIbJOBLSBHVdOHWnobjOcOnOARiCJxwGeA6lsVROuT5bMF1mLGEzAF1/S2guLsdkgjJWCzhrmg5EtJiYabxc0DrMxis6u0ua4CJIIxyxEKE2QlwJI9iRjgWY+rx61Yt7arffMp6toAaXTIE5YyRsHWtbpVrSyoYMmkX/ozAblviFF/mNEu5h14uL3AQy4AXkicDjnntU+lrOG0XkE4UiwDCIwx37Fqtem0N0p0Wjfu5rQDotFL9Yz5rv7TanVfR2XWMbZ3F98El7zDhER6oN71sTMBecaLqXarXZ3HBxjPbkukOsM+y/wC6Pmvrw+9LbWN45uTvqfieFuwQuQo2yLOJzl3jUP1W1qaUVRs7ZQbUpuY7Jwg/Xsz7F5va7C+i9zSMjEgYEbCCuufpWVj1NJIsOSvHr8VQknf4ro6ttB3dwUXpnn/fYpi60jLO45NJ7Csmloio72Y4mFsfTfOc/wC8OpU9PKGtnoWxiztMkFxzPDIBZtS2hc+7SCsNuVTGyq15e7g3zK6LkufzmlrONjOef/63R4uXCttEl37PhP1XoPIbZ7+k6j9lOzu73uY0eEqLD31ERRRERBrNPf6Y+IeRXPWmxtqMcx4DmuEEHIhdHpseo34vkVp7iivHNadXHWOptNNx+zf/ACu/SHjmq6OtH2UbWknfhifmvWNJaLZaKbqdQS13eDsc07CF5NprQ1Sw1bjsjNx4wD2HDDr2EbFiYWGBrJXa51NoxcyXkg4AOF2D1nArntKf6Z4jzWw09RfTtDXjGnXa0Hqc1oHlHitdpU/Z9oVhFa1vNSvSk9G6PGV09Gg1uQ8SfMrhaNQB7XH2YPGMltnayn3e8lcuNwp4niceLmOXtxZjJx1FwSDAkZGMRwKSBuHcFyZ0+92TR3Eq4Wy0Oypu7KR84XH6T+Xmj9Pn72/x1Jrt94d4WJpOoHU3AS6YwbJdnsWjLrWdjhxAb5qwULS72j/5G/IrdeUiJ3XSvIVrO9Uthq/R5kPkVBeu9MY4TlHELZutzRv8B5lcy2wvc67zrC7K6HlzsNkAFTt1cec3/defMBdLcvW07LrflOHe3VaZbw6TaNo7XN+qjdplg2t/i/otYzVac3n+Fo83rX1qFJjnNdz0tJBEUxiMDtKfTU9JHJ8H0zPSGCpf5wGDIaKbdhketmrdJ6dvtc1sQ4QcDPmsyz6ssexr8YcJE1AD2wxTHVamBJuxvc9xzyyIXT4q+cdvi4exOeHI2IfaAHbn3LbusoGxWaRsDKNWm5rmwb0hswLo3kneqG2TsK6OyWraYpho2RMT70lUdbjO3uKwKtfFR891hQxsHWs7j4D5qw1zu8QsIVVXnkMZBrHq7z9Faa53jxWPzqBxOQKKmNU7/D+q3uq+qtS3uuseQSSMhAAALnOOwCR3rnubf7p7ittozWO1WZl2iRTxBkCHEg3hJnfHcEHSUOT1kxUtDmuFM1XNuElrA2+LxAiSIgfpDesyvya0qTHVKlR91r2MOJvG8DeMbAHep1kO3Lkq+tdteAHV8A26BLMGyDd4SBh1BY7tL2qoT9u9xjEXvWIGO7ECZ7UGyq6IpBxAbtjEvPV9V6b/AIf9HiLZWAgF7KTODbz3D7zV4w8V3GSX95he3/4ebcXWO0Uz+Trhw/bbB8aZUx5+Fw7VtNrW3XrCIir0CIiDX6XGDePyWtuLaaS2BYVxRUBYtdp3QNO2UTTqDra4D1mO94fMbQtxcS4iPC9YbBUs7TRrAh1PAGPUeD0HtO3ALjtLO9VvFe/couhadew1XvHrUWGrTcMwW5g7wV8+6UmGkbHR3qRGLrbaOs1FtCm6pdvOvZtbOB3kGc1mtFANvB1MYEgAi9hsgDNaOwaNtVdo5pr3MBIEAQD7QwyxWZU1OtjWOfUa9rGNL3EnEBok4LbCbSWkRzJLC8OvNDS1z25yXbcRA8QtTo+2uFZjqhc5ocJvkuEHA5lQVnNYS1zat4Zh7oIOeIuqwWhn5oH4nuPkQiuiqaZY1xgNgE4hzBInMK2vrE2TcIA2Xnknrm6N60bL7ujRZ/CT+JZNHR9oOXNM4us7PMyiZC6npJotRqkyCSfVBJkiMuKyKOnXhwIDnRs5okHjijNA1znaaDf34/llZDdUp6ekKA4Gq/8AlCHZj/5lVJm7UzmIbTbw6gtZVoOcS50SSSZqUxiTJ2rqLPqHZD09ID9ij83PWW3UzRTenba7j1c2weRTJHI+mPLW071OGzd9dxdjs9XNTei1nYE4brtRw8V1umGaLpWaLMZrNLLribz3XSL0nKSJWismn4m+JEGCJImcJ3Yb1RqKWr9es4hjXvDDBAbcukiYgjdC2NHVS1RjRwaJMyJA61t7Hr56JfFNgIqhj5OwtD2/RRWnlOrOBADRIj5KHdpxoFuBcQJE9Kc+DVfT1Xq1A51CjzrGyLzS/MCS2JBlS2vSThcDASBSAvNBMl0nYMY3LI0TrbXslHmqbYBcXFzyAS4wNp6gnY7tbT1YtjsrG8cabh+IqYanW7bRaz4jRb5lTWnXO0v/ACrRwcCfuysF9ptFb26r+qmyo75BF7sg6q2hvTrWenxrNn7oKw6+jA3pWumfg5x/8oWTS1VtdXo2W1v/AHT2jxBWws/JtpF2VicP1jmt/E4KDnTZqeyq9x/Rp/VyoNHOOQfH6UNXaUuSbSh9ijT/AHtMfhkrLpch9td069Bv7dV/kxFeev0aB0nAdV5ZtgtzaLmHBwpioGgNEk1BBvOgExOGa9Eocgb/AG7Y0fBRcfEuC2NDkFoDp2ms74WU2ecoPNn6znGGgL1n/D1TPMWt8YOrMA4gOc78YSz8iNhb0nWh/Go1o+6xeiar6Io2SgKNCmKbGk4CSSTm5xOJcd5QbdERAREQY1tpyAdyw7i2j2yIWEWKCC4q83gpbiuDMEGm1ksDq1jtFNglz6NRrRvcWmB3r5l0ix1Mlr2lr2PF5rgWuBaZgg5L6ycxcvrlyfWfSbPtAWVRg2tTAviNjgcHt6jlsIQeOav8oYsNJ1Om2+HVH1Jc27F8gloxOUKukuVSrWa5hYLr2uY4Tm1wIIngV2FD/D5RHTtdU/BSY3zcVsKHIPYG9J9pf+8Y3yYtJjxT06ltY8neXMJ77kq30ql7j/4m/wC1e/UeRnRjfyL3fFWqH8JC2VDky0azKx0T8d5/4nFRXzYbRS9x3a8fRGupno03ng4H+VfUtn1UslPoWWzN4Uac/hWwp2Zrei1rfhaG+QQfKdDRNSp/p2a0u+FrneTFsbPqJbqnRsNq/aBYPvNC+n4PX3lOZO5B840OSjSL/wDpC39ZXpt+az6PInb3Zts7firvd+EFfQIoKvMDeg8Mocg9oPTrWVvAV6nnC2Vn5Bo6VrA/V2cebnr2E0RCtFNB5a3kIspM1LRaHnq5qmPwmFnUeRLRzc213fFWI/CAvRm0wq3Ag4ujyWaNZ/0wd8dSq8dxdC2Fn1GsLOhY7MP3THHvIK6K6qtMINdR0RTZ0KNJvw02N8gskUiMsOGCnvFUx3oITSKpzJ3Ka6qXEEXN8Euqa6l1BBCuaxS3UuoLLgWRYRgeKiuLJswwPFBMiIgIiIChqMxUyo4IMe6qhqkuoGoIiFQtUxaqFqCxtMKpphXXUuIIoS6pbqXUEVxIU11LiCKCqXVNdS6ghuJcU11UuoI7qXVLCrCCG6l1S3UuoIrqXVLdS6giupdUt1LqCK6l1S3VW6ghupdU11LqCG6q3VLdS6giuq+kFddVWhBciIgIiICIiCkJCqiCkJCqiCkJCqiCkJCqiCkJCqiCkJCqiCkJCqiCkJCqiCkJCqiCkJCqiCkKsIiBCIiAiIgIiICIiAiIgIiICIiAiIgIiICIiAiIgIiICIiAiIgIiICIiAiIgIiIC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22688" cy="365125"/>
          </a:xfrm>
        </p:spPr>
        <p:txBody>
          <a:bodyPr lIns="216000"/>
          <a:lstStyle/>
          <a:p>
            <a:pPr algn="l"/>
            <a:endParaRPr lang="en-US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804" y="1048156"/>
            <a:ext cx="8110774" cy="248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959" y="3783984"/>
            <a:ext cx="8168703" cy="243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155575" y="160338"/>
            <a:ext cx="9096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DSRC silniční kontrola  na dálku – </a:t>
            </a:r>
            <a:r>
              <a:rPr lang="cs-CZ" sz="1600" b="0" dirty="0"/>
              <a:t>pro státy EU</a:t>
            </a:r>
            <a:r>
              <a:rPr lang="cs-CZ" sz="2800" b="0" dirty="0"/>
              <a:t> </a:t>
            </a:r>
            <a:r>
              <a:rPr lang="cs-CZ" sz="1600" b="0" dirty="0"/>
              <a:t>povinné od roku 2024</a:t>
            </a:r>
          </a:p>
        </p:txBody>
      </p:sp>
    </p:spTree>
    <p:extLst>
      <p:ext uri="{BB962C8B-B14F-4D97-AF65-F5344CB8AC3E}">
        <p14:creationId xmlns:p14="http://schemas.microsoft.com/office/powerpoint/2010/main" val="200364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2288" y="6507163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2BDF6C-6655-4CB9-860C-2AEDE799CCE1}" type="slidenum">
              <a:rPr lang="en-US" altLang="cs-CZ" sz="1200" smtClean="0">
                <a:solidFill>
                  <a:srgbClr val="575756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cs-CZ" sz="1200">
              <a:solidFill>
                <a:srgbClr val="57575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5313" y="1082675"/>
            <a:ext cx="8051800" cy="0"/>
          </a:xfrm>
          <a:prstGeom prst="line">
            <a:avLst/>
          </a:prstGeom>
          <a:ln w="12700">
            <a:solidFill>
              <a:srgbClr val="004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TextBox 10"/>
          <p:cNvSpPr txBox="1">
            <a:spLocks noChangeArrowheads="1"/>
          </p:cNvSpPr>
          <p:nvPr/>
        </p:nvSpPr>
        <p:spPr bwMode="auto">
          <a:xfrm>
            <a:off x="1116013" y="188913"/>
            <a:ext cx="4319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b="1"/>
              <a:t>DSRC - RTM </a:t>
            </a:r>
            <a:endParaRPr lang="en-US" altLang="cs-CZ" b="1"/>
          </a:p>
        </p:txBody>
      </p:sp>
      <p:sp>
        <p:nvSpPr>
          <p:cNvPr id="13317" name="Footer Placeholder 4"/>
          <p:cNvSpPr txBox="1">
            <a:spLocks/>
          </p:cNvSpPr>
          <p:nvPr/>
        </p:nvSpPr>
        <p:spPr bwMode="auto">
          <a:xfrm>
            <a:off x="6205538" y="0"/>
            <a:ext cx="2938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rIns="216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898989"/>
              </a:solidFill>
            </a:endParaRPr>
          </a:p>
        </p:txBody>
      </p:sp>
      <p:sp>
        <p:nvSpPr>
          <p:cNvPr id="13318" name="AutoShape 6" descr="data:image/jpeg;base64,/9j/4AAQSkZJRgABAQAAAQABAAD/2wCEAAkGBhQQERQUEhQUFRUUFBQUFBQSFBQSEBUVFBcVFBQVFBUYHCceFxkjGRQUHy8gIycpLCwsFR4xNTAqNSYrLCkBCQoKDgwOGg8PGCkcHB8pKSwsKSkpKSkpLiksKSosKSkpLCksLykpKSwpLDUpKS4pKSkpLC0pKSksKSwpKSkpKf/AABEIALIBGwMBIgACEQEDEQH/xAAcAAEAAQUBAQAAAAAAAAAAAAAAAwECBAUGBwj/xABJEAABAwEEBQgHAwoEBwEAAAABAAIRAwQSITEFBkFRcQcTMmGBkaGxFCJCUnLB0SOiskNTYnOCg5LC4fAIFTPSJDREY5Oj4hb/xAAZAQEBAQEBAQAAAAAAAAAAAAAAAQIDBAX/xAAmEQEAAwAABgEDBQAAAAAAAAAAAQIRAwQSITFRExRBwQVSYZGh/9oADAMBAAIRAxEAPwD3FERAREQEREBERAREQEREBERARWl4GZHerDa2D22/xBBKigNup++z+Jv1UVo0xRptvOqMAG43vAYoMxFo3662QflZ4NefkoH6+2Ue088GH5qbA6NFyzuUSz7G1T+y0fzKF3KRS2Uqh7Wj5psDr0XFVOUkezRPa8fIKfRnKFTeYrNNPc4es3t2hOqB1yKKz2ltRocxwc07WmQpVQREQEREBERAREQEREBERBrdK6w0LK5jaz7rnzcbBJddziOK1r+UCyja88GH5rjOWupFSzfDU82LktGaXD4bUOOQcdvU7r61iZXHqlXlPswcG3ahLpgENExsEnNQWrlSpUwTzL4GZJHfgCuErWVrxDgCNx3jIq8tCnVKOzdynyJZQBBxB5yQe5qxKPKq6oDcpMBbg5ri4PaesfPIrlKdENEANA6hA7lZXovJBYQPekZjcmyOmPKlXL7nNsYT0SWuLXcHXs+orGtXKPbGkYNunM02BxadktOJHWFrKNKcJAPgVIbGd/gpsjLtmutviWVAT7sNZI2gGMCoamtFseyRWqMcRk6AQeu79VCLH1+CehjefD6IKUNPWpw+0qVA4bqrnNPW3GQOoq19tqHN7zxc4/NSixjeVd6G3cT2lBhl++TxMqajbbp39R+qmFkaBkO76q17GnA3e5ZxvrmYxIdKyM3D4R/cqE6QPvv7MPmqGmz+wVIKY2A92K0yx6ldrtmO8QJ4gYFUuHce5ZopDP5Yqjo2FEYnNO909ypUpubiWujaRBjsGKz2u6/FX87CDWMcCJBngqkLKrWdjzPRdvbge0ZFYtRr2dIXh7zRj2t+iisiw6RqUHXqT3NPUcDxGRXYaJ5Qxg20Nj9NmXa36dy4hjw4SDPBX0qJcYET1kDulWJwexWK306zb1N7XDqOXEZhZC8eoMq0XS11xw2h0HwzXXaH1yeIFo5tw99roeOLYg9kLcWTHZooLHbmVm3qbg4b2me/cp1oEREBERAREQEREHnHLZWcLNRAiHVTMtBODZEE4t7F5Cx39V69y3Mmy0CNlfwuO+i8fI71zt5WG70XpotAbUxbsO1vHeFv6YvAESQciBIPAriaT8etdhozSvN2Zrajb7BTbhtGAy61iZxc1lejO3Hy81dTsjiYAk7gWz5qSna6LmhzGOIO0vGPGBmjbS0EEUxI/SKoxi0jDLeDmpqdoIEHEeKvtds5yCWgEbRMnqO9QIjI5wb1dzw3rFVE0ZLrRG1PSgsZWlw3jvTRlG1cVZz/APfV1rH55o2jvVPSW7wmjI53j1Y+e9UNT+5yWP6Y3f4FUNub19yDJL/7+ac4sQ29u4p6eNyDLvlL53rDNv6vFWnSDvdHigzJKreO9a825+4dxVht7947kGxDUhap2kj7w8ArHaU31B3hBu+eMXTBG5wmOG5Wh0bB2yVoX6Wbtqj+JQv05TGdUd5VwdTZ7c+k69TdcO9uC32jtf6zD9rdqN7Gv7CMO8LzF+sNH85PeojrNRHtE8ArGo+gdF622evk8Nd7tQhp7NhWa/TFBudakONRg+a+bHa1UtgcexRO1sbsY8rWyPpqyaTpVSRTqMeRmGOa4jjBWUvlyza5VKbg+kyo1wxDmugjuXqfJlysPt9f0W0U4qXHOZUB6VzFzXtjAxJkbslR6giIqCIiDz/loZNipHdXb4sevG2he1csbCdHiNlel3G8CvFgFzt5agLJ+RXSVGzY2kfm2z2YHxC54BdNo+HWMNPuOE8S5c7NQ5n/ADerZKhYWgOc28wTepvHXucFmaN1ndU9V7rruAAP0V+sj2vyg80YJ9prjBgj4SO9cjpJnrU4wJfGGB6luvdmXdnSZ2vHeFY7Sw/OeK5O1aK5lt+rzhGAwdjJyzWBz9L81UPxVf8A5W+hnXbO01TGdTxKhfrBRHt+K5AWqmMrOP2nuPkArxbwMrPS7ecP8ydMGundrNRHtT3fVRu1ppbASudFvf7NKkOFOfMlSC2Wg5NA+Gkz/amQnVjdHWluxjj3/RW//pScqTj3rUh1rO144NDR5KnM2kxNR/rYD7SJPVjiptPbPyV9w3DdO1jlQf3H6q46TtRyoEcRC0rtGVyJL3RvNQnuxxUY0I8xLhjGZJAnAA7jOwqddPbPzU/dDcv0latrabeLmDzUbtI2jbVs7eNVnyKwRqm73mjvPyWNatAXA6ag9UE4NMSBMTOazHF4c+JYjmeHM5Fmxq6Sqgf8zSJJiGEvdvyChNsrn8s/sY5arQLZtFP4wO8OC7mjZmlwEid0iY3wu0RDvMubFZp6VsPYx5+StLqW20Vjwpn6rNdZA5ga1jxnLw1sS0mYl0nJRN1fq4+q/wDjpjylXE1isqWYzNSvhlLTj14SribL/wB93Z9U0ho6rZ2c5EYhs3hUznMXcMQMVrqdutLhLC4gZ3I+SK2ANn2UK7uMfVSAM2WN54k/RaiparVt5776gc6ucxU7b/zQx0MbrGB8Tj9EL3D8hQb8T/6hc0aNU5iPiIHmUFlO17Rw9Y+CGOgq6Qc32bOOpovnuDlBW0lVcIEN66dK6e9Y+gtH85WABMZuMxgNmGUldU/QtIezPEuPmUTw5qgakXjUf6pBgmJjPwC7Lk5aKWm7O0TMvx2Fr6dQfRaKpo9gcfUbkNg3rpNQrPOlbFUnEi4RHuU6mM9iK+hURFFEREHHcq9Iu0c6NlSmeyY+a8OC+j9YmA0SCJBIBBxBGMgrxHWzVk2V99kmk44bbh90/IrFoWHPhdPoY/8ADjh8yuXDl0eiqn/DjtH3isSsOe0+wtruEmHgVQP0h9m7iIDStLbc6R3VWea6TWtw+xw9YufDuoAEjtMdy5rSJhoO5zT3FbhJdBbLS6to2g6qb7qlscwkxJFO9hhxCxm2ZjZ+zGFQMESTBaDMbTjks/XCvSDbHRoNDGB76pa2YvPLATidsFY7HlhJi9eeJieliIbJh2A2RkuHM2mJjHzebtMTGSgvNmWsEAtkFg2kgzOMyMglOqRBAERfxAHsvJGAw6OA71I60S680YtgCQJ9YkO65mcirKVZwxERF8ggZ3XFwMZHAYbNq8uy8ffGYyoOdic6c3cMMc+5VsD5YMSc8TM9I/KFRtT7SJONMGNgx84VbAfUGe3pTOZzlcp8PPbx/X5YtWw1Jcb04vIbJOBLSBHVdOHWnobjOcOnOARiCJxwGeA6lsVROuT5bMF1mLGEzAF1/S2guLsdkgjJWCzhrmg5EtJiYabxc0DrMxis6u0ua4CJIIxyxEKE2QlwJI9iRjgWY+rx61Yt7arffMp6toAaXTIE5YyRsHWtbpVrSyoYMmkX/ozAblviFF/mNEu5h14uL3AQy4AXkicDjnntU+lrOG0XkE4UiwDCIwx37Fqtem0N0p0Wjfu5rQDotFL9Yz5rv7TanVfR2XWMbZ3F98El7zDhER6oN71sTMBecaLqXarXZ3HBxjPbkukOsM+y/wC6Pmvrw+9LbWN45uTvqfieFuwQuQo2yLOJzl3jUP1W1qaUVRs7ZQbUpuY7Jwg/Xsz7F5va7C+i9zSMjEgYEbCCuufpWVj1NJIsOSvHr8VQknf4ro6ttB3dwUXpnn/fYpi60jLO45NJ7Csmloio72Y4mFsfTfOc/wC8OpU9PKGtnoWxiztMkFxzPDIBZtS2hc+7SCsNuVTGyq15e7g3zK6LkufzmlrONjOef/63R4uXCttEl37PhP1XoPIbZ7+k6j9lOzu73uY0eEqLD31ERRRERBrNPf6Y+IeRXPWmxtqMcx4DmuEEHIhdHpseo34vkVp7iivHNadXHWOptNNx+zf/ACu/SHjmq6OtH2UbWknfhifmvWNJaLZaKbqdQS13eDsc07CF5NprQ1Sw1bjsjNx4wD2HDDr2EbFiYWGBrJXa51NoxcyXkg4AOF2D1nArntKf6Z4jzWw09RfTtDXjGnXa0Hqc1oHlHitdpU/Z9oVhFa1vNSvSk9G6PGV09Gg1uQ8SfMrhaNQB7XH2YPGMltnayn3e8lcuNwp4niceLmOXtxZjJx1FwSDAkZGMRwKSBuHcFyZ0+92TR3Eq4Wy0Oypu7KR84XH6T+Xmj9Pn72/x1Jrt94d4WJpOoHU3AS6YwbJdnsWjLrWdjhxAb5qwULS72j/5G/IrdeUiJ3XSvIVrO9Uthq/R5kPkVBeu9MY4TlHELZutzRv8B5lcy2wvc67zrC7K6HlzsNkAFTt1cec3/defMBdLcvW07LrflOHe3VaZbw6TaNo7XN+qjdplg2t/i/otYzVac3n+Fo83rX1qFJjnNdz0tJBEUxiMDtKfTU9JHJ8H0zPSGCpf5wGDIaKbdhketmrdJ6dvtc1sQ4QcDPmsyz6ssexr8YcJE1AD2wxTHVamBJuxvc9xzyyIXT4q+cdvi4exOeHI2IfaAHbn3LbusoGxWaRsDKNWm5rmwb0hswLo3kneqG2TsK6OyWraYpho2RMT70lUdbjO3uKwKtfFR891hQxsHWs7j4D5qw1zu8QsIVVXnkMZBrHq7z9Faa53jxWPzqBxOQKKmNU7/D+q3uq+qtS3uuseQSSMhAAALnOOwCR3rnubf7p7ittozWO1WZl2iRTxBkCHEg3hJnfHcEHSUOT1kxUtDmuFM1XNuElrA2+LxAiSIgfpDesyvya0qTHVKlR91r2MOJvG8DeMbAHep1kO3Lkq+tdteAHV8A26BLMGyDd4SBh1BY7tL2qoT9u9xjEXvWIGO7ECZ7UGyq6IpBxAbtjEvPV9V6b/AIf9HiLZWAgF7KTODbz3D7zV4w8V3GSX95he3/4ebcXWO0Uz+Trhw/bbB8aZUx5+Fw7VtNrW3XrCIir0CIiDX6XGDePyWtuLaaS2BYVxRUBYtdp3QNO2UTTqDra4D1mO94fMbQtxcS4iPC9YbBUs7TRrAh1PAGPUeD0HtO3ALjtLO9VvFe/couhadew1XvHrUWGrTcMwW5g7wV8+6UmGkbHR3qRGLrbaOs1FtCm6pdvOvZtbOB3kGc1mtFANvB1MYEgAi9hsgDNaOwaNtVdo5pr3MBIEAQD7QwyxWZU1OtjWOfUa9rGNL3EnEBok4LbCbSWkRzJLC8OvNDS1z25yXbcRA8QtTo+2uFZjqhc5ocJvkuEHA5lQVnNYS1zat4Zh7oIOeIuqwWhn5oH4nuPkQiuiqaZY1xgNgE4hzBInMK2vrE2TcIA2Xnknrm6N60bL7ujRZ/CT+JZNHR9oOXNM4us7PMyiZC6npJotRqkyCSfVBJkiMuKyKOnXhwIDnRs5okHjijNA1znaaDf34/llZDdUp6ekKA4Gq/8AlCHZj/5lVJm7UzmIbTbw6gtZVoOcS50SSSZqUxiTJ2rqLPqHZD09ID9ij83PWW3UzRTenba7j1c2weRTJHI+mPLW071OGzd9dxdjs9XNTei1nYE4brtRw8V1umGaLpWaLMZrNLLribz3XSL0nKSJWismn4m+JEGCJImcJ3Yb1RqKWr9es4hjXvDDBAbcukiYgjdC2NHVS1RjRwaJMyJA61t7Hr56JfFNgIqhj5OwtD2/RRWnlOrOBADRIj5KHdpxoFuBcQJE9Kc+DVfT1Xq1A51CjzrGyLzS/MCS2JBlS2vSThcDASBSAvNBMl0nYMY3LI0TrbXslHmqbYBcXFzyAS4wNp6gnY7tbT1YtjsrG8cabh+IqYanW7bRaz4jRb5lTWnXO0v/ACrRwcCfuysF9ptFb26r+qmyo75BF7sg6q2hvTrWenxrNn7oKw6+jA3pWumfg5x/8oWTS1VtdXo2W1v/AHT2jxBWws/JtpF2VicP1jmt/E4KDnTZqeyq9x/Rp/VyoNHOOQfH6UNXaUuSbSh9ijT/AHtMfhkrLpch9td069Bv7dV/kxFeev0aB0nAdV5ZtgtzaLmHBwpioGgNEk1BBvOgExOGa9Eocgb/AG7Y0fBRcfEuC2NDkFoDp2ms74WU2ecoPNn6znGGgL1n/D1TPMWt8YOrMA4gOc78YSz8iNhb0nWh/Go1o+6xeiar6Io2SgKNCmKbGk4CSSTm5xOJcd5QbdERAREQY1tpyAdyw7i2j2yIWEWKCC4q83gpbiuDMEGm1ksDq1jtFNglz6NRrRvcWmB3r5l0ix1Mlr2lr2PF5rgWuBaZgg5L6ycxcvrlyfWfSbPtAWVRg2tTAviNjgcHt6jlsIQeOav8oYsNJ1Om2+HVH1Jc27F8gloxOUKukuVSrWa5hYLr2uY4Tm1wIIngV2FD/D5RHTtdU/BSY3zcVsKHIPYG9J9pf+8Y3yYtJjxT06ltY8neXMJ77kq30ql7j/4m/wC1e/UeRnRjfyL3fFWqH8JC2VDky0azKx0T8d5/4nFRXzYbRS9x3a8fRGupno03ng4H+VfUtn1UslPoWWzN4Uac/hWwp2Zrei1rfhaG+QQfKdDRNSp/p2a0u+FrneTFsbPqJbqnRsNq/aBYPvNC+n4PX3lOZO5B840OSjSL/wDpC39ZXpt+az6PInb3Zts7firvd+EFfQIoKvMDeg8Mocg9oPTrWVvAV6nnC2Vn5Bo6VrA/V2cebnr2E0RCtFNB5a3kIspM1LRaHnq5qmPwmFnUeRLRzc213fFWI/CAvRm0wq3Ag4ujyWaNZ/0wd8dSq8dxdC2Fn1GsLOhY7MP3THHvIK6K6qtMINdR0RTZ0KNJvw02N8gskUiMsOGCnvFUx3oITSKpzJ3Ka6qXEEXN8Euqa6l1BBCuaxS3UuoLLgWRYRgeKiuLJswwPFBMiIgIiIChqMxUyo4IMe6qhqkuoGoIiFQtUxaqFqCxtMKpphXXUuIIoS6pbqXUEVxIU11LiCKCqXVNdS6ghuJcU11UuoI7qXVLCrCCG6l1S3UuoIrqXVLdS6giupdUt1LqCK6l1S3VW6ghupdU11LqCG6q3VLdS6giuq+kFddVWhBciIgIiICIiCkJCqiCkJCqiCkJCqiCkJCqiCkJCqiCkJCqiCkJCqiCkJCqiCkJCqiCkJCqiCkKsIiBCIiAiIgIiICIiAiIgIiICIiAiIgIiICIiAiIgIiICIiAiIgIiICIiAiIgIiICIiAiIgIiICIiAiIgIiICIiAiIgIiICIiAiIgIiICIiAiIgIiICIiAiIgIiICIiAiIgIiICIiAiI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sp>
        <p:nvSpPr>
          <p:cNvPr id="13319" name="Obdélník 4"/>
          <p:cNvSpPr>
            <a:spLocks noChangeArrowheads="1"/>
          </p:cNvSpPr>
          <p:nvPr/>
        </p:nvSpPr>
        <p:spPr bwMode="auto">
          <a:xfrm>
            <a:off x="382385" y="1619251"/>
            <a:ext cx="776942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RTM1 Registrační značka vozidla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RTM2 Událost – překročení povolené rychlosti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200" dirty="0"/>
              <a:t>RTM3 Řízení bez platné karty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RTM4 </a:t>
            </a:r>
            <a:r>
              <a:rPr lang="cs-CZ" altLang="cs-CZ" sz="1400" b="1" dirty="0"/>
              <a:t>Platná karta řidiče (karta řidiče vložena ANO/NE)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RTM5</a:t>
            </a:r>
            <a:r>
              <a:rPr lang="cs-CZ" altLang="cs-CZ" sz="1400" b="1" dirty="0"/>
              <a:t> Vložení karty během řízení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400" b="1" u="sng" dirty="0"/>
              <a:t>RTM6</a:t>
            </a:r>
            <a:r>
              <a:rPr lang="pl-PL" altLang="cs-CZ" sz="1400" b="1" dirty="0"/>
              <a:t> Chyba údajů o pohybu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RTM7 Nesoulad údajů o pohybu vozidla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RTM8 Druhá karta řidiče (karta spolujezdce vložena ANO/NE)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RTM9</a:t>
            </a:r>
            <a:r>
              <a:rPr lang="cs-CZ" altLang="cs-CZ" sz="1400" b="1" dirty="0"/>
              <a:t> Aktuální činnost (pouze řízení ANO/NE)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RTM10 Poslední relace uzavřená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RTM11 Přerušení dodávky energie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RTM12</a:t>
            </a:r>
            <a:r>
              <a:rPr lang="cs-CZ" altLang="cs-CZ" sz="1400" b="1" dirty="0"/>
              <a:t> Porucha snímače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RTM13 Nastavení času (poslední nastavení)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u="sng" dirty="0"/>
              <a:t>RTM14</a:t>
            </a:r>
            <a:r>
              <a:rPr lang="cs-CZ" altLang="cs-CZ" sz="1400" b="1" dirty="0"/>
              <a:t> Pokus o narušení zabezpečení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RTM15 Poslední kalibrace (datum posledních 2 kalibrací)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RTM16 Předcházející kalibrace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RTM17 Datum připojení tachografu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RTM18 Aktuální rychlost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RTM19 Časové razítko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Nově informace o době řízení a přestávky v řízení</a:t>
            </a:r>
            <a:r>
              <a:rPr lang="cs-CZ" altLang="cs-CZ" sz="1800" b="1" dirty="0">
                <a:solidFill>
                  <a:srgbClr val="000000"/>
                </a:solidFill>
              </a:rPr>
              <a:t>.</a:t>
            </a:r>
            <a:endParaRPr lang="cs-CZ" altLang="cs-CZ" sz="1800" dirty="0"/>
          </a:p>
        </p:txBody>
      </p:sp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7938"/>
            <a:ext cx="276383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4138"/>
            <a:ext cx="213995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6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FD847-0580-41BF-96C4-8744FF21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1"/>
            <a:ext cx="9144000" cy="720080"/>
          </a:xfrm>
        </p:spPr>
        <p:txBody>
          <a:bodyPr/>
          <a:lstStyle/>
          <a:p>
            <a:pPr algn="ctr">
              <a:defRPr/>
            </a:pPr>
            <a:r>
              <a:rPr lang="cs-CZ" sz="2800" b="1" u="sng" dirty="0">
                <a:solidFill>
                  <a:schemeClr val="tx1"/>
                </a:solidFill>
              </a:rPr>
              <a:t>Instalační štítek pro Digitální Tachograf </a:t>
            </a:r>
          </a:p>
        </p:txBody>
      </p:sp>
      <p:sp>
        <p:nvSpPr>
          <p:cNvPr id="52227" name="Obdélník 6">
            <a:extLst>
              <a:ext uri="{FF2B5EF4-FFF2-40B4-BE49-F238E27FC236}">
                <a16:creationId xmlns:a16="http://schemas.microsoft.com/office/drawing/2014/main" id="{4B04EFD0-FBBC-4A74-B209-BA240B48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9263"/>
            <a:ext cx="393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9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5414" name="Obdélník 3">
            <a:extLst>
              <a:ext uri="{FF2B5EF4-FFF2-40B4-BE49-F238E27FC236}">
                <a16:creationId xmlns:a16="http://schemas.microsoft.com/office/drawing/2014/main" id="{469372B3-460C-4834-9C0E-18CD4D41A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784475"/>
            <a:ext cx="5886450" cy="4308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cs-CZ" altLang="cs-CZ" b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cs-CZ" altLang="cs-CZ" sz="2400" b="0" dirty="0">
                <a:latin typeface="+mj-lt"/>
              </a:rPr>
              <a:t>MONTÁŽ ZÁZNAMOVÉHO ZAŘÍZENÍ</a:t>
            </a:r>
          </a:p>
          <a:p>
            <a:pPr>
              <a:defRPr/>
            </a:pPr>
            <a:endParaRPr lang="cs-CZ" altLang="cs-CZ" b="0" dirty="0"/>
          </a:p>
          <a:p>
            <a:pPr>
              <a:defRPr/>
            </a:pPr>
            <a:r>
              <a:rPr lang="cs-CZ" altLang="cs-CZ" sz="1400" b="0" dirty="0"/>
              <a:t>Výrobci vozidel nebo montážní pracovníci musí namontované záznamové zařízení aktivovat nejpozději do té doby, než je vozidlo použito v rámci působnosti nařízení (ES) č. 561/2006. </a:t>
            </a:r>
            <a:r>
              <a:rPr lang="cs-CZ" altLang="cs-CZ" sz="1400" b="0" dirty="0">
                <a:solidFill>
                  <a:srgbClr val="000000"/>
                </a:solidFill>
              </a:rPr>
              <a:t> Aktivace je kalibrace (ověření).</a:t>
            </a:r>
          </a:p>
          <a:p>
            <a:pPr>
              <a:defRPr/>
            </a:pPr>
            <a:endParaRPr lang="cs-CZ" altLang="cs-CZ" sz="1400" b="0" dirty="0"/>
          </a:p>
          <a:p>
            <a:pPr>
              <a:defRPr/>
            </a:pPr>
            <a:endParaRPr lang="cs-CZ" altLang="cs-CZ" b="0" dirty="0"/>
          </a:p>
          <a:p>
            <a:pPr algn="ctr">
              <a:defRPr/>
            </a:pPr>
            <a:endParaRPr lang="cs-CZ" altLang="cs-CZ" b="0" dirty="0"/>
          </a:p>
          <a:p>
            <a:pPr algn="ctr">
              <a:defRPr/>
            </a:pPr>
            <a:r>
              <a:rPr lang="cs-CZ" altLang="cs-CZ" b="0" dirty="0"/>
              <a:t> </a:t>
            </a:r>
            <a:r>
              <a:rPr lang="cs-CZ" altLang="cs-CZ" sz="2800" b="0" dirty="0">
                <a:latin typeface="+mn-lt"/>
              </a:rPr>
              <a:t>Montážní štítek</a:t>
            </a:r>
          </a:p>
          <a:p>
            <a:pPr algn="just">
              <a:defRPr/>
            </a:pPr>
            <a:r>
              <a:rPr lang="cs-CZ" altLang="cs-CZ" sz="1400" b="0" dirty="0"/>
              <a:t>Po provedení kontroly záznamového zařízení, která následuje po montáži, se na záznamové zařízení upevní dobře viditelný a snadno přístupný, rytý nebo trvanlivě tištěný montážní štítek. V případech, kdy toto není možné, musí být štítek upevněn na sloupek „B“ vozidla tak, aby byl dobře viditelný. U vozidel, která sloupek „B“ nemají, musí být montážní štítek upevněn na rám dveří vozidla na straně řidiče a v každém případě musí být dobře viditelný.</a:t>
            </a:r>
          </a:p>
          <a:p>
            <a:pPr algn="just">
              <a:defRPr/>
            </a:pPr>
            <a:r>
              <a:rPr lang="cs-CZ" altLang="cs-CZ" sz="1400" b="0" dirty="0"/>
              <a:t>Po každé prohlídce provedené schváleným montérem nebo dílnou musí být původní štítek nahrazen novým.</a:t>
            </a:r>
          </a:p>
          <a:p>
            <a:pPr>
              <a:defRPr/>
            </a:pPr>
            <a:endParaRPr lang="cs-CZ" altLang="cs-CZ" sz="1400" b="0" dirty="0">
              <a:solidFill>
                <a:srgbClr val="000000"/>
              </a:solidFill>
            </a:endParaRPr>
          </a:p>
        </p:txBody>
      </p:sp>
      <p:pic>
        <p:nvPicPr>
          <p:cNvPr id="52229" name="Obrázek 5">
            <a:extLst>
              <a:ext uri="{FF2B5EF4-FFF2-40B4-BE49-F238E27FC236}">
                <a16:creationId xmlns:a16="http://schemas.microsoft.com/office/drawing/2014/main" id="{DF22F09F-9ED6-409E-8BE0-7D0B8C602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677863"/>
            <a:ext cx="5472113" cy="1874837"/>
          </a:xfrm>
          <a:noFill/>
        </p:spPr>
      </p:pic>
      <p:pic>
        <p:nvPicPr>
          <p:cNvPr id="52230" name="Obrázek 5">
            <a:extLst>
              <a:ext uri="{FF2B5EF4-FFF2-40B4-BE49-F238E27FC236}">
                <a16:creationId xmlns:a16="http://schemas.microsoft.com/office/drawing/2014/main" id="{9A2A78DC-58BE-4B83-822B-79A930DF2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2614613"/>
            <a:ext cx="2989263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4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85286-AB7F-42DC-8011-FCCB2121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1821"/>
          </a:xfrm>
        </p:spPr>
        <p:txBody>
          <a:bodyPr/>
          <a:lstStyle/>
          <a:p>
            <a:pPr>
              <a:defRPr/>
            </a:pPr>
            <a:r>
              <a:rPr lang="cs-CZ" sz="3200" b="1" u="sng" dirty="0">
                <a:solidFill>
                  <a:schemeClr val="tx1"/>
                </a:solidFill>
              </a:rPr>
              <a:t>Instalační štítek </a:t>
            </a:r>
            <a:br>
              <a:rPr lang="cs-CZ" sz="3200" b="1" u="sng" dirty="0">
                <a:solidFill>
                  <a:schemeClr val="tx1"/>
                </a:solidFill>
              </a:rPr>
            </a:br>
            <a:r>
              <a:rPr lang="cs-CZ" sz="1800" b="1" u="sng" dirty="0">
                <a:solidFill>
                  <a:schemeClr val="tx1"/>
                </a:solidFill>
              </a:rPr>
              <a:t>jediný doklad o  ověření  tachografu</a:t>
            </a:r>
          </a:p>
        </p:txBody>
      </p:sp>
      <p:pic>
        <p:nvPicPr>
          <p:cNvPr id="53251" name="Obrázek 4">
            <a:extLst>
              <a:ext uri="{FF2B5EF4-FFF2-40B4-BE49-F238E27FC236}">
                <a16:creationId xmlns:a16="http://schemas.microsoft.com/office/drawing/2014/main" id="{CFE98B7B-0780-4C00-8EC6-C0E8685D0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0728"/>
            <a:ext cx="2164929" cy="334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Obdélník 6">
            <a:extLst>
              <a:ext uri="{FF2B5EF4-FFF2-40B4-BE49-F238E27FC236}">
                <a16:creationId xmlns:a16="http://schemas.microsoft.com/office/drawing/2014/main" id="{79536288-255E-44A7-8DE1-C9ECE7DCC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9263"/>
            <a:ext cx="3930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9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6437" name="Zástupný symbol pro obsah 2">
            <a:extLst>
              <a:ext uri="{FF2B5EF4-FFF2-40B4-BE49-F238E27FC236}">
                <a16:creationId xmlns:a16="http://schemas.microsoft.com/office/drawing/2014/main" id="{8A0CF5E5-4105-4651-B9BE-85FC8A631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3" y="1341438"/>
            <a:ext cx="6048376" cy="4525962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1800" u="sng" dirty="0"/>
              <a:t>Instalační (montážní) štítek pro digitální tachograf</a:t>
            </a:r>
          </a:p>
          <a:p>
            <a:pPr>
              <a:defRPr/>
            </a:pPr>
            <a:r>
              <a:rPr lang="cs-CZ" altLang="cs-CZ" sz="1200" dirty="0"/>
              <a:t>Název a sídlo AMS</a:t>
            </a:r>
          </a:p>
          <a:p>
            <a:pPr>
              <a:defRPr/>
            </a:pPr>
            <a:r>
              <a:rPr lang="cs-CZ" altLang="cs-CZ" sz="1200" dirty="0"/>
              <a:t>Datum</a:t>
            </a:r>
          </a:p>
          <a:p>
            <a:pPr>
              <a:defRPr/>
            </a:pPr>
            <a:r>
              <a:rPr lang="cs-CZ" altLang="cs-CZ" sz="1200" dirty="0"/>
              <a:t>VIN (všechny číslice)</a:t>
            </a:r>
          </a:p>
          <a:p>
            <a:pPr>
              <a:defRPr/>
            </a:pPr>
            <a:r>
              <a:rPr lang="cs-CZ" altLang="cs-CZ" sz="1200" dirty="0"/>
              <a:t>Výrobní číslo tachografu</a:t>
            </a:r>
          </a:p>
          <a:p>
            <a:pPr>
              <a:defRPr/>
            </a:pPr>
            <a:r>
              <a:rPr lang="cs-CZ" altLang="cs-CZ" sz="1200" dirty="0"/>
              <a:t>Rozměr pneumatiky</a:t>
            </a:r>
          </a:p>
          <a:p>
            <a:pPr>
              <a:defRPr/>
            </a:pPr>
            <a:r>
              <a:rPr lang="cs-CZ" altLang="cs-CZ" sz="1200" dirty="0"/>
              <a:t>W = </a:t>
            </a:r>
            <a:r>
              <a:rPr lang="cs-CZ" altLang="cs-CZ" sz="1200" dirty="0" err="1"/>
              <a:t>imp</a:t>
            </a:r>
            <a:r>
              <a:rPr lang="cs-CZ" altLang="cs-CZ" sz="1200" dirty="0"/>
              <a:t>/km</a:t>
            </a:r>
          </a:p>
          <a:p>
            <a:pPr>
              <a:defRPr/>
            </a:pPr>
            <a:r>
              <a:rPr lang="cs-CZ" altLang="cs-CZ" sz="1200" dirty="0"/>
              <a:t>k = </a:t>
            </a:r>
            <a:r>
              <a:rPr lang="cs-CZ" altLang="cs-CZ" sz="1200" dirty="0" err="1"/>
              <a:t>imp</a:t>
            </a:r>
            <a:r>
              <a:rPr lang="cs-CZ" altLang="cs-CZ" sz="1200" dirty="0"/>
              <a:t>/km</a:t>
            </a:r>
          </a:p>
          <a:p>
            <a:pPr>
              <a:defRPr/>
            </a:pPr>
            <a:r>
              <a:rPr lang="cs-CZ" altLang="cs-CZ" sz="1200" dirty="0"/>
              <a:t>l = mm</a:t>
            </a:r>
          </a:p>
          <a:p>
            <a:pPr>
              <a:defRPr/>
            </a:pPr>
            <a:endParaRPr lang="cs-CZ" altLang="cs-CZ" sz="14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cs-CZ" altLang="cs-CZ" sz="1800" u="sng" dirty="0"/>
              <a:t>Instalační (montážní) štítek pro inteligentní tachograf</a:t>
            </a:r>
          </a:p>
          <a:p>
            <a:pPr>
              <a:defRPr/>
            </a:pPr>
            <a:r>
              <a:rPr lang="cs-CZ" altLang="cs-CZ" sz="1200" dirty="0"/>
              <a:t>Název a sídlo AMS</a:t>
            </a:r>
          </a:p>
          <a:p>
            <a:pPr>
              <a:defRPr/>
            </a:pPr>
            <a:r>
              <a:rPr lang="cs-CZ" altLang="cs-CZ" sz="1200" dirty="0"/>
              <a:t>Datum</a:t>
            </a:r>
          </a:p>
          <a:p>
            <a:pPr>
              <a:defRPr/>
            </a:pPr>
            <a:r>
              <a:rPr lang="cs-CZ" altLang="cs-CZ" sz="1200" dirty="0"/>
              <a:t>VIN (všechny číslice)</a:t>
            </a:r>
          </a:p>
          <a:p>
            <a:pPr>
              <a:defRPr/>
            </a:pPr>
            <a:r>
              <a:rPr lang="cs-CZ" altLang="cs-CZ" sz="1200" dirty="0"/>
              <a:t>Výrobní číslo tachografu</a:t>
            </a:r>
          </a:p>
          <a:p>
            <a:pPr>
              <a:defRPr/>
            </a:pPr>
            <a:r>
              <a:rPr lang="cs-CZ" altLang="cs-CZ" sz="1200" dirty="0"/>
              <a:t>Rozměr pneumatiky</a:t>
            </a:r>
          </a:p>
          <a:p>
            <a:pPr>
              <a:defRPr/>
            </a:pPr>
            <a:r>
              <a:rPr lang="cs-CZ" altLang="cs-CZ" sz="1200" dirty="0"/>
              <a:t>W = </a:t>
            </a:r>
            <a:r>
              <a:rPr lang="cs-CZ" altLang="cs-CZ" sz="1200" dirty="0" err="1"/>
              <a:t>imp</a:t>
            </a:r>
            <a:r>
              <a:rPr lang="cs-CZ" altLang="cs-CZ" sz="1200" dirty="0"/>
              <a:t>/km</a:t>
            </a:r>
          </a:p>
          <a:p>
            <a:pPr>
              <a:defRPr/>
            </a:pPr>
            <a:r>
              <a:rPr lang="cs-CZ" altLang="cs-CZ" sz="1200" dirty="0"/>
              <a:t>k = </a:t>
            </a:r>
            <a:r>
              <a:rPr lang="cs-CZ" altLang="cs-CZ" sz="1200" dirty="0" err="1"/>
              <a:t>imp</a:t>
            </a:r>
            <a:r>
              <a:rPr lang="cs-CZ" altLang="cs-CZ" sz="1200" dirty="0"/>
              <a:t>/km</a:t>
            </a:r>
          </a:p>
          <a:p>
            <a:pPr>
              <a:defRPr/>
            </a:pPr>
            <a:r>
              <a:rPr lang="cs-CZ" altLang="cs-CZ" sz="1200" dirty="0"/>
              <a:t>l = mm</a:t>
            </a:r>
          </a:p>
          <a:p>
            <a:pPr>
              <a:defRPr/>
            </a:pPr>
            <a:r>
              <a:rPr lang="cs-CZ" altLang="cs-CZ" sz="1200" b="1" dirty="0"/>
              <a:t>GNSS přítomno/nepřítomno</a:t>
            </a:r>
          </a:p>
          <a:p>
            <a:pPr>
              <a:defRPr/>
            </a:pPr>
            <a:r>
              <a:rPr lang="cs-CZ" sz="1200" dirty="0"/>
              <a:t>výrobní číslo vnějšího zařízení GNSS,</a:t>
            </a:r>
            <a:endParaRPr lang="cs-CZ" altLang="cs-CZ" sz="1200" b="1" dirty="0"/>
          </a:p>
          <a:p>
            <a:pPr>
              <a:defRPr/>
            </a:pPr>
            <a:r>
              <a:rPr lang="cs-CZ" altLang="cs-CZ" sz="1200" b="1" dirty="0"/>
              <a:t>Výrobní číslo DSRC </a:t>
            </a:r>
            <a:r>
              <a:rPr lang="cs-CZ" sz="1200" dirty="0"/>
              <a:t>výrobní číslo zařízení dálkové komunikace,</a:t>
            </a:r>
            <a:endParaRPr lang="cs-CZ" altLang="cs-CZ" sz="1200" b="1" dirty="0"/>
          </a:p>
          <a:p>
            <a:pPr>
              <a:defRPr/>
            </a:pPr>
            <a:r>
              <a:rPr lang="cs-CZ" altLang="cs-CZ" sz="1200" b="1" dirty="0"/>
              <a:t>Výrobní čísla všech plomb</a:t>
            </a:r>
          </a:p>
          <a:p>
            <a:pPr>
              <a:defRPr/>
            </a:pPr>
            <a:endParaRPr lang="cs-CZ" altLang="cs-CZ" sz="1200" dirty="0"/>
          </a:p>
          <a:p>
            <a:pPr>
              <a:defRPr/>
            </a:pPr>
            <a:endParaRPr lang="cs-CZ" altLang="cs-CZ" sz="1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9764" y="3646737"/>
            <a:ext cx="2144236" cy="320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1309766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5125</TotalTime>
  <Words>1998</Words>
  <Application>Microsoft Macintosh PowerPoint</Application>
  <PresentationFormat>Předvádění na obrazovce (4:3)</PresentationFormat>
  <Paragraphs>435</Paragraphs>
  <Slides>40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0" baseType="lpstr">
      <vt:lpstr>Arial</vt:lpstr>
      <vt:lpstr>Calibri</vt:lpstr>
      <vt:lpstr>Franklin Gothic Book</vt:lpstr>
      <vt:lpstr>Franklin Gothic Medium</vt:lpstr>
      <vt:lpstr>Symbol</vt:lpstr>
      <vt:lpstr>Tahoma</vt:lpstr>
      <vt:lpstr>Times New Roman</vt:lpstr>
      <vt:lpstr>Wingdings</vt:lpstr>
      <vt:lpstr>Wingdings 2</vt:lpstr>
      <vt:lpstr>Balance</vt:lpstr>
      <vt:lpstr>Inteligentní tachografy a karta řidiče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Instalační štítek pro Digitální Tachograf </vt:lpstr>
      <vt:lpstr>Instalační štítek  jediný doklad o  ověření  tachografu</vt:lpstr>
      <vt:lpstr> OPRÁVNĚNÍ  KONTROLNÍCH  ORGÁNŮ (zákon 111/1994 Sb. o silniční dopravě) </vt:lpstr>
      <vt:lpstr>§ 110a odst. 6  zákona 361/2000 Sb.</vt:lpstr>
      <vt:lpstr>§ 110a odst. 6  zákona 361/2000 Sb.</vt:lpstr>
      <vt:lpstr>                   Ale hlavně!</vt:lpstr>
      <vt:lpstr>POUŽÍVÁNÍ KARET ŘIDIČE A ZÁZNAMOVÝCH LISTŮ </vt:lpstr>
      <vt:lpstr>Prezentace aplikace PowerPoint</vt:lpstr>
      <vt:lpstr>Jízda  bez vložené karty řidiče na výtisky </vt:lpstr>
      <vt:lpstr>Jízda  bez vložené karty řidiče na výtisky </vt:lpstr>
      <vt:lpstr>                 Obnova   karty (§ 110a z.č. 361/2000 Sb.))</vt:lpstr>
      <vt:lpstr> Náhrada  karty </vt:lpstr>
      <vt:lpstr>Prezentace aplikace PowerPoint</vt:lpstr>
      <vt:lpstr>Nařízení komise (EU) 2016/403, kterým se doplňuje nařízení Evropského parlamentu a Rady (ES) č. 1071/2009, pokud jde o klasifikaci závažných porušení a kterým se mění příloha III směrnice Evropského parlamentu a Rady 2006/22/ES</vt:lpstr>
      <vt:lpstr>Nařízení komise (EU) 2016/403, kterým se doplňuje nařízení Evropského parlamentu a Rady (ES) č. 1071/2009, pokud jde o klasifikaci závažných porušení </vt:lpstr>
      <vt:lpstr>Prezentace aplikace PowerPoint</vt:lpstr>
      <vt:lpstr>  </vt:lpstr>
      <vt:lpstr> Chybějící  plomba  snímače </vt:lpstr>
      <vt:lpstr>Prezentace aplikace PowerPoint</vt:lpstr>
      <vt:lpstr>Prezentace aplikace PowerPoint</vt:lpstr>
      <vt:lpstr> Příklady použití plomb DTCO 1381 od verze Rel. 2.2 </vt:lpstr>
      <vt:lpstr>Prezentace aplikace PowerPoint</vt:lpstr>
      <vt:lpstr>Prezentace aplikace PowerPoint</vt:lpstr>
      <vt:lpstr>Prezentace aplikace PowerPoint</vt:lpstr>
      <vt:lpstr>Prezentace aplikace PowerPoint</vt:lpstr>
      <vt:lpstr>   </vt:lpstr>
      <vt:lpstr>Prezentace aplikace PowerPoint</vt:lpstr>
      <vt:lpstr>Prezentace aplikace PowerPoint</vt:lpstr>
      <vt:lpstr>Prezentace aplikace PowerPoint</vt:lpstr>
      <vt:lpstr>ŘESTUPKY FYZICKÝCH OSOB   </vt:lpstr>
      <vt:lpstr> 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Karel Kovář</dc:creator>
  <cp:lastModifiedBy>Microsoft Office User</cp:lastModifiedBy>
  <cp:revision>585</cp:revision>
  <dcterms:created xsi:type="dcterms:W3CDTF">2014-01-26T14:11:12Z</dcterms:created>
  <dcterms:modified xsi:type="dcterms:W3CDTF">2023-10-18T14:22:26Z</dcterms:modified>
</cp:coreProperties>
</file>