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421" r:id="rId3"/>
    <p:sldId id="478" r:id="rId4"/>
    <p:sldId id="479" r:id="rId5"/>
    <p:sldId id="422" r:id="rId6"/>
    <p:sldId id="442" r:id="rId7"/>
    <p:sldId id="481" r:id="rId8"/>
    <p:sldId id="480" r:id="rId9"/>
    <p:sldId id="447" r:id="rId10"/>
    <p:sldId id="489" r:id="rId11"/>
    <p:sldId id="423" r:id="rId12"/>
    <p:sldId id="443" r:id="rId13"/>
    <p:sldId id="439" r:id="rId14"/>
    <p:sldId id="444" r:id="rId15"/>
    <p:sldId id="482" r:id="rId16"/>
    <p:sldId id="424" r:id="rId17"/>
    <p:sldId id="440" r:id="rId18"/>
    <p:sldId id="425" r:id="rId19"/>
    <p:sldId id="441" r:id="rId20"/>
    <p:sldId id="426" r:id="rId21"/>
    <p:sldId id="419" r:id="rId22"/>
    <p:sldId id="420" r:id="rId23"/>
    <p:sldId id="445" r:id="rId24"/>
    <p:sldId id="390" r:id="rId25"/>
    <p:sldId id="377" r:id="rId26"/>
    <p:sldId id="404" r:id="rId27"/>
    <p:sldId id="410" r:id="rId28"/>
    <p:sldId id="409" r:id="rId29"/>
    <p:sldId id="483" r:id="rId30"/>
    <p:sldId id="446" r:id="rId31"/>
    <p:sldId id="484" r:id="rId32"/>
    <p:sldId id="448" r:id="rId33"/>
    <p:sldId id="449" r:id="rId34"/>
    <p:sldId id="485" r:id="rId35"/>
    <p:sldId id="486" r:id="rId36"/>
    <p:sldId id="487" r:id="rId37"/>
    <p:sldId id="488" r:id="rId38"/>
    <p:sldId id="459" r:id="rId39"/>
    <p:sldId id="463" r:id="rId40"/>
    <p:sldId id="460" r:id="rId41"/>
  </p:sldIdLst>
  <p:sldSz cx="9144000" cy="6858000" type="screen4x3"/>
  <p:notesSz cx="6783388"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94660"/>
  </p:normalViewPr>
  <p:slideViewPr>
    <p:cSldViewPr>
      <p:cViewPr varScale="1">
        <p:scale>
          <a:sx n="105" d="100"/>
          <a:sy n="105" d="100"/>
        </p:scale>
        <p:origin x="21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95EC1D4A-A796-47C3-A63E-CE236FB377E2}" type="datetimeFigureOut">
              <a:rPr lang="cs-CZ" smtClean="0"/>
              <a:t>02.04.2024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911171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02.04.2024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561575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02.04.2024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043460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02.04.2024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062980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02.04.2024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329521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5EC1D4A-A796-47C3-A63E-CE236FB377E2}" type="datetimeFigureOut">
              <a:rPr lang="cs-CZ" smtClean="0"/>
              <a:t>02.04.2024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77800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5EC1D4A-A796-47C3-A63E-CE236FB377E2}" type="datetimeFigureOut">
              <a:rPr lang="cs-CZ" smtClean="0"/>
              <a:t>02.04.2024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52567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5EC1D4A-A796-47C3-A63E-CE236FB377E2}" type="datetimeFigureOut">
              <a:rPr lang="cs-CZ" smtClean="0"/>
              <a:t>02.04.2024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93785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02.04.2024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23644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02.04.2024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42753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02.04.2024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35793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02.04.2024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extLst>
      <p:ext uri="{BB962C8B-B14F-4D97-AF65-F5344CB8AC3E}">
        <p14:creationId xmlns:p14="http://schemas.microsoft.com/office/powerpoint/2010/main" val="403363133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609601"/>
            <a:ext cx="7992888" cy="3251447"/>
          </a:xfrm>
        </p:spPr>
        <p:txBody>
          <a:bodyPr>
            <a:normAutofit/>
          </a:bodyPr>
          <a:lstStyle/>
          <a:p>
            <a:r>
              <a:rPr lang="cs-CZ" sz="2200" b="1" dirty="0">
                <a:latin typeface="Arial" panose="020B0604020202020204" pitchFamily="34" charset="0"/>
                <a:cs typeface="Arial" panose="020B0604020202020204" pitchFamily="34" charset="0"/>
              </a:rPr>
              <a:t>Objektivní odpovědnost</a:t>
            </a:r>
            <a:br>
              <a:rPr lang="cs-CZ" sz="2200" b="1" dirty="0">
                <a:latin typeface="Arial" panose="020B0604020202020204" pitchFamily="34" charset="0"/>
                <a:cs typeface="Arial" panose="020B0604020202020204" pitchFamily="34" charset="0"/>
              </a:rPr>
            </a:br>
            <a:r>
              <a:rPr lang="cs-CZ" sz="2200" b="1" dirty="0">
                <a:latin typeface="Arial" panose="020B0604020202020204" pitchFamily="34" charset="0"/>
                <a:cs typeface="Arial" panose="020B0604020202020204" pitchFamily="34" charset="0"/>
              </a:rPr>
              <a:t>provozovatele vozidla</a:t>
            </a:r>
            <a:br>
              <a:rPr lang="cs-CZ" sz="2200" b="1" dirty="0">
                <a:latin typeface="Arial" panose="020B0604020202020204" pitchFamily="34" charset="0"/>
                <a:cs typeface="Arial" panose="020B0604020202020204" pitchFamily="34" charset="0"/>
              </a:rPr>
            </a:br>
            <a:br>
              <a:rPr lang="cs-CZ" sz="2200" b="1" dirty="0">
                <a:latin typeface="Arial" panose="020B0604020202020204" pitchFamily="34" charset="0"/>
                <a:cs typeface="Arial" panose="020B0604020202020204" pitchFamily="34" charset="0"/>
              </a:rPr>
            </a:br>
            <a:r>
              <a:rPr lang="cs-CZ" sz="2200" b="1" dirty="0">
                <a:latin typeface="Arial" panose="020B0604020202020204" pitchFamily="34" charset="0"/>
                <a:cs typeface="Arial" panose="020B0604020202020204" pitchFamily="34" charset="0"/>
              </a:rPr>
              <a:t>21-22.03.2024</a:t>
            </a:r>
            <a:endParaRPr lang="cs-CZ" sz="2200" dirty="0">
              <a:latin typeface="Arial" panose="020B0604020202020204" pitchFamily="34" charset="0"/>
              <a:cs typeface="Arial" panose="020B0604020202020204" pitchFamily="34" charset="0"/>
            </a:endParaRPr>
          </a:p>
        </p:txBody>
      </p:sp>
      <p:sp>
        <p:nvSpPr>
          <p:cNvPr id="3" name="Podnadpis 2"/>
          <p:cNvSpPr>
            <a:spLocks noGrp="1"/>
          </p:cNvSpPr>
          <p:nvPr>
            <p:ph type="subTitle" idx="1"/>
          </p:nvPr>
        </p:nvSpPr>
        <p:spPr>
          <a:xfrm>
            <a:off x="1403648" y="5733256"/>
            <a:ext cx="6400800" cy="432048"/>
          </a:xfrm>
        </p:spPr>
        <p:txBody>
          <a:bodyPr>
            <a:normAutofit/>
          </a:bodyPr>
          <a:lstStyle/>
          <a:p>
            <a:r>
              <a:rPr lang="cs-CZ" sz="2000" dirty="0">
                <a:solidFill>
                  <a:schemeClr val="tx1"/>
                </a:solidFill>
                <a:latin typeface="Arial" panose="020B0604020202020204" pitchFamily="34" charset="0"/>
                <a:cs typeface="Arial" panose="020B0604020202020204" pitchFamily="34" charset="0"/>
              </a:rPr>
              <a:t>nowak.jiri@havirov-city.cz	596 803 166</a:t>
            </a:r>
          </a:p>
        </p:txBody>
      </p:sp>
    </p:spTree>
    <p:extLst>
      <p:ext uri="{BB962C8B-B14F-4D97-AF65-F5344CB8AC3E}">
        <p14:creationId xmlns:p14="http://schemas.microsoft.com/office/powerpoint/2010/main" val="2277118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dirty="0">
                <a:latin typeface="Arial" panose="020B0604020202020204" pitchFamily="34" charset="0"/>
                <a:cs typeface="Arial" panose="020B0604020202020204" pitchFamily="34" charset="0"/>
              </a:rPr>
              <a:t>§ 125c odst. 1 písm. f) bod 9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nedovolené vjede na železniční přejezd</a:t>
            </a:r>
          </a:p>
          <a:p>
            <a:pPr marL="0" indent="0" algn="just">
              <a:buNone/>
            </a:pPr>
            <a:r>
              <a:rPr lang="cs-CZ" sz="2000" dirty="0">
                <a:latin typeface="Arial" panose="020B0604020202020204" pitchFamily="34" charset="0"/>
                <a:cs typeface="Arial" panose="020B0604020202020204" pitchFamily="34" charset="0"/>
              </a:rPr>
              <a:t>Pevná částka 2 250 Kč</a:t>
            </a:r>
          </a:p>
          <a:p>
            <a:pPr marL="0" indent="0" algn="just">
              <a:buNone/>
            </a:pP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 125c odst. 1 písm. f) bod 11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stojí s vozidlem na parkovišti vyhrazeném pro vozidlo označené parkovacím průkazem pro osoby se zdravotním postižením</a:t>
            </a:r>
          </a:p>
          <a:p>
            <a:pPr marL="0" indent="0" algn="just">
              <a:buNone/>
            </a:pPr>
            <a:r>
              <a:rPr lang="cs-CZ" sz="2000" dirty="0">
                <a:latin typeface="Arial" panose="020B0604020202020204" pitchFamily="34" charset="0"/>
                <a:cs typeface="Arial" panose="020B0604020202020204" pitchFamily="34" charset="0"/>
              </a:rPr>
              <a:t>Pevná částka 1 250 Kč</a:t>
            </a:r>
          </a:p>
          <a:p>
            <a:pPr marL="0" indent="0" algn="just">
              <a:buNone/>
            </a:pP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 125c odst. 1 písm. f) bod 17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poruší zákaz zastavení nebo stání vozidla a způsobí tím překážku provozu na pozemních komunikacích</a:t>
            </a:r>
          </a:p>
          <a:p>
            <a:pPr marL="0" indent="0" algn="just">
              <a:buNone/>
            </a:pPr>
            <a:r>
              <a:rPr lang="cs-CZ" sz="2000" dirty="0">
                <a:latin typeface="Arial" panose="020B0604020202020204" pitchFamily="34" charset="0"/>
                <a:cs typeface="Arial" panose="020B0604020202020204" pitchFamily="34" charset="0"/>
              </a:rPr>
              <a:t>Pevná částka 1 250 Kč</a:t>
            </a:r>
          </a:p>
        </p:txBody>
      </p:sp>
    </p:spTree>
    <p:extLst>
      <p:ext uri="{BB962C8B-B14F-4D97-AF65-F5344CB8AC3E}">
        <p14:creationId xmlns:p14="http://schemas.microsoft.com/office/powerpoint/2010/main" val="253229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lvl="0" indent="0" algn="just">
              <a:buNone/>
            </a:pPr>
            <a:r>
              <a:rPr lang="cs-CZ" sz="2000" u="sng" dirty="0">
                <a:latin typeface="Arial" panose="020B0604020202020204" pitchFamily="34" charset="0"/>
                <a:cs typeface="Arial" panose="020B0604020202020204" pitchFamily="34" charset="0"/>
              </a:rPr>
              <a:t>Při včasném uhrazení určené částky</a:t>
            </a:r>
          </a:p>
          <a:p>
            <a:pPr lvl="0" algn="just"/>
            <a:r>
              <a:rPr lang="cs-CZ" sz="2000" dirty="0">
                <a:latin typeface="Arial" panose="020B0604020202020204" pitchFamily="34" charset="0"/>
                <a:cs typeface="Arial" panose="020B0604020202020204" pitchFamily="34" charset="0"/>
              </a:rPr>
              <a:t>(být schopen doložit platbu a) věc odložit podle § 125h odst. 5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marL="0" lvl="0" indent="0" algn="just">
              <a:buNone/>
            </a:pPr>
            <a:endParaRPr lang="cs-CZ" sz="2000" u="sng" dirty="0">
              <a:latin typeface="Arial" panose="020B0604020202020204" pitchFamily="34" charset="0"/>
              <a:cs typeface="Arial" panose="020B0604020202020204" pitchFamily="34" charset="0"/>
            </a:endParaRPr>
          </a:p>
          <a:p>
            <a:pPr marL="0" lvl="0" indent="0" algn="just">
              <a:buNone/>
            </a:pPr>
            <a:r>
              <a:rPr lang="cs-CZ" sz="2000" u="sng" dirty="0">
                <a:latin typeface="Arial" panose="020B0604020202020204" pitchFamily="34" charset="0"/>
                <a:cs typeface="Arial" panose="020B0604020202020204" pitchFamily="34" charset="0"/>
              </a:rPr>
              <a:t>Při včasném uhrazení neidentifikovatelné určené částky</a:t>
            </a:r>
          </a:p>
          <a:p>
            <a:pPr lvl="0" algn="just"/>
            <a:r>
              <a:rPr lang="cs-CZ" sz="2000" dirty="0">
                <a:latin typeface="Arial" panose="020B0604020202020204" pitchFamily="34" charset="0"/>
                <a:cs typeface="Arial" panose="020B0604020202020204" pitchFamily="34" charset="0"/>
              </a:rPr>
              <a:t>vyjde-li tato skutečnost najevo až následně, bude důvodem pro zrušení rozhodnutí o přestupku provozovatele (formou podnětu</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k provedení přezkumnému řízení nebo postupem dle § 87 nebo § 95 odst. 2 </a:t>
            </a:r>
            <a:r>
              <a:rPr lang="cs-CZ" sz="2000" dirty="0" err="1">
                <a:latin typeface="Arial" panose="020B0604020202020204" pitchFamily="34" charset="0"/>
                <a:cs typeface="Arial" panose="020B0604020202020204" pitchFamily="34" charset="0"/>
              </a:rPr>
              <a:t>SŘ</a:t>
            </a:r>
            <a:r>
              <a:rPr lang="cs-CZ" sz="2000" dirty="0">
                <a:latin typeface="Arial" panose="020B0604020202020204" pitchFamily="34" charset="0"/>
                <a:cs typeface="Arial" panose="020B0604020202020204" pitchFamily="34" charset="0"/>
              </a:rPr>
              <a:t> na základě podání účastníka řízení)</a:t>
            </a:r>
          </a:p>
          <a:p>
            <a:pPr algn="just"/>
            <a:r>
              <a:rPr lang="cs-CZ" sz="2000" dirty="0">
                <a:latin typeface="Arial" panose="020B0604020202020204" pitchFamily="34" charset="0"/>
                <a:cs typeface="Arial" panose="020B0604020202020204" pitchFamily="34" charset="0"/>
              </a:rPr>
              <a:t>určenou částku  je nutno považovat za řádně uhrazenou</a:t>
            </a:r>
          </a:p>
          <a:p>
            <a:pPr lvl="0" algn="just"/>
            <a:endParaRPr lang="cs-CZ" sz="2000" dirty="0">
              <a:latin typeface="Arial" panose="020B0604020202020204" pitchFamily="34" charset="0"/>
              <a:cs typeface="Arial" panose="020B0604020202020204" pitchFamily="34" charset="0"/>
            </a:endParaRPr>
          </a:p>
          <a:p>
            <a:pPr marL="0" lvl="0" indent="0" algn="just">
              <a:buNone/>
            </a:pPr>
            <a:r>
              <a:rPr lang="cs-CZ" sz="2000" u="sng" dirty="0">
                <a:latin typeface="Arial" panose="020B0604020202020204" pitchFamily="34" charset="0"/>
                <a:cs typeface="Arial" panose="020B0604020202020204" pitchFamily="34" charset="0"/>
              </a:rPr>
              <a:t>Při uhrazení jiné než určené výše částky v cizí měně – kurzovní rozdíl</a:t>
            </a:r>
          </a:p>
          <a:p>
            <a:pPr algn="just"/>
            <a:r>
              <a:rPr lang="cs-CZ" sz="2000" dirty="0">
                <a:latin typeface="Arial" panose="020B0604020202020204" pitchFamily="34" charset="0"/>
                <a:cs typeface="Arial" panose="020B0604020202020204" pitchFamily="34" charset="0"/>
              </a:rPr>
              <a:t>akceptuje se kurzovní rozdíl ≤ 1 % (§ </a:t>
            </a:r>
            <a:r>
              <a:rPr lang="cs-CZ" sz="2000" dirty="0" err="1">
                <a:latin typeface="Arial" panose="020B0604020202020204" pitchFamily="34" charset="0"/>
                <a:cs typeface="Arial" panose="020B0604020202020204" pitchFamily="34" charset="0"/>
              </a:rPr>
              <a:t>125h</a:t>
            </a:r>
            <a:r>
              <a:rPr lang="cs-CZ" sz="2000" dirty="0">
                <a:latin typeface="Arial" panose="020B0604020202020204" pitchFamily="34" charset="0"/>
                <a:cs typeface="Arial" panose="020B0604020202020204" pitchFamily="34" charset="0"/>
              </a:rPr>
              <a:t> odst. 8 </a:t>
            </a:r>
            <a:r>
              <a:rPr lang="cs-CZ" sz="2000" dirty="0" err="1">
                <a:latin typeface="Arial" panose="020B0604020202020204" pitchFamily="34" charset="0"/>
                <a:cs typeface="Arial" panose="020B0604020202020204" pitchFamily="34" charset="0"/>
              </a:rPr>
              <a:t>ZSP</a:t>
            </a:r>
            <a:r>
              <a:rPr lang="cs-CZ"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43851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lvl="0" indent="0">
              <a:buNone/>
            </a:pPr>
            <a:r>
              <a:rPr lang="cs-CZ" sz="2000" u="sng" dirty="0">
                <a:latin typeface="Arial" panose="020B0604020202020204" pitchFamily="34" charset="0"/>
                <a:cs typeface="Arial" panose="020B0604020202020204" pitchFamily="34" charset="0"/>
              </a:rPr>
              <a:t>Při včasném uhrazení jiné než určené výše částky</a:t>
            </a:r>
          </a:p>
          <a:p>
            <a:pPr marL="0" indent="0">
              <a:buNone/>
            </a:pPr>
            <a:r>
              <a:rPr lang="cs-CZ" sz="2000" dirty="0">
                <a:latin typeface="Arial" panose="020B0604020202020204" pitchFamily="34" charset="0"/>
                <a:cs typeface="Arial" panose="020B0604020202020204" pitchFamily="34" charset="0"/>
              </a:rPr>
              <a:t>(mimo rámec kurzovního rozdílu)</a:t>
            </a:r>
            <a:endParaRPr lang="cs-CZ" sz="2000" u="sng"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přeplatek ≤ 199 Kč se nevrací, přeplatek </a:t>
            </a:r>
            <a:r>
              <a:rPr lang="en-US" sz="2000" dirty="0">
                <a:latin typeface="Arial" panose="020B0604020202020204" pitchFamily="34" charset="0"/>
                <a:cs typeface="Arial" panose="020B0604020202020204" pitchFamily="34" charset="0"/>
              </a:rPr>
              <a:t>≥</a:t>
            </a:r>
            <a:r>
              <a:rPr lang="cs-CZ" sz="2000" dirty="0">
                <a:latin typeface="Arial" panose="020B0604020202020204" pitchFamily="34" charset="0"/>
                <a:cs typeface="Arial" panose="020B0604020202020204" pitchFamily="34" charset="0"/>
              </a:rPr>
              <a:t> 200 Kč se vrací i bez žádosti do 2 měsíců od data vzniku (§ </a:t>
            </a:r>
            <a:r>
              <a:rPr lang="cs-CZ" sz="2000" dirty="0" err="1">
                <a:latin typeface="Arial" panose="020B0604020202020204" pitchFamily="34" charset="0"/>
                <a:cs typeface="Arial" panose="020B0604020202020204" pitchFamily="34" charset="0"/>
              </a:rPr>
              <a:t>125h</a:t>
            </a:r>
            <a:r>
              <a:rPr lang="cs-CZ" sz="2000" dirty="0">
                <a:latin typeface="Arial" panose="020B0604020202020204" pitchFamily="34" charset="0"/>
                <a:cs typeface="Arial" panose="020B0604020202020204" pitchFamily="34" charset="0"/>
              </a:rPr>
              <a:t> odst. 10 písm. a) </a:t>
            </a:r>
            <a:r>
              <a:rPr lang="cs-CZ" sz="2000" dirty="0" err="1">
                <a:latin typeface="Arial" panose="020B0604020202020204" pitchFamily="34" charset="0"/>
                <a:cs typeface="Arial" panose="020B0604020202020204" pitchFamily="34" charset="0"/>
              </a:rPr>
              <a:t>ZSP</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vrací se bezhotovostně – nutno vyzvat provozovatele ke sdělení platebních údajů ve lhůtě nejméně 30 dnů</a:t>
            </a:r>
          </a:p>
          <a:p>
            <a:pPr algn="just"/>
            <a:r>
              <a:rPr lang="cs-CZ" sz="2000" dirty="0">
                <a:latin typeface="Arial" panose="020B0604020202020204" pitchFamily="34" charset="0"/>
                <a:cs typeface="Arial" panose="020B0604020202020204" pitchFamily="34" charset="0"/>
              </a:rPr>
              <a:t>přeplatek se stává příjmem obce uplynutím 3 měsíců ode dne marného uplynutí lhůty stanovené ve výzvě ke sdělení platebních údajů; o tomto následku musí být provozovatel ve výzvě poučen</a:t>
            </a:r>
          </a:p>
          <a:p>
            <a:pPr algn="just"/>
            <a:r>
              <a:rPr lang="cs-CZ" sz="2000" dirty="0">
                <a:latin typeface="Arial" panose="020B0604020202020204" pitchFamily="34" charset="0"/>
                <a:cs typeface="Arial" panose="020B0604020202020204" pitchFamily="34" charset="0"/>
              </a:rPr>
              <a:t>nedoplatek se vrací do 1 roku od data vzniku, není-li započítán</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na zaplacení pokuty za přestupek</a:t>
            </a:r>
          </a:p>
        </p:txBody>
      </p:sp>
    </p:spTree>
    <p:extLst>
      <p:ext uri="{BB962C8B-B14F-4D97-AF65-F5344CB8AC3E}">
        <p14:creationId xmlns:p14="http://schemas.microsoft.com/office/powerpoint/2010/main" val="230436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lvl="0" indent="0">
              <a:buNone/>
            </a:pPr>
            <a:r>
              <a:rPr lang="cs-CZ" sz="2000" u="sng" dirty="0">
                <a:latin typeface="Arial" panose="020B0604020202020204" pitchFamily="34" charset="0"/>
                <a:cs typeface="Arial" panose="020B0604020202020204" pitchFamily="34" charset="0"/>
              </a:rPr>
              <a:t>Při opožděném uhrazení částky/prostém neuhrazení částky</a:t>
            </a:r>
          </a:p>
          <a:p>
            <a:pPr algn="just"/>
            <a:r>
              <a:rPr lang="cs-CZ" sz="2000" dirty="0">
                <a:latin typeface="Arial" panose="020B0604020202020204" pitchFamily="34" charset="0"/>
                <a:cs typeface="Arial" panose="020B0604020202020204" pitchFamily="34" charset="0"/>
              </a:rPr>
              <a:t>pozdní platba se vrací do 1 roku od data vzniku, pokud není započítána na zaplacení pokuty za přestupek</a:t>
            </a:r>
          </a:p>
          <a:p>
            <a:pPr algn="just"/>
            <a:r>
              <a:rPr lang="cs-CZ" sz="2000" dirty="0">
                <a:latin typeface="Arial" panose="020B0604020202020204" pitchFamily="34" charset="0"/>
                <a:cs typeface="Arial" panose="020B0604020202020204" pitchFamily="34" charset="0"/>
              </a:rPr>
              <a:t>po dobu vedení řízení o přestupku lhůty pro vrácení platby neběží</a:t>
            </a:r>
          </a:p>
          <a:p>
            <a:pPr algn="just"/>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po provedeném šetření věc odložit po uplynutí 60 dnů ode dne přijetí oznámení o přestupku neznámého řidiče podle § 76 odst. 1 písm. l) </a:t>
            </a:r>
            <a:r>
              <a:rPr lang="cs-CZ" sz="2000" dirty="0" err="1">
                <a:latin typeface="Arial" panose="020B0604020202020204" pitchFamily="34" charset="0"/>
                <a:cs typeface="Arial" panose="020B0604020202020204" pitchFamily="34" charset="0"/>
              </a:rPr>
              <a:t>ZOPŘ</a:t>
            </a: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561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lvl="0" indent="0">
              <a:buNone/>
            </a:pPr>
            <a:r>
              <a:rPr lang="cs-CZ" sz="2000" dirty="0">
                <a:latin typeface="Arial" panose="020B0604020202020204" pitchFamily="34" charset="0"/>
                <a:cs typeface="Arial" panose="020B0604020202020204" pitchFamily="34" charset="0"/>
              </a:rPr>
              <a:t>?</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Určená částka je uhrazena opožděně nebo v nedostatečné výši</a:t>
            </a:r>
          </a:p>
          <a:p>
            <a:pPr algn="just"/>
            <a:r>
              <a:rPr lang="cs-CZ" sz="2000" dirty="0">
                <a:latin typeface="Arial" panose="020B0604020202020204" pitchFamily="34" charset="0"/>
                <a:cs typeface="Arial" panose="020B0604020202020204" pitchFamily="34" charset="0"/>
              </a:rPr>
              <a:t>přeplatek bude vrácen do 1 roku ode dne jeho vzniku; tj. od data, kdy byl připsán na účet, </a:t>
            </a:r>
            <a:r>
              <a:rPr lang="cs-CZ" sz="2000" u="sng" dirty="0">
                <a:latin typeface="Arial" panose="020B0604020202020204" pitchFamily="34" charset="0"/>
                <a:cs typeface="Arial" panose="020B0604020202020204" pitchFamily="34" charset="0"/>
              </a:rPr>
              <a:t>nebo jej lze započítat na úhradu pokuty</a:t>
            </a:r>
            <a:r>
              <a:rPr lang="cs-CZ" sz="2000" dirty="0">
                <a:latin typeface="Arial" panose="020B0604020202020204" pitchFamily="34" charset="0"/>
                <a:cs typeface="Arial" panose="020B0604020202020204" pitchFamily="34" charset="0"/>
              </a:rPr>
              <a:t>, tato lhůta neběží po dobu, kdy je vedeno řízení o přestupku podle § </a:t>
            </a:r>
            <a:r>
              <a:rPr lang="cs-CZ" sz="2000" dirty="0" err="1">
                <a:latin typeface="Arial" panose="020B0604020202020204" pitchFamily="34" charset="0"/>
                <a:cs typeface="Arial" panose="020B0604020202020204" pitchFamily="34" charset="0"/>
              </a:rPr>
              <a:t>125f</a:t>
            </a:r>
            <a:r>
              <a:rPr lang="cs-CZ" sz="2000" dirty="0">
                <a:latin typeface="Arial" panose="020B0604020202020204" pitchFamily="34" charset="0"/>
                <a:cs typeface="Arial" panose="020B0604020202020204" pitchFamily="34" charset="0"/>
              </a:rPr>
              <a:t> odst. 1 </a:t>
            </a:r>
            <a:r>
              <a:rPr lang="cs-CZ" sz="2000" dirty="0" err="1">
                <a:latin typeface="Arial" panose="020B0604020202020204" pitchFamily="34" charset="0"/>
                <a:cs typeface="Arial" panose="020B0604020202020204" pitchFamily="34" charset="0"/>
              </a:rPr>
              <a:t>ZSP</a:t>
            </a:r>
            <a:r>
              <a:rPr lang="cs-CZ" sz="2000" dirty="0">
                <a:latin typeface="Arial" panose="020B0604020202020204" pitchFamily="34" charset="0"/>
                <a:cs typeface="Arial" panose="020B0604020202020204" pitchFamily="34" charset="0"/>
              </a:rPr>
              <a:t>, ve vztahu k němuž byla určená částka uhrazena</a:t>
            </a:r>
          </a:p>
          <a:p>
            <a:pPr algn="just"/>
            <a:r>
              <a:rPr lang="cs-CZ" sz="2000" dirty="0">
                <a:latin typeface="Arial" panose="020B0604020202020204" pitchFamily="34" charset="0"/>
                <a:cs typeface="Arial" panose="020B0604020202020204" pitchFamily="34" charset="0"/>
              </a:rPr>
              <a:t>vratitelný přeplatek se vrací na účet vedený u poskytovatele platebních služeb, z něhož byla částka určená na úhradu určené částky poukázána</a:t>
            </a:r>
          </a:p>
          <a:p>
            <a:pPr algn="just"/>
            <a:r>
              <a:rPr lang="cs-CZ" sz="2000" dirty="0">
                <a:latin typeface="Arial" panose="020B0604020202020204" pitchFamily="34" charset="0"/>
                <a:cs typeface="Arial" panose="020B0604020202020204" pitchFamily="34" charset="0"/>
              </a:rPr>
              <a:t>nebyla-li tato částka poukázána bezhotovostním převodem, vyzve se provozovatel vozidla ke sdělení údajů potřebných pro vrácení přeplatku ve lhůtě, která nesmí být kratší než 30 dnů</a:t>
            </a:r>
          </a:p>
          <a:p>
            <a:pPr algn="just"/>
            <a:r>
              <a:rPr lang="cs-CZ" sz="2000" dirty="0">
                <a:latin typeface="Arial" panose="020B0604020202020204" pitchFamily="34" charset="0"/>
                <a:cs typeface="Arial" panose="020B0604020202020204" pitchFamily="34" charset="0"/>
              </a:rPr>
              <a:t>případný zápočet se provede ve výroku rozhodnutí o přestupku</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 154 odst. 2 </a:t>
            </a:r>
            <a:r>
              <a:rPr lang="cs-CZ" sz="2000" dirty="0" err="1">
                <a:latin typeface="Arial" panose="020B0604020202020204" pitchFamily="34" charset="0"/>
                <a:cs typeface="Arial" panose="020B0604020202020204" pitchFamily="34" charset="0"/>
              </a:rPr>
              <a:t>DŘ</a:t>
            </a:r>
            <a:r>
              <a:rPr lang="cs-CZ" sz="2000" dirty="0">
                <a:latin typeface="Arial" panose="020B0604020202020204" pitchFamily="34" charset="0"/>
                <a:cs typeface="Arial" panose="020B0604020202020204" pitchFamily="34" charset="0"/>
              </a:rPr>
              <a:t>) a odůvodní v odůvodnění</a:t>
            </a:r>
          </a:p>
          <a:p>
            <a:pPr marL="0" lvl="0" indent="0">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3545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lvl="0" indent="0">
              <a:buNone/>
            </a:pPr>
            <a:r>
              <a:rPr lang="cs-CZ" sz="2000" u="sng" dirty="0">
                <a:latin typeface="Arial" panose="020B0604020202020204" pitchFamily="34" charset="0"/>
                <a:cs typeface="Arial" panose="020B0604020202020204" pitchFamily="34" charset="0"/>
              </a:rPr>
              <a:t>Při nezaplacení určené částky a nesdělení totožnosti řidiče</a:t>
            </a: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3 As 116/2016 – není povinností správního orgánu předvolávat provozovatele k podání vysvětlení v případě neuhrazení určené částky</a:t>
            </a:r>
            <a:endParaRPr lang="cs-CZ" sz="2000" dirty="0"/>
          </a:p>
          <a:p>
            <a:pPr marL="0" indent="0" algn="just">
              <a:buNone/>
            </a:pPr>
            <a:r>
              <a:rPr lang="cs-CZ" sz="2000" dirty="0">
                <a:latin typeface="Arial" panose="020B0604020202020204" pitchFamily="34" charset="0"/>
                <a:cs typeface="Arial" panose="020B0604020202020204" pitchFamily="34" charset="0"/>
              </a:rPr>
              <a:t>1 As 131/2014 – výzva de facto představuje obdobu blokové pokuty, její vydání nelze chápat jako nutnou podmínku, vydává se jen v případech, kdy bezprostředně po spáchání přestupku není ani z podkladů pro zahájení přestupkového řízení zřejmé, kdo mohl být řidičem vozidla</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a vůči komu vést přestupkové řízení, a není tak možné s osobou podezřelou z přestupku věc projednat v blokovém řízení</a:t>
            </a:r>
          </a:p>
          <a:p>
            <a:pPr marL="0" indent="0" algn="just">
              <a:buNone/>
            </a:pPr>
            <a:r>
              <a:rPr lang="cs-CZ" sz="2000" dirty="0">
                <a:latin typeface="Arial" panose="020B0604020202020204" pitchFamily="34" charset="0"/>
                <a:cs typeface="Arial" panose="020B0604020202020204" pitchFamily="34" charset="0"/>
              </a:rPr>
              <a:t>30 A 104/2015 – provozovatel vozidla si po doručení výzvy sám zváží, zda poskytne správnímu orgánu potřebnou součinnost ke zjištění totožnosti přestupce, či nikoliv a pak riskuje postih pro správní delikt.</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V tomto konkrétním případě neměl správní orgán žádné poznatky</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o tom, kdo vozidlo řídil. Proto po té, co totožnost řidiče na výzvu žalobce nesdělil, zcela správně zahájil řízení o správním deliktu. Nebyl ani důvod k předvolání žalobce k podání vysvětlení</a:t>
            </a:r>
          </a:p>
        </p:txBody>
      </p:sp>
    </p:spTree>
    <p:extLst>
      <p:ext uri="{BB962C8B-B14F-4D97-AF65-F5344CB8AC3E}">
        <p14:creationId xmlns:p14="http://schemas.microsoft.com/office/powerpoint/2010/main" val="3570448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u="sng" dirty="0">
                <a:latin typeface="Arial" panose="020B0604020202020204" pitchFamily="34" charset="0"/>
                <a:cs typeface="Arial" panose="020B0604020202020204" pitchFamily="34" charset="0"/>
              </a:rPr>
              <a:t>Při sdělení provozovatele</a:t>
            </a:r>
          </a:p>
          <a:p>
            <a:pPr algn="just"/>
            <a:r>
              <a:rPr lang="cs-CZ" sz="2000" dirty="0">
                <a:latin typeface="Arial" panose="020B0604020202020204" pitchFamily="34" charset="0"/>
                <a:cs typeface="Arial" panose="020B0604020202020204" pitchFamily="34" charset="0"/>
              </a:rPr>
              <a:t>předvolat sděleného řidiče/uživatele/nového vlastníka (třetí osobu)</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k podání vysvětlení, popř. vyzvat osobu, které provozovatel  vozidlo svěřil, ke sdělení skutečností potřebných k určení totožnosti řidiče podle § 10 odst. 4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sdělí-li provozovatel sám sebe, je další předvolání řidiče k podání vysvětlení v zásadě neúčelné</a:t>
            </a:r>
          </a:p>
          <a:p>
            <a:pPr algn="just"/>
            <a:r>
              <a:rPr lang="cs-CZ" sz="2000" dirty="0">
                <a:latin typeface="Arial" panose="020B0604020202020204" pitchFamily="34" charset="0"/>
                <a:cs typeface="Arial" panose="020B0604020202020204" pitchFamily="34" charset="0"/>
              </a:rPr>
              <a:t>pokud provozovatel nesdělí  o řidiči dostatek údajů, správní orgán vyzve provozovatele k doplnění sdělených údajů</a:t>
            </a:r>
          </a:p>
          <a:p>
            <a:pPr algn="just"/>
            <a:r>
              <a:rPr lang="cs-CZ" sz="2000" dirty="0">
                <a:latin typeface="Arial" panose="020B0604020202020204" pitchFamily="34" charset="0"/>
                <a:cs typeface="Arial" panose="020B0604020202020204" pitchFamily="34" charset="0"/>
              </a:rPr>
              <a:t>pokud provozovatel uvede údaje na první pohled smyšlené či falešné, nebo se jedná o provozovatele, který opakovaně obstruuje, může správní orgán věc odložit s náležitým odůvodněním</a:t>
            </a:r>
          </a:p>
          <a:p>
            <a:pPr algn="just"/>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33 A 35/2017 – povinnost reagovat i na neformální sdělení</a:t>
            </a:r>
          </a:p>
          <a:p>
            <a:pPr marL="0" indent="0" algn="just">
              <a:buNone/>
            </a:pPr>
            <a:r>
              <a:rPr lang="cs-CZ" sz="2000" dirty="0">
                <a:latin typeface="Arial" panose="020B0604020202020204" pitchFamily="34" charset="0"/>
                <a:cs typeface="Arial" panose="020B0604020202020204" pitchFamily="34" charset="0"/>
              </a:rPr>
              <a:t>6 As 199/2020 – povinnost reagovat i na sdělení došlé po lhůtě</a:t>
            </a:r>
          </a:p>
          <a:p>
            <a:pPr marL="0" indent="0" algn="just">
              <a:buNone/>
            </a:pPr>
            <a:r>
              <a:rPr lang="cs-CZ" sz="2000" dirty="0">
                <a:latin typeface="Arial" panose="020B0604020202020204" pitchFamily="34" charset="0"/>
                <a:cs typeface="Arial" panose="020B0604020202020204" pitchFamily="34" charset="0"/>
              </a:rPr>
              <a:t>5 As 141/2019 – nesdělení úplných údajů o totožnosti není překážkou</a:t>
            </a:r>
          </a:p>
          <a:p>
            <a:pPr marL="0" indent="0" algn="just">
              <a:buNone/>
            </a:pPr>
            <a:r>
              <a:rPr lang="cs-CZ" sz="2000" dirty="0">
                <a:latin typeface="Arial" panose="020B0604020202020204" pitchFamily="34" charset="0"/>
                <a:cs typeface="Arial" panose="020B0604020202020204" pitchFamily="34" charset="0"/>
              </a:rPr>
              <a:t>17 A 57/2021 – (ne)sdělení totožnosti řidiče poznámkou k platbě</a:t>
            </a:r>
            <a:endParaRPr lang="cs-CZ" sz="2000" dirty="0"/>
          </a:p>
        </p:txBody>
      </p:sp>
    </p:spTree>
    <p:extLst>
      <p:ext uri="{BB962C8B-B14F-4D97-AF65-F5344CB8AC3E}">
        <p14:creationId xmlns:p14="http://schemas.microsoft.com/office/powerpoint/2010/main" val="4124876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457200" indent="-457200" algn="just">
              <a:buFont typeface="+mj-lt"/>
              <a:buAutoNum type="alphaLcParenR"/>
            </a:pPr>
            <a:r>
              <a:rPr lang="cs-CZ" sz="2000" dirty="0">
                <a:latin typeface="Arial" panose="020B0604020202020204" pitchFamily="34" charset="0"/>
                <a:cs typeface="Arial" panose="020B0604020202020204" pitchFamily="34" charset="0"/>
              </a:rPr>
              <a:t>předvolaný se dostaví a dozná se – lze uložit příkaz na místě,</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popř. zahájit řízení o přestupku řidiče </a:t>
            </a:r>
            <a:r>
              <a:rPr lang="cs-CZ" sz="2000" b="1" dirty="0">
                <a:latin typeface="Arial" panose="020B0604020202020204" pitchFamily="34" charset="0"/>
                <a:cs typeface="Arial" panose="020B0604020202020204" pitchFamily="34" charset="0"/>
              </a:rPr>
              <a:t>x</a:t>
            </a:r>
            <a:r>
              <a:rPr lang="cs-CZ" sz="2000" dirty="0">
                <a:latin typeface="Arial" panose="020B0604020202020204" pitchFamily="34" charset="0"/>
                <a:cs typeface="Arial" panose="020B0604020202020204" pitchFamily="34" charset="0"/>
              </a:rPr>
              <a:t> § </a:t>
            </a:r>
            <a:r>
              <a:rPr lang="cs-CZ" sz="2000" dirty="0" err="1">
                <a:latin typeface="Arial" panose="020B0604020202020204" pitchFamily="34" charset="0"/>
                <a:cs typeface="Arial" panose="020B0604020202020204" pitchFamily="34" charset="0"/>
              </a:rPr>
              <a:t>125e</a:t>
            </a:r>
            <a:r>
              <a:rPr lang="cs-CZ" sz="2000" dirty="0">
                <a:latin typeface="Arial" panose="020B0604020202020204" pitchFamily="34" charset="0"/>
                <a:cs typeface="Arial" panose="020B0604020202020204" pitchFamily="34" charset="0"/>
              </a:rPr>
              <a:t> odst. 2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marL="457200" indent="-457200" algn="just">
              <a:buFont typeface="+mj-lt"/>
              <a:buAutoNum type="alphaLcParenR"/>
            </a:pPr>
            <a:r>
              <a:rPr lang="cs-CZ" sz="2000" dirty="0">
                <a:latin typeface="Arial" panose="020B0604020202020204" pitchFamily="34" charset="0"/>
                <a:cs typeface="Arial" panose="020B0604020202020204" pitchFamily="34" charset="0"/>
              </a:rPr>
              <a:t>předvolaný zašle „písemné doznání“ – zahájit řízení o přestupku</a:t>
            </a:r>
          </a:p>
          <a:p>
            <a:pPr marL="457200" indent="-457200" algn="just">
              <a:buFont typeface="+mj-lt"/>
              <a:buAutoNum type="alphaLcParenR"/>
            </a:pPr>
            <a:endParaRPr lang="cs-CZ" sz="2000" dirty="0">
              <a:latin typeface="Arial" panose="020B0604020202020204" pitchFamily="34" charset="0"/>
              <a:cs typeface="Arial" panose="020B0604020202020204" pitchFamily="34" charset="0"/>
            </a:endParaRPr>
          </a:p>
          <a:p>
            <a:pPr marL="0" lvl="0" indent="0" algn="just">
              <a:buNone/>
            </a:pPr>
            <a:r>
              <a:rPr lang="cs-CZ" sz="2000" dirty="0">
                <a:effectLst/>
                <a:latin typeface="Arial" panose="020B0604020202020204" pitchFamily="34" charset="0"/>
                <a:ea typeface="Calibri" panose="020F0502020204030204" pitchFamily="34" charset="0"/>
                <a:cs typeface="Arial" panose="020B0604020202020204" pitchFamily="34" charset="0"/>
              </a:rPr>
              <a:t>V případě zahájení řízení o přestupku řidiče správní orgán nařídí ústní jednání, na které předvolá obviněného, spíše výjimečně provozovatele jako svědka (v předvolání lze vyzvat, aby provozovatel přinesl veškeré dokumenty prokazující řízení vozidla sdělenou osobou, jimiž disponuje)</a:t>
            </a:r>
          </a:p>
          <a:p>
            <a:pPr algn="just"/>
            <a:r>
              <a:rPr lang="cs-CZ" sz="2000" dirty="0">
                <a:latin typeface="Arial" panose="020B0604020202020204" pitchFamily="34" charset="0"/>
                <a:cs typeface="Arial" panose="020B0604020202020204" pitchFamily="34" charset="0"/>
              </a:rPr>
              <a:t>nikdo se nedostaví – správní orgán řízení zastaví</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a zahájí řízení o přestupku provozovatele</a:t>
            </a:r>
          </a:p>
          <a:p>
            <a:pPr lvl="0" algn="just"/>
            <a:r>
              <a:rPr lang="cs-CZ" sz="2000" dirty="0">
                <a:latin typeface="Arial" panose="020B0604020202020204" pitchFamily="34" charset="0"/>
                <a:cs typeface="Arial" panose="020B0604020202020204" pitchFamily="34" charset="0"/>
              </a:rPr>
              <a:t>někdo se dostaví – správní orgán se přiměřeně pokusí vhodnými dotazy prokázat, zda je (řidič) skutečně pachatelem přestupku („bílé koně“ </a:t>
            </a:r>
            <a:r>
              <a:rPr lang="cs-CZ" sz="2000" b="1" dirty="0">
                <a:latin typeface="Arial" panose="020B0604020202020204" pitchFamily="34" charset="0"/>
                <a:cs typeface="Arial" panose="020B0604020202020204" pitchFamily="34" charset="0"/>
              </a:rPr>
              <a:t>x</a:t>
            </a:r>
            <a:r>
              <a:rPr lang="cs-CZ" sz="2000" dirty="0">
                <a:latin typeface="Arial" panose="020B0604020202020204" pitchFamily="34" charset="0"/>
                <a:cs typeface="Arial" panose="020B0604020202020204" pitchFamily="34" charset="0"/>
              </a:rPr>
              <a:t> zákaz sebeobviňování)</a:t>
            </a:r>
          </a:p>
        </p:txBody>
      </p:sp>
    </p:spTree>
    <p:extLst>
      <p:ext uri="{BB962C8B-B14F-4D97-AF65-F5344CB8AC3E}">
        <p14:creationId xmlns:p14="http://schemas.microsoft.com/office/powerpoint/2010/main" val="2565128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457200" indent="-457200" algn="just">
              <a:buFont typeface="+mj-lt"/>
              <a:buAutoNum type="alphaLcParenR" startAt="3"/>
            </a:pPr>
            <a:r>
              <a:rPr lang="cs-CZ" sz="2000" dirty="0">
                <a:latin typeface="Arial" panose="020B0604020202020204" pitchFamily="34" charset="0"/>
                <a:cs typeface="Arial" panose="020B0604020202020204" pitchFamily="34" charset="0"/>
              </a:rPr>
              <a:t>předvolanému (k podání vysvětlení) je účinně doručeno ale nereaguje – opakovat předvolání, popřípadě u provozovatele zjistit další možnosti kontaktu nebo podrobnosti o sdělené osobě,</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popř. využít pořádkové opatření</a:t>
            </a:r>
          </a:p>
          <a:p>
            <a:pPr marL="457200" indent="-457200" algn="just">
              <a:buFont typeface="+mj-lt"/>
              <a:buAutoNum type="alphaLcParenR" startAt="3"/>
            </a:pPr>
            <a:r>
              <a:rPr lang="cs-CZ" sz="2000" dirty="0">
                <a:latin typeface="Arial" panose="020B0604020202020204" pitchFamily="34" charset="0"/>
                <a:cs typeface="Arial" panose="020B0604020202020204" pitchFamily="34" charset="0"/>
              </a:rPr>
              <a:t>předvolanému není účinně doručeno – u provozovatele zjistit další možnosti kontaktu nebo podrobnosti o sdělené osobě a opakovat předvolání, je-li to možné</a:t>
            </a:r>
          </a:p>
          <a:p>
            <a:pPr marL="457200" indent="-457200" algn="just">
              <a:buFont typeface="+mj-lt"/>
              <a:buAutoNum type="alphaLcParenR" startAt="3"/>
            </a:pP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V případech c) a d) věc odložit po uplynutí 60 dnů ode dne přijetí oznámení o přestupku neznámého řidiče</a:t>
            </a:r>
            <a:endParaRPr lang="cs-CZ" sz="2000" dirty="0"/>
          </a:p>
        </p:txBody>
      </p:sp>
    </p:spTree>
    <p:extLst>
      <p:ext uri="{BB962C8B-B14F-4D97-AF65-F5344CB8AC3E}">
        <p14:creationId xmlns:p14="http://schemas.microsoft.com/office/powerpoint/2010/main" val="1620625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dirty="0">
                <a:latin typeface="Arial" panose="020B0604020202020204" pitchFamily="34" charset="0"/>
                <a:cs typeface="Arial" panose="020B0604020202020204" pitchFamily="34" charset="0"/>
              </a:rPr>
              <a:t>1 As 406/2018 – doznání se řidiče na výzvu přestupek neprokazuje</a:t>
            </a:r>
          </a:p>
          <a:p>
            <a:pPr marL="0" indent="0" algn="just">
              <a:buNone/>
            </a:pPr>
            <a:r>
              <a:rPr lang="cs-CZ" sz="2000" dirty="0">
                <a:latin typeface="Arial" panose="020B0604020202020204" pitchFamily="34" charset="0"/>
                <a:cs typeface="Arial" panose="020B0604020202020204" pitchFamily="34" charset="0"/>
              </a:rPr>
              <a:t>2 As 293/2018 – sdělené údaje o řidiči – cizinci – zpravidla budou odůvodňovat zahájení řízení</a:t>
            </a:r>
          </a:p>
          <a:p>
            <a:pPr marL="0" indent="0" algn="just">
              <a:buNone/>
            </a:pPr>
            <a:r>
              <a:rPr lang="cs-CZ" sz="2000" dirty="0">
                <a:latin typeface="Arial" panose="020B0604020202020204" pitchFamily="34" charset="0"/>
                <a:cs typeface="Arial" panose="020B0604020202020204" pitchFamily="34" charset="0"/>
              </a:rPr>
              <a:t>2 As 258/2020 – po písemném sdělení sebe sama místo předvolání podání vysvětlení zahájit řízení o přestupku řidiče</a:t>
            </a:r>
          </a:p>
          <a:p>
            <a:pPr marL="0" indent="0" algn="just">
              <a:buNone/>
            </a:pPr>
            <a:r>
              <a:rPr lang="cs-CZ" sz="2000" dirty="0">
                <a:latin typeface="Arial" panose="020B0604020202020204" pitchFamily="34" charset="0"/>
                <a:cs typeface="Arial" panose="020B0604020202020204" pitchFamily="34" charset="0"/>
              </a:rPr>
              <a:t>9 As 107/2021 – sdělené údaje stačí k zahájení, ale ne k uznání viny</a:t>
            </a:r>
          </a:p>
          <a:p>
            <a:pPr marL="0" indent="0" algn="just">
              <a:buNone/>
            </a:pP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I. ÚS 1849/08 – nezákonnost uložení pořádkové pokuty za nedostavení se „jasného“ podezřelého k podání vysvětlení (1 As 32/2008)</a:t>
            </a:r>
          </a:p>
          <a:p>
            <a:pPr marL="0" indent="0" algn="just">
              <a:buNone/>
            </a:pPr>
            <a:r>
              <a:rPr lang="cs-CZ" sz="2000" dirty="0">
                <a:latin typeface="Arial" panose="020B0604020202020204" pitchFamily="34" charset="0"/>
                <a:cs typeface="Arial" panose="020B0604020202020204" pitchFamily="34" charset="0"/>
              </a:rPr>
              <a:t>9 As 277/2016 – předvolání k podání vysvětlení „jasného“ podezřelého je od počátku nepřípustné</a:t>
            </a:r>
          </a:p>
          <a:p>
            <a:pPr marL="0" indent="0" algn="just">
              <a:buNone/>
            </a:pP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II. ÚS 98/95 – advokát při podání vysvětlení</a:t>
            </a:r>
          </a:p>
        </p:txBody>
      </p:sp>
    </p:spTree>
    <p:extLst>
      <p:ext uri="{BB962C8B-B14F-4D97-AF65-F5344CB8AC3E}">
        <p14:creationId xmlns:p14="http://schemas.microsoft.com/office/powerpoint/2010/main" val="2909429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dirty="0">
                <a:latin typeface="Arial" panose="020B0604020202020204" pitchFamily="34" charset="0"/>
                <a:cs typeface="Arial" panose="020B0604020202020204" pitchFamily="34" charset="0"/>
              </a:rPr>
              <a:t>§ 10 odst. 3 </a:t>
            </a:r>
            <a:r>
              <a:rPr lang="cs-CZ" sz="2000" dirty="0" err="1">
                <a:latin typeface="Arial" panose="020B0604020202020204" pitchFamily="34" charset="0"/>
                <a:cs typeface="Arial" panose="020B0604020202020204" pitchFamily="34" charset="0"/>
              </a:rPr>
              <a:t>ZSP</a:t>
            </a:r>
            <a:r>
              <a:rPr lang="cs-CZ" sz="2000" dirty="0">
                <a:latin typeface="Arial" panose="020B0604020202020204" pitchFamily="34" charset="0"/>
                <a:cs typeface="Arial" panose="020B0604020202020204" pitchFamily="34" charset="0"/>
              </a:rPr>
              <a:t> – provozovatel vozidla zajistí, aby při užití vozidla</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na pozemní komunikaci byly dodržovány povinnosti řidiče a pravidla provozu na pozemních komunikacích stanovená tímto zákonem</a:t>
            </a:r>
          </a:p>
          <a:p>
            <a:pPr marL="0" indent="0" algn="just">
              <a:buNone/>
            </a:pP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 2 písm. b) </a:t>
            </a:r>
            <a:r>
              <a:rPr lang="cs-CZ" sz="2000" dirty="0" err="1">
                <a:latin typeface="Arial" panose="020B0604020202020204" pitchFamily="34" charset="0"/>
                <a:cs typeface="Arial" panose="020B0604020202020204" pitchFamily="34" charset="0"/>
              </a:rPr>
              <a:t>ZSP</a:t>
            </a:r>
            <a:r>
              <a:rPr lang="cs-CZ" sz="2000" dirty="0">
                <a:latin typeface="Arial" panose="020B0604020202020204" pitchFamily="34" charset="0"/>
                <a:cs typeface="Arial" panose="020B0604020202020204" pitchFamily="34" charset="0"/>
              </a:rPr>
              <a:t> – provozovatel je vozidla vlastník nebo jiná osoba, která je jako provozovatel zapsána v registru silničních vozidel podle zvláštního právního předpisu nebo obdobné evidenci jiného státu</a:t>
            </a:r>
          </a:p>
          <a:p>
            <a:pPr marL="0" indent="0" algn="just">
              <a:buNone/>
            </a:pP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 2 odst. 15 </a:t>
            </a:r>
            <a:r>
              <a:rPr lang="cs-CZ" sz="2000" dirty="0" err="1">
                <a:latin typeface="Arial" panose="020B0604020202020204" pitchFamily="34" charset="0"/>
                <a:cs typeface="Arial" panose="020B0604020202020204" pitchFamily="34" charset="0"/>
              </a:rPr>
              <a:t>ZOPV</a:t>
            </a:r>
            <a:r>
              <a:rPr lang="cs-CZ" sz="2000" dirty="0">
                <a:latin typeface="Arial" panose="020B0604020202020204" pitchFamily="34" charset="0"/>
                <a:cs typeface="Arial" panose="020B0604020202020204" pitchFamily="34" charset="0"/>
              </a:rPr>
              <a:t> – provozovatelem silničního vozidla je osoba, která je v registru silničních vozidel zapsána jako vlastník tohoto vozidla, není-li jako jeho provozovatel v registru silničních vozidel zapsána jiná osoba</a:t>
            </a:r>
          </a:p>
          <a:p>
            <a:pPr marL="0" indent="0" algn="just">
              <a:buNone/>
            </a:pPr>
            <a:r>
              <a:rPr lang="cs-CZ" sz="2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&gt;</a:t>
            </a:r>
            <a:r>
              <a:rPr lang="cs-CZ" sz="2000" dirty="0">
                <a:latin typeface="Arial" panose="020B0604020202020204" pitchFamily="34" charset="0"/>
                <a:cs typeface="Arial" panose="020B0604020202020204" pitchFamily="34" charset="0"/>
              </a:rPr>
              <a:t> provozovatelem vozidla je jiná osoba než vlastník jen tehdy, je-li tato odlišná osoba takto v registru vozidel zapsána</a:t>
            </a:r>
          </a:p>
        </p:txBody>
      </p:sp>
    </p:spTree>
    <p:extLst>
      <p:ext uri="{BB962C8B-B14F-4D97-AF65-F5344CB8AC3E}">
        <p14:creationId xmlns:p14="http://schemas.microsoft.com/office/powerpoint/2010/main" val="3135744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lvl="0" indent="0">
              <a:buNone/>
            </a:pPr>
            <a:r>
              <a:rPr lang="cs-CZ" sz="2000" u="sng" dirty="0">
                <a:latin typeface="Arial" panose="020B0604020202020204" pitchFamily="34" charset="0"/>
                <a:cs typeface="Arial" panose="020B0604020202020204" pitchFamily="34" charset="0"/>
              </a:rPr>
              <a:t>Výklad pojmu „nezbytné kroky ke zjištění pachatele přestupku“</a:t>
            </a:r>
          </a:p>
          <a:p>
            <a:pPr marL="0" indent="0" algn="just">
              <a:buNone/>
            </a:pPr>
            <a:r>
              <a:rPr lang="cs-CZ" sz="2000" dirty="0">
                <a:latin typeface="Arial" panose="020B0604020202020204" pitchFamily="34" charset="0"/>
                <a:cs typeface="Arial" panose="020B0604020202020204" pitchFamily="34" charset="0"/>
              </a:rPr>
              <a:t>1 As 131/2014 – postup při projednání objektivní odpovědnosti</a:t>
            </a:r>
          </a:p>
          <a:p>
            <a:pPr marL="0" indent="0" algn="just">
              <a:buNone/>
            </a:pPr>
            <a:r>
              <a:rPr lang="cs-CZ" sz="2000" dirty="0">
                <a:latin typeface="Arial" panose="020B0604020202020204" pitchFamily="34" charset="0"/>
                <a:cs typeface="Arial" panose="020B0604020202020204" pitchFamily="34" charset="0"/>
              </a:rPr>
              <a:t>1 As 237/2015 – kam až vedou nezbytné kroky</a:t>
            </a:r>
          </a:p>
          <a:p>
            <a:pPr marL="0" indent="0" algn="just">
              <a:buNone/>
            </a:pPr>
            <a:r>
              <a:rPr lang="cs-CZ" sz="2000" dirty="0">
                <a:latin typeface="Arial" panose="020B0604020202020204" pitchFamily="34" charset="0"/>
                <a:cs typeface="Arial" panose="020B0604020202020204" pitchFamily="34" charset="0"/>
              </a:rPr>
              <a:t>30 A 92/2013, 30 A 43/2014 – správní orgány měly vyvinout větší úsilí</a:t>
            </a:r>
          </a:p>
          <a:p>
            <a:pPr marL="0" indent="0" algn="just">
              <a:buNone/>
            </a:pPr>
            <a:r>
              <a:rPr lang="cs-CZ" sz="2000" dirty="0">
                <a:latin typeface="Arial" panose="020B0604020202020204" pitchFamily="34" charset="0"/>
                <a:cs typeface="Arial" panose="020B0604020202020204" pitchFamily="34" charset="0"/>
              </a:rPr>
              <a:t>65 A 50/2015 – rozsah nezbytných kroků při nedoručení v tuzemsku</a:t>
            </a:r>
          </a:p>
          <a:p>
            <a:pPr marL="0" indent="0" algn="just">
              <a:buNone/>
            </a:pPr>
            <a:r>
              <a:rPr lang="cs-CZ" sz="2000" dirty="0">
                <a:latin typeface="Arial" panose="020B0604020202020204" pitchFamily="34" charset="0"/>
                <a:cs typeface="Arial" panose="020B0604020202020204" pitchFamily="34" charset="0"/>
              </a:rPr>
              <a:t>30 A 122/2016 – pouhé doručení předvolání v tuzemsku nestačí</a:t>
            </a:r>
          </a:p>
          <a:p>
            <a:pPr marL="0" indent="0" algn="just">
              <a:buNone/>
            </a:pPr>
            <a:r>
              <a:rPr lang="cs-CZ" sz="2000" dirty="0">
                <a:latin typeface="Arial" panose="020B0604020202020204" pitchFamily="34" charset="0"/>
                <a:cs typeface="Arial" panose="020B0604020202020204" pitchFamily="34" charset="0"/>
              </a:rPr>
              <a:t>2 As 346/2018 – při obtížích s doručováním nezanechat dalších kroků (pouhé předvolání na fikci v tuzemsku nestačí)</a:t>
            </a:r>
          </a:p>
          <a:p>
            <a:pPr marL="0" indent="0" algn="just">
              <a:buNone/>
            </a:pPr>
            <a:r>
              <a:rPr lang="cs-CZ" sz="2000" dirty="0">
                <a:latin typeface="Arial" panose="020B0604020202020204" pitchFamily="34" charset="0"/>
                <a:cs typeface="Arial" panose="020B0604020202020204" pitchFamily="34" charset="0"/>
              </a:rPr>
              <a:t>4 As 450/2019 – nedoručení předvolání do zahraničí stačí</a:t>
            </a:r>
          </a:p>
          <a:p>
            <a:pPr marL="0" indent="0" algn="just">
              <a:buNone/>
            </a:pPr>
            <a:r>
              <a:rPr lang="cs-CZ" sz="2000" dirty="0">
                <a:latin typeface="Arial" panose="020B0604020202020204" pitchFamily="34" charset="0"/>
                <a:cs typeface="Arial" panose="020B0604020202020204" pitchFamily="34" charset="0"/>
              </a:rPr>
              <a:t>6 As 231/2018 – nedoručení předvolání do zahraničí stačí</a:t>
            </a:r>
          </a:p>
          <a:p>
            <a:pPr marL="0" indent="0" algn="just">
              <a:buNone/>
            </a:pPr>
            <a:r>
              <a:rPr lang="cs-CZ" sz="2000" dirty="0">
                <a:latin typeface="Arial" panose="020B0604020202020204" pitchFamily="34" charset="0"/>
                <a:cs typeface="Arial" panose="020B0604020202020204" pitchFamily="34" charset="0"/>
              </a:rPr>
              <a:t>9 As 311/2018 – pouhé doručení výzvy do zahraničí nestačí</a:t>
            </a:r>
          </a:p>
          <a:p>
            <a:pPr marL="0" indent="0" algn="just">
              <a:buNone/>
            </a:pPr>
            <a:r>
              <a:rPr lang="cs-CZ" sz="2000" dirty="0">
                <a:latin typeface="Arial" panose="020B0604020202020204" pitchFamily="34" charset="0"/>
                <a:cs typeface="Arial" panose="020B0604020202020204" pitchFamily="34" charset="0"/>
              </a:rPr>
              <a:t>9 As 260/2018 – faktické nedoručení předvolání v tuzemsku nestačí</a:t>
            </a:r>
          </a:p>
          <a:p>
            <a:pPr marL="0" indent="0" algn="just">
              <a:buNone/>
            </a:pPr>
            <a:r>
              <a:rPr lang="cs-CZ" sz="2000" dirty="0">
                <a:latin typeface="Arial" panose="020B0604020202020204" pitchFamily="34" charset="0"/>
                <a:cs typeface="Arial" panose="020B0604020202020204" pitchFamily="34" charset="0"/>
              </a:rPr>
              <a:t>4 As 329/2019 – pouhé opakování předvolání do zahraničí nestačí</a:t>
            </a:r>
          </a:p>
          <a:p>
            <a:pPr marL="0" indent="0" algn="just">
              <a:buNone/>
            </a:pPr>
            <a:r>
              <a:rPr lang="cs-CZ" sz="2000" dirty="0">
                <a:latin typeface="Arial" panose="020B0604020202020204" pitchFamily="34" charset="0"/>
                <a:cs typeface="Arial" panose="020B0604020202020204" pitchFamily="34" charset="0"/>
              </a:rPr>
              <a:t>6 As 300/2020 – sděleného tuzemského řidiče/vlastníka předvést</a:t>
            </a:r>
          </a:p>
          <a:p>
            <a:pPr marL="0" indent="0" algn="just">
              <a:buNone/>
            </a:pPr>
            <a:r>
              <a:rPr lang="cs-CZ" sz="2000" dirty="0">
                <a:latin typeface="Arial" panose="020B0604020202020204" pitchFamily="34" charset="0"/>
                <a:cs typeface="Arial" panose="020B0604020202020204" pitchFamily="34" charset="0"/>
              </a:rPr>
              <a:t>44 A 11/2020 – autopůjčovny</a:t>
            </a:r>
          </a:p>
        </p:txBody>
      </p:sp>
    </p:spTree>
    <p:extLst>
      <p:ext uri="{BB962C8B-B14F-4D97-AF65-F5344CB8AC3E}">
        <p14:creationId xmlns:p14="http://schemas.microsoft.com/office/powerpoint/2010/main" val="3998430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dirty="0">
                <a:latin typeface="Arial" panose="020B0604020202020204" pitchFamily="34" charset="0"/>
                <a:cs typeface="Arial" panose="020B0604020202020204" pitchFamily="34" charset="0"/>
              </a:rPr>
              <a:t>6 As 128/2015 – posouzení souladu objektivní odpovědnosti</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s ústavním pořádkem s podrobným odůvodněním a odkazy na další judikaturu, námitka nátlaku na prolomení zásady možnosti odepření výpovědi, námitka proti </a:t>
            </a:r>
            <a:r>
              <a:rPr lang="pl-PL" sz="2000" dirty="0">
                <a:latin typeface="Arial" panose="020B0604020202020204" pitchFamily="34" charset="0"/>
                <a:cs typeface="Arial" panose="020B0604020202020204" pitchFamily="34" charset="0"/>
              </a:rPr>
              <a:t>určené částce jako příjmu obce</a:t>
            </a:r>
          </a:p>
          <a:p>
            <a:pPr marL="0" indent="0" algn="just">
              <a:buNone/>
            </a:pPr>
            <a:r>
              <a:rPr lang="cs-CZ" sz="2000" dirty="0">
                <a:latin typeface="Arial" panose="020B0604020202020204" pitchFamily="34" charset="0"/>
                <a:cs typeface="Arial" panose="020B0604020202020204" pitchFamily="34" charset="0"/>
              </a:rPr>
              <a:t>30 A 61/2016, 9 As 89/2020 – objasnění ATP bez obsluhy</a:t>
            </a:r>
          </a:p>
          <a:p>
            <a:pPr marL="0" indent="0" algn="just">
              <a:buNone/>
            </a:pP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3 As 363/2019 – existence ověřovacího listu</a:t>
            </a:r>
          </a:p>
          <a:p>
            <a:pPr marL="0" indent="0" algn="just">
              <a:buNone/>
            </a:pPr>
            <a:r>
              <a:rPr lang="cs-CZ" sz="2000" dirty="0">
                <a:latin typeface="Arial" panose="020B0604020202020204" pitchFamily="34" charset="0"/>
                <a:cs typeface="Arial" panose="020B0604020202020204" pitchFamily="34" charset="0"/>
              </a:rPr>
              <a:t>44 A 33/2018 – povinnost informovat o automatizovaném měření</a:t>
            </a:r>
          </a:p>
          <a:p>
            <a:pPr marL="0" indent="0" algn="just">
              <a:buNone/>
            </a:pPr>
            <a:r>
              <a:rPr lang="pt-BR" sz="2000" dirty="0">
                <a:latin typeface="Arial" panose="020B0604020202020204" pitchFamily="34" charset="0"/>
                <a:cs typeface="Arial" panose="020B0604020202020204" pitchFamily="34" charset="0"/>
              </a:rPr>
              <a:t>44 A 6</a:t>
            </a:r>
            <a:r>
              <a:rPr lang="cs-CZ" sz="2000" dirty="0">
                <a:latin typeface="Arial" panose="020B0604020202020204" pitchFamily="34" charset="0"/>
                <a:cs typeface="Arial" panose="020B0604020202020204" pitchFamily="34" charset="0"/>
              </a:rPr>
              <a:t>/</a:t>
            </a:r>
            <a:r>
              <a:rPr lang="pt-BR" sz="2000" dirty="0">
                <a:latin typeface="Arial" panose="020B0604020202020204" pitchFamily="34" charset="0"/>
                <a:cs typeface="Arial" panose="020B0604020202020204" pitchFamily="34" charset="0"/>
              </a:rPr>
              <a:t>2018 </a:t>
            </a:r>
            <a:r>
              <a:rPr lang="cs-CZ" sz="2000" dirty="0">
                <a:latin typeface="Arial" panose="020B0604020202020204" pitchFamily="34" charset="0"/>
                <a:cs typeface="Arial" panose="020B0604020202020204" pitchFamily="34" charset="0"/>
              </a:rPr>
              <a:t>–</a:t>
            </a:r>
            <a:r>
              <a:rPr lang="pt-BR" sz="2000" dirty="0">
                <a:latin typeface="Arial" panose="020B0604020202020204" pitchFamily="34" charset="0"/>
                <a:cs typeface="Arial" panose="020B0604020202020204" pitchFamily="34" charset="0"/>
              </a:rPr>
              <a:t> způsob informování </a:t>
            </a:r>
            <a:r>
              <a:rPr lang="cs-CZ" sz="2000" dirty="0">
                <a:latin typeface="Arial" panose="020B0604020202020204" pitchFamily="34" charset="0"/>
                <a:cs typeface="Arial" panose="020B0604020202020204" pitchFamily="34" charset="0"/>
              </a:rPr>
              <a:t>městské policie</a:t>
            </a:r>
            <a:r>
              <a:rPr lang="pt-BR" sz="2000" dirty="0">
                <a:latin typeface="Arial" panose="020B0604020202020204" pitchFamily="34" charset="0"/>
                <a:cs typeface="Arial" panose="020B0604020202020204" pitchFamily="34" charset="0"/>
              </a:rPr>
              <a:t> o měření</a:t>
            </a:r>
            <a:endParaRPr lang="cs-CZ" sz="2000" dirty="0">
              <a:latin typeface="Arial" panose="020B0604020202020204" pitchFamily="34" charset="0"/>
              <a:cs typeface="Arial" panose="020B0604020202020204" pitchFamily="34" charset="0"/>
            </a:endParaRPr>
          </a:p>
          <a:p>
            <a:pPr marL="0" indent="0" algn="just">
              <a:buNone/>
            </a:pPr>
            <a:endParaRPr lang="pl-PL" sz="2000" dirty="0">
              <a:latin typeface="Arial" panose="020B0604020202020204" pitchFamily="34" charset="0"/>
              <a:cs typeface="Arial" panose="020B0604020202020204" pitchFamily="34" charset="0"/>
            </a:endParaRPr>
          </a:p>
          <a:p>
            <a:pPr marL="0" indent="0" algn="just">
              <a:buNone/>
            </a:pPr>
            <a:r>
              <a:rPr lang="pl-PL" sz="2000" dirty="0">
                <a:latin typeface="Arial" panose="020B0604020202020204" pitchFamily="34" charset="0"/>
                <a:cs typeface="Arial" panose="020B0604020202020204" pitchFamily="34" charset="0"/>
              </a:rPr>
              <a:t>4 As 104/2020 – pokuta za přestupek dle § 125f odst. 1 je fakultativní (překonáno změnou ZSP od 01.01.2024)</a:t>
            </a:r>
            <a:endParaRPr lang="cs-CZ" sz="2000" dirty="0">
              <a:latin typeface="Arial" panose="020B0604020202020204" pitchFamily="34" charset="0"/>
              <a:cs typeface="Arial" panose="020B0604020202020204" pitchFamily="34" charset="0"/>
            </a:endParaRPr>
          </a:p>
          <a:p>
            <a:pPr marL="0" indent="0" algn="just">
              <a:buNone/>
            </a:pPr>
            <a:endParaRPr lang="pl-PL"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1 As 318/2018 – liberační důvody provozovatele jsou taxativní</a:t>
            </a:r>
          </a:p>
          <a:p>
            <a:pPr marL="0" indent="0" algn="just">
              <a:buNone/>
              <a:defRPr/>
            </a:pPr>
            <a:r>
              <a:rPr lang="cs-CZ" sz="2000" dirty="0">
                <a:latin typeface="Arial" panose="020B0604020202020204" pitchFamily="34" charset="0"/>
                <a:cs typeface="Arial" panose="020B0604020202020204" pitchFamily="34" charset="0"/>
              </a:rPr>
              <a:t>8 As 156/2016 – pro správní delikt postačují znaky přestupku</a:t>
            </a:r>
            <a:endParaRPr lang="pl-P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3615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dirty="0">
                <a:latin typeface="Arial" panose="020B0604020202020204" pitchFamily="34" charset="0"/>
                <a:cs typeface="Arial" panose="020B0604020202020204" pitchFamily="34" charset="0"/>
              </a:rPr>
              <a:t>6 As 73/2016, 30 As 75/2015, 5 As 177/2017 – mrtví řidiči</a:t>
            </a:r>
          </a:p>
          <a:p>
            <a:pPr marL="0" indent="0" algn="just">
              <a:buNone/>
            </a:pPr>
            <a:r>
              <a:rPr lang="cs-CZ" sz="2000" dirty="0">
                <a:latin typeface="Arial" panose="020B0604020202020204" pitchFamily="34" charset="0"/>
                <a:cs typeface="Arial" panose="020B0604020202020204" pitchFamily="34" charset="0"/>
              </a:rPr>
              <a:t>1 As 277/2015 – není nutné konat ústní jednání, řidič zemřel</a:t>
            </a:r>
          </a:p>
          <a:p>
            <a:pPr marL="0" indent="0" algn="just">
              <a:buNone/>
            </a:pPr>
            <a:r>
              <a:rPr lang="cs-CZ" sz="2000" dirty="0">
                <a:latin typeface="Arial" panose="020B0604020202020204" pitchFamily="34" charset="0"/>
                <a:cs typeface="Arial" panose="020B0604020202020204" pitchFamily="34" charset="0"/>
              </a:rPr>
              <a:t>4 As 165 2016 – rozšířený senát k výroku rozhodnutí § 125f</a:t>
            </a:r>
          </a:p>
          <a:p>
            <a:pPr marL="0" indent="0" algn="just">
              <a:buNone/>
            </a:pPr>
            <a:r>
              <a:rPr lang="pl-PL" sz="2000" dirty="0">
                <a:latin typeface="Arial" panose="020B0604020202020204" pitchFamily="34" charset="0"/>
                <a:cs typeface="Arial" panose="020B0604020202020204" pitchFamily="34" charset="0"/>
              </a:rPr>
              <a:t>1 As 9/2015 – plná moc z přestupku řidiče do přestupku provozovatele nepřechází</a:t>
            </a:r>
          </a:p>
          <a:p>
            <a:pPr marL="0" indent="0" algn="just">
              <a:buNone/>
            </a:pPr>
            <a:r>
              <a:rPr lang="pl-PL" sz="2000" dirty="0">
                <a:latin typeface="Arial" panose="020B0604020202020204" pitchFamily="34" charset="0"/>
                <a:cs typeface="Arial" panose="020B0604020202020204" pitchFamily="34" charset="0"/>
              </a:rPr>
              <a:t>2 As 109/2015 </a:t>
            </a:r>
            <a:r>
              <a:rPr lang="cs-CZ" sz="2000" dirty="0">
                <a:latin typeface="Arial" panose="020B0604020202020204" pitchFamily="34" charset="0"/>
                <a:cs typeface="Arial" panose="020B0604020202020204" pitchFamily="34" charset="0"/>
              </a:rPr>
              <a:t>–</a:t>
            </a:r>
            <a:r>
              <a:rPr lang="pl-PL" sz="2000" dirty="0">
                <a:latin typeface="Arial" panose="020B0604020202020204" pitchFamily="34" charset="0"/>
                <a:cs typeface="Arial" panose="020B0604020202020204" pitchFamily="34" charset="0"/>
              </a:rPr>
              <a:t> zmocnění před zahájením řízení a doručování podání vysvětlení</a:t>
            </a:r>
          </a:p>
          <a:p>
            <a:pPr marL="0" indent="0" algn="just">
              <a:buNone/>
            </a:pPr>
            <a:endParaRPr lang="pl-PL"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2 As 26/2016, 6 As 73/2016 – parkoviště IP </a:t>
            </a:r>
            <a:r>
              <a:rPr lang="cs-CZ" sz="2000" dirty="0" err="1">
                <a:latin typeface="Arial" panose="020B0604020202020204" pitchFamily="34" charset="0"/>
                <a:cs typeface="Arial" panose="020B0604020202020204" pitchFamily="34" charset="0"/>
              </a:rPr>
              <a:t>13b</a:t>
            </a:r>
            <a:r>
              <a:rPr lang="cs-CZ" sz="2000" dirty="0">
                <a:latin typeface="Arial" panose="020B0604020202020204" pitchFamily="34" charset="0"/>
                <a:cs typeface="Arial" panose="020B0604020202020204" pitchFamily="34" charset="0"/>
              </a:rPr>
              <a:t>, IP </a:t>
            </a:r>
            <a:r>
              <a:rPr lang="cs-CZ" sz="2000" dirty="0" err="1">
                <a:latin typeface="Arial" panose="020B0604020202020204" pitchFamily="34" charset="0"/>
                <a:cs typeface="Arial" panose="020B0604020202020204" pitchFamily="34" charset="0"/>
              </a:rPr>
              <a:t>13c</a:t>
            </a: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3 As 7/2014 – stání na chodníku</a:t>
            </a:r>
          </a:p>
          <a:p>
            <a:pPr marL="0" indent="0" algn="just">
              <a:buNone/>
            </a:pPr>
            <a:r>
              <a:rPr lang="cs-CZ" sz="2000" dirty="0">
                <a:latin typeface="Arial" panose="020B0604020202020204" pitchFamily="34" charset="0"/>
                <a:cs typeface="Arial" panose="020B0604020202020204" pitchFamily="34" charset="0"/>
              </a:rPr>
              <a:t>5 As 122/2015, 5 As 396/2018, 5 As 341/2018 – porušení zákazu vjezdu jako objektivní odpovědnost</a:t>
            </a:r>
          </a:p>
          <a:p>
            <a:pPr marL="0" indent="0" algn="just">
              <a:buNone/>
            </a:pPr>
            <a:r>
              <a:rPr lang="cs-CZ" sz="2000" dirty="0">
                <a:latin typeface="Arial" panose="020B0604020202020204" pitchFamily="34" charset="0"/>
                <a:cs typeface="Arial" panose="020B0604020202020204" pitchFamily="34" charset="0"/>
              </a:rPr>
              <a:t>44 A 69/2018, 32 A 73/2018 – námitky proti: způsobu platby, úsekové rychlosti, oprávnění městské policie, automatizovanému systému, neoznačení úseku značkami…</a:t>
            </a:r>
          </a:p>
        </p:txBody>
      </p:sp>
    </p:spTree>
    <p:extLst>
      <p:ext uri="{BB962C8B-B14F-4D97-AF65-F5344CB8AC3E}">
        <p14:creationId xmlns:p14="http://schemas.microsoft.com/office/powerpoint/2010/main" val="2630200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u="sng" dirty="0">
                <a:latin typeface="Arial" panose="020B0604020202020204" pitchFamily="34" charset="0"/>
                <a:cs typeface="Arial" panose="020B0604020202020204" pitchFamily="34" charset="0"/>
              </a:rPr>
              <a:t>Odpovědnost provozovatele při převodu a přechodu vlastnického práva</a:t>
            </a:r>
          </a:p>
          <a:p>
            <a:pPr marL="0" indent="0" algn="just">
              <a:buNone/>
              <a:defRPr/>
            </a:pPr>
            <a:endParaRPr lang="cs-CZ" sz="2000" dirty="0">
              <a:latin typeface="Arial" panose="020B0604020202020204" pitchFamily="34" charset="0"/>
              <a:cs typeface="Arial" panose="020B0604020202020204" pitchFamily="34" charset="0"/>
            </a:endParaRPr>
          </a:p>
          <a:p>
            <a:pPr marL="0" indent="0" algn="just">
              <a:buNone/>
            </a:pPr>
            <a:r>
              <a:rPr lang="pl-PL" sz="2000" dirty="0">
                <a:latin typeface="Arial" panose="020B0604020202020204" pitchFamily="34" charset="0"/>
                <a:cs typeface="Arial" panose="020B0604020202020204" pitchFamily="34" charset="0"/>
              </a:rPr>
              <a:t>Liberační důvody</a:t>
            </a:r>
          </a:p>
          <a:p>
            <a:pPr algn="just"/>
            <a:r>
              <a:rPr lang="pl-PL" sz="2000" dirty="0">
                <a:latin typeface="Arial" panose="020B0604020202020204" pitchFamily="34" charset="0"/>
                <a:cs typeface="Arial" panose="020B0604020202020204" pitchFamily="34" charset="0"/>
              </a:rPr>
              <a:t>přestupky spáchané do 31.12.2023 – postačuje podání žádosti</a:t>
            </a:r>
          </a:p>
          <a:p>
            <a:pPr algn="just"/>
            <a:r>
              <a:rPr lang="pl-PL" sz="2000" dirty="0">
                <a:latin typeface="Arial" panose="020B0604020202020204" pitchFamily="34" charset="0"/>
                <a:cs typeface="Arial" panose="020B0604020202020204" pitchFamily="34" charset="0"/>
              </a:rPr>
              <a:t>přestupky spáchané od 01.01.2024 – podaná žádost musí být úspěšná</a:t>
            </a:r>
          </a:p>
          <a:p>
            <a:pPr algn="just"/>
            <a:endParaRPr lang="pl-PL"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125h</a:t>
            </a:r>
            <a:r>
              <a:rPr lang="cs-CZ" sz="2000" dirty="0">
                <a:latin typeface="Arial" panose="020B0604020202020204" pitchFamily="34" charset="0"/>
                <a:cs typeface="Arial" panose="020B0604020202020204" pitchFamily="34" charset="0"/>
              </a:rPr>
              <a:t> odst. 6 písm. b)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Provozovatel vozidla za přestupek podle odstavce 1 neodpovídá, jestliže prokáže, že v době před porušením povinnosti řidiče nebo pravidel provozu na pozemních komunikacích podal žádost o zápis změny provozovatele vozidla v registru silničních vozidel, </a:t>
            </a:r>
            <a:r>
              <a:rPr lang="cs-CZ" sz="2000" u="sng" dirty="0">
                <a:latin typeface="Arial" panose="020B0604020202020204" pitchFamily="34" charset="0"/>
                <a:cs typeface="Arial" panose="020B0604020202020204" pitchFamily="34" charset="0"/>
              </a:rPr>
              <a:t>jíž bylo následně vyhověno</a:t>
            </a:r>
          </a:p>
          <a:p>
            <a:pPr marL="0" indent="0" algn="just">
              <a:buNone/>
            </a:pPr>
            <a:endParaRPr lang="pl-P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4361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u="sng" dirty="0">
                <a:latin typeface="Arial" panose="020B0604020202020204" pitchFamily="34" charset="0"/>
                <a:cs typeface="Arial" panose="020B0604020202020204" pitchFamily="34" charset="0"/>
              </a:rPr>
              <a:t>Odpovědnost provozovatele při převodu a přechodu vlastnického práva</a:t>
            </a:r>
          </a:p>
          <a:p>
            <a:pPr marL="0" indent="0" algn="just">
              <a:buNone/>
              <a:defRPr/>
            </a:pPr>
            <a:endParaRPr lang="cs-CZ" sz="2000" dirty="0">
              <a:latin typeface="Arial" panose="020B0604020202020204" pitchFamily="34" charset="0"/>
              <a:cs typeface="Arial" panose="020B0604020202020204" pitchFamily="34" charset="0"/>
            </a:endParaRPr>
          </a:p>
          <a:p>
            <a:pPr marL="0" indent="0" algn="just">
              <a:buNone/>
              <a:defRPr/>
            </a:pPr>
            <a:r>
              <a:rPr lang="cs-CZ" sz="2000" dirty="0">
                <a:latin typeface="Arial" panose="020B0604020202020204" pitchFamily="34" charset="0"/>
                <a:cs typeface="Arial" panose="020B0604020202020204" pitchFamily="34" charset="0"/>
              </a:rPr>
              <a:t>57 A 116/2017 – určovací žaloba se netýká změny provozovatele</a:t>
            </a:r>
          </a:p>
          <a:p>
            <a:pPr marL="0" indent="0" algn="just">
              <a:buNone/>
            </a:pPr>
            <a:r>
              <a:rPr lang="pl-PL" sz="2000" b="1" dirty="0">
                <a:latin typeface="Arial" panose="020B0604020202020204" pitchFamily="34" charset="0"/>
                <a:cs typeface="Arial" panose="020B0604020202020204" pitchFamily="34" charset="0"/>
              </a:rPr>
              <a:t>x</a:t>
            </a:r>
          </a:p>
          <a:p>
            <a:pPr marL="0" indent="0" algn="just">
              <a:buNone/>
            </a:pPr>
            <a:r>
              <a:rPr lang="pl-PL" sz="2000" dirty="0">
                <a:latin typeface="Arial" panose="020B0604020202020204" pitchFamily="34" charset="0"/>
                <a:cs typeface="Arial" panose="020B0604020202020204" pitchFamily="34" charset="0"/>
              </a:rPr>
              <a:t>Pl. ÚS 114/20 ze dne 09.11.2021</a:t>
            </a:r>
          </a:p>
          <a:p>
            <a:pPr marL="0" indent="0" algn="just">
              <a:buNone/>
            </a:pPr>
            <a:r>
              <a:rPr lang="pl-PL" sz="2000" i="1" dirty="0">
                <a:latin typeface="Arial" panose="020B0604020202020204" pitchFamily="34" charset="0"/>
                <a:cs typeface="Arial" panose="020B0604020202020204" pitchFamily="34" charset="0"/>
              </a:rPr>
              <a:t>40. V prvé řadě je proto třeba vyzdvihnout, že nedojde-li po převodu vlastnického práva k zápisu změny vlastníka, dosavadní vlastník</a:t>
            </a:r>
            <a:br>
              <a:rPr lang="pl-PL" sz="2000" i="1" dirty="0">
                <a:latin typeface="Arial" panose="020B0604020202020204" pitchFamily="34" charset="0"/>
                <a:cs typeface="Arial" panose="020B0604020202020204" pitchFamily="34" charset="0"/>
              </a:rPr>
            </a:br>
            <a:r>
              <a:rPr lang="pl-PL" sz="2000" i="1" dirty="0">
                <a:latin typeface="Arial" panose="020B0604020202020204" pitchFamily="34" charset="0"/>
                <a:cs typeface="Arial" panose="020B0604020202020204" pitchFamily="34" charset="0"/>
              </a:rPr>
              <a:t>se vystavuje objektivní odpovědnosti provozovatele vozidla (kterým je zásadně jeho vlastník) za porušení povinnosti řidiče podle § 125f zákona č. 361/2000 Sb., o provozu na pozemních komunikacích</a:t>
            </a:r>
            <a:br>
              <a:rPr lang="pl-PL" sz="2000" i="1" dirty="0">
                <a:latin typeface="Arial" panose="020B0604020202020204" pitchFamily="34" charset="0"/>
                <a:cs typeface="Arial" panose="020B0604020202020204" pitchFamily="34" charset="0"/>
              </a:rPr>
            </a:br>
            <a:r>
              <a:rPr lang="pl-PL" sz="2000" i="1" dirty="0">
                <a:latin typeface="Arial" panose="020B0604020202020204" pitchFamily="34" charset="0"/>
                <a:cs typeface="Arial" panose="020B0604020202020204" pitchFamily="34" charset="0"/>
              </a:rPr>
              <a:t>a o změnách některých zákonů, ve znění pozdějších předpisů [více k tomu viz nález ze dne 16. 5. 2018 sp. zn. Pl. ÚS 15/16 (N 95/89 SbNU 409; 116/2018 Sb.)]. Na obdobné situace však zákon č. 361/2000 Sb. pamatuje; ustanovení § 125f odst. 6 písm. b) téhož zákona vylučuje uvedenou odpovědnost dosavadního vlastníka (provozovatele), podal-li v době před porušením povinnosti řidiče žádost o zápis změny provozovatele vozidla.</a:t>
            </a:r>
          </a:p>
        </p:txBody>
      </p:sp>
    </p:spTree>
    <p:extLst>
      <p:ext uri="{BB962C8B-B14F-4D97-AF65-F5344CB8AC3E}">
        <p14:creationId xmlns:p14="http://schemas.microsoft.com/office/powerpoint/2010/main" val="3389583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u="sng" dirty="0">
                <a:latin typeface="Arial" panose="020B0604020202020204" pitchFamily="34" charset="0"/>
                <a:cs typeface="Arial" panose="020B0604020202020204" pitchFamily="34" charset="0"/>
              </a:rPr>
              <a:t>Odpovědnost provozovatele při převodu a přechodu vlastnického práva</a:t>
            </a:r>
          </a:p>
          <a:p>
            <a:pPr marL="0" indent="0" algn="just">
              <a:buNone/>
              <a:defRPr/>
            </a:pPr>
            <a:endParaRPr lang="cs-CZ" sz="2000" dirty="0">
              <a:latin typeface="Arial" panose="020B0604020202020204" pitchFamily="34" charset="0"/>
              <a:cs typeface="Arial" panose="020B0604020202020204" pitchFamily="34" charset="0"/>
            </a:endParaRPr>
          </a:p>
          <a:p>
            <a:pPr marL="0" indent="0" algn="just">
              <a:buNone/>
            </a:pPr>
            <a:r>
              <a:rPr lang="pl-PL" sz="2000" i="1" dirty="0">
                <a:latin typeface="Arial" panose="020B0604020202020204" pitchFamily="34" charset="0"/>
                <a:cs typeface="Arial" panose="020B0604020202020204" pitchFamily="34" charset="0"/>
              </a:rPr>
              <a:t>40. Uvedený liberační důvod přitom není vázán na úspěšné ukončení řízení o zápis změny, čemuž může napadené ustanovení bránit, nýbrž toliko na podání žádosti. Má-li proto žadatel možnost zprostit</a:t>
            </a:r>
            <a:br>
              <a:rPr lang="pl-PL" sz="2000" i="1" dirty="0">
                <a:latin typeface="Arial" panose="020B0604020202020204" pitchFamily="34" charset="0"/>
                <a:cs typeface="Arial" panose="020B0604020202020204" pitchFamily="34" charset="0"/>
              </a:rPr>
            </a:br>
            <a:r>
              <a:rPr lang="pl-PL" sz="2000" i="1" dirty="0">
                <a:latin typeface="Arial" panose="020B0604020202020204" pitchFamily="34" charset="0"/>
                <a:cs typeface="Arial" panose="020B0604020202020204" pitchFamily="34" charset="0"/>
              </a:rPr>
              <a:t>se uvedené odpovědnosti, nemožnost úspěchu v řízení o žádosti</a:t>
            </a:r>
            <a:br>
              <a:rPr lang="pl-PL" sz="2000" i="1" dirty="0">
                <a:latin typeface="Arial" panose="020B0604020202020204" pitchFamily="34" charset="0"/>
                <a:cs typeface="Arial" panose="020B0604020202020204" pitchFamily="34" charset="0"/>
              </a:rPr>
            </a:br>
            <a:r>
              <a:rPr lang="pl-PL" sz="2000" i="1" dirty="0">
                <a:latin typeface="Arial" panose="020B0604020202020204" pitchFamily="34" charset="0"/>
                <a:cs typeface="Arial" panose="020B0604020202020204" pitchFamily="34" charset="0"/>
              </a:rPr>
              <a:t>o zápis změny vlastníka v tomto směru nemá na jeho právní postavení vliv [samozřejmě za situace, kdy orgány veřejné moci vyloží § 125f odst. 6 písm. b) zákona č. 361/2000 Sb. tak, že zahrnuje i žádost</a:t>
            </a:r>
            <a:br>
              <a:rPr lang="pl-PL" sz="2000" i="1" dirty="0">
                <a:latin typeface="Arial" panose="020B0604020202020204" pitchFamily="34" charset="0"/>
                <a:cs typeface="Arial" panose="020B0604020202020204" pitchFamily="34" charset="0"/>
              </a:rPr>
            </a:br>
            <a:r>
              <a:rPr lang="pl-PL" sz="2000" i="1" dirty="0">
                <a:latin typeface="Arial" panose="020B0604020202020204" pitchFamily="34" charset="0"/>
                <a:cs typeface="Arial" panose="020B0604020202020204" pitchFamily="34" charset="0"/>
              </a:rPr>
              <a:t>o zápis změny vlastníka podle § 8a zákona č. 56/2001 Sb.]</a:t>
            </a:r>
          </a:p>
          <a:p>
            <a:pPr marL="0" indent="0" algn="jus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8711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u="sng" dirty="0">
                <a:latin typeface="Arial" panose="020B0604020202020204" pitchFamily="34" charset="0"/>
                <a:cs typeface="Arial" panose="020B0604020202020204" pitchFamily="34" charset="0"/>
              </a:rPr>
              <a:t>Odpovědnost provozovatele při převodu a přechodu vlastnického práva</a:t>
            </a:r>
          </a:p>
          <a:p>
            <a:pPr marL="0" indent="0" algn="just">
              <a:buNone/>
              <a:defRPr/>
            </a:pPr>
            <a:endParaRPr lang="cs-CZ" sz="2000" dirty="0">
              <a:latin typeface="Arial" panose="020B0604020202020204" pitchFamily="34" charset="0"/>
              <a:cs typeface="Arial" panose="020B0604020202020204" pitchFamily="34" charset="0"/>
            </a:endParaRPr>
          </a:p>
          <a:p>
            <a:pPr marL="0" indent="0" algn="just">
              <a:buNone/>
            </a:pPr>
            <a:r>
              <a:rPr lang="pl-PL" sz="2000" i="1" dirty="0">
                <a:latin typeface="Arial" panose="020B0604020202020204" pitchFamily="34" charset="0"/>
                <a:cs typeface="Arial" panose="020B0604020202020204" pitchFamily="34" charset="0"/>
              </a:rPr>
              <a:t>49. Aniž by Ústavní soud blíže zjišťoval, zda ústavní pořádek České republiky zaručuje právo na opravu shromážděných údajů v souladu</a:t>
            </a:r>
            <a:br>
              <a:rPr lang="pl-PL" sz="2000" i="1" dirty="0">
                <a:latin typeface="Arial" panose="020B0604020202020204" pitchFamily="34" charset="0"/>
                <a:cs typeface="Arial" panose="020B0604020202020204" pitchFamily="34" charset="0"/>
              </a:rPr>
            </a:br>
            <a:r>
              <a:rPr lang="pl-PL" sz="2000" i="1" dirty="0">
                <a:latin typeface="Arial" panose="020B0604020202020204" pitchFamily="34" charset="0"/>
                <a:cs typeface="Arial" panose="020B0604020202020204" pitchFamily="34" charset="0"/>
              </a:rPr>
              <a:t>se skutečností a případně zda takové právo dopadá i na údaj</a:t>
            </a:r>
            <a:br>
              <a:rPr lang="pl-PL" sz="2000" i="1" dirty="0">
                <a:latin typeface="Arial" panose="020B0604020202020204" pitchFamily="34" charset="0"/>
                <a:cs typeface="Arial" panose="020B0604020202020204" pitchFamily="34" charset="0"/>
              </a:rPr>
            </a:br>
            <a:r>
              <a:rPr lang="pl-PL" sz="2000" i="1" dirty="0">
                <a:latin typeface="Arial" panose="020B0604020202020204" pitchFamily="34" charset="0"/>
                <a:cs typeface="Arial" panose="020B0604020202020204" pitchFamily="34" charset="0"/>
              </a:rPr>
              <a:t>o vlastníkovi vozidla v registru vozidel, je třeba poukázat na body 22</a:t>
            </a:r>
            <a:br>
              <a:rPr lang="pl-PL" sz="2000" i="1" dirty="0">
                <a:latin typeface="Arial" panose="020B0604020202020204" pitchFamily="34" charset="0"/>
                <a:cs typeface="Arial" panose="020B0604020202020204" pitchFamily="34" charset="0"/>
              </a:rPr>
            </a:br>
            <a:r>
              <a:rPr lang="pl-PL" sz="2000" i="1" dirty="0">
                <a:latin typeface="Arial" panose="020B0604020202020204" pitchFamily="34" charset="0"/>
                <a:cs typeface="Arial" panose="020B0604020202020204" pitchFamily="34" charset="0"/>
              </a:rPr>
              <a:t>a násl. rozsudku sp. zn. 7 As 254/2016 Nejvyššího správního soudu, podle kterého lze připustit odstranění údajů v registru vozidel</a:t>
            </a:r>
            <a:br>
              <a:rPr lang="pl-PL" sz="2000" i="1" dirty="0">
                <a:latin typeface="Arial" panose="020B0604020202020204" pitchFamily="34" charset="0"/>
                <a:cs typeface="Arial" panose="020B0604020202020204" pitchFamily="34" charset="0"/>
              </a:rPr>
            </a:br>
            <a:r>
              <a:rPr lang="pl-PL" sz="2000" i="1" dirty="0">
                <a:latin typeface="Arial" panose="020B0604020202020204" pitchFamily="34" charset="0"/>
                <a:cs typeface="Arial" panose="020B0604020202020204" pitchFamily="34" charset="0"/>
              </a:rPr>
              <a:t>i na žádost osoby, která je jako vlastník v registru vozidel evidována, ale prokáže, že skutečným vlastníkem již není [srov. situace shora sub 44 ad 2)]. Pro to je však třeba správnímu orgánu doložit pravomocný rozsudek civilního soudu o určení, že daná osoba vlastníkem vozidla není.</a:t>
            </a:r>
          </a:p>
        </p:txBody>
      </p:sp>
    </p:spTree>
    <p:extLst>
      <p:ext uri="{BB962C8B-B14F-4D97-AF65-F5344CB8AC3E}">
        <p14:creationId xmlns:p14="http://schemas.microsoft.com/office/powerpoint/2010/main" val="4072668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u="sng" dirty="0">
                <a:latin typeface="Arial" panose="020B0604020202020204" pitchFamily="34" charset="0"/>
                <a:cs typeface="Arial" panose="020B0604020202020204" pitchFamily="34" charset="0"/>
              </a:rPr>
              <a:t>Odpovědnost provozovatele při převodu a přechodu vlastnického práva</a:t>
            </a:r>
          </a:p>
          <a:p>
            <a:pPr marL="0" indent="0" algn="just">
              <a:buNone/>
              <a:defRPr/>
            </a:pPr>
            <a:endParaRPr lang="cs-CZ" sz="2000" dirty="0">
              <a:latin typeface="Arial" panose="020B0604020202020204" pitchFamily="34" charset="0"/>
              <a:cs typeface="Arial" panose="020B0604020202020204" pitchFamily="34" charset="0"/>
            </a:endParaRPr>
          </a:p>
          <a:p>
            <a:pPr marL="0" indent="0" algn="just">
              <a:buNone/>
            </a:pPr>
            <a:r>
              <a:rPr lang="pl-PL" sz="2000" i="1" dirty="0">
                <a:latin typeface="Arial" panose="020B0604020202020204" pitchFamily="34" charset="0"/>
                <a:cs typeface="Arial" panose="020B0604020202020204" pitchFamily="34" charset="0"/>
              </a:rPr>
              <a:t>55. Závěrem je nutné apelovat na orgány veřejné moci, aby v souladu</a:t>
            </a:r>
            <a:br>
              <a:rPr lang="pl-PL" sz="2000" i="1" dirty="0">
                <a:latin typeface="Arial" panose="020B0604020202020204" pitchFamily="34" charset="0"/>
                <a:cs typeface="Arial" panose="020B0604020202020204" pitchFamily="34" charset="0"/>
              </a:rPr>
            </a:br>
            <a:r>
              <a:rPr lang="pl-PL" sz="2000" i="1" dirty="0">
                <a:latin typeface="Arial" panose="020B0604020202020204" pitchFamily="34" charset="0"/>
                <a:cs typeface="Arial" panose="020B0604020202020204" pitchFamily="34" charset="0"/>
              </a:rPr>
              <a:t>s výše uvedeným příslušné právní předpisy vykládaly ústavně konformně v tom smyslu, aby vyloučily případnou odpovědnost</a:t>
            </a:r>
            <a:br>
              <a:rPr lang="pl-PL" sz="2000" i="1" dirty="0">
                <a:latin typeface="Arial" panose="020B0604020202020204" pitchFamily="34" charset="0"/>
                <a:cs typeface="Arial" panose="020B0604020202020204" pitchFamily="34" charset="0"/>
              </a:rPr>
            </a:br>
            <a:r>
              <a:rPr lang="pl-PL" sz="2000" i="1" dirty="0">
                <a:latin typeface="Arial" panose="020B0604020202020204" pitchFamily="34" charset="0"/>
                <a:cs typeface="Arial" panose="020B0604020202020204" pitchFamily="34" charset="0"/>
              </a:rPr>
              <a:t>za přestupky v situaci, kdy dosavadní vlastník podá žádost o zápis změny vlastníka silničního vozidla podle § 8a zákona č. 56/2001 Sb., umožnily dosavadnímu vlastníkovi na základě pravomocného rozsudku civilního soudu o určení, že není vlastníkem daného vozidla, odstranit údaj o vlastnictví daného vozidla z registru vozidel, a aby umožnily novému vlastníkovi domáhat se vydání vozidla nebo potřebných dokladů tak, aby nový vlastník byl schopen povinnost stanovenou napadeným ustanovením splnit a zajistit soulad údajů evidovaných</a:t>
            </a:r>
            <a:br>
              <a:rPr lang="pl-PL" sz="2000" i="1" dirty="0">
                <a:latin typeface="Arial" panose="020B0604020202020204" pitchFamily="34" charset="0"/>
                <a:cs typeface="Arial" panose="020B0604020202020204" pitchFamily="34" charset="0"/>
              </a:rPr>
            </a:br>
            <a:r>
              <a:rPr lang="pl-PL" sz="2000" i="1" dirty="0">
                <a:latin typeface="Arial" panose="020B0604020202020204" pitchFamily="34" charset="0"/>
                <a:cs typeface="Arial" panose="020B0604020202020204" pitchFamily="34" charset="0"/>
              </a:rPr>
              <a:t>v registru vozidel se skutečným stavem.</a:t>
            </a:r>
          </a:p>
        </p:txBody>
      </p:sp>
    </p:spTree>
    <p:extLst>
      <p:ext uri="{BB962C8B-B14F-4D97-AF65-F5344CB8AC3E}">
        <p14:creationId xmlns:p14="http://schemas.microsoft.com/office/powerpoint/2010/main" val="2338958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125f</a:t>
            </a:r>
            <a:r>
              <a:rPr lang="cs-CZ" sz="2000" dirty="0">
                <a:latin typeface="Arial" panose="020B0604020202020204" pitchFamily="34" charset="0"/>
                <a:cs typeface="Arial" panose="020B0604020202020204" pitchFamily="34" charset="0"/>
              </a:rPr>
              <a:t> odst. 1 </a:t>
            </a:r>
            <a:r>
              <a:rPr lang="cs-CZ" sz="2000" dirty="0" err="1">
                <a:latin typeface="Arial" panose="020B0604020202020204" pitchFamily="34" charset="0"/>
                <a:cs typeface="Arial" panose="020B0604020202020204" pitchFamily="34" charset="0"/>
              </a:rPr>
              <a:t>ZSP</a:t>
            </a:r>
            <a:r>
              <a:rPr lang="cs-CZ" sz="2000" dirty="0">
                <a:latin typeface="Arial" panose="020B0604020202020204" pitchFamily="34" charset="0"/>
                <a:cs typeface="Arial" panose="020B0604020202020204" pitchFamily="34" charset="0"/>
              </a:rPr>
              <a:t> – provozovatel vozidla se dopustí přestupku tím,</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že v rozporu s § 10 odst. 3 nezajistí, aby při užití vozidla na pozemní komunikaci byly dodržovány povinnosti řidiče a pravidla provozu</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na pozemních komunikacích stanovená tímto zákonem</a:t>
            </a:r>
          </a:p>
          <a:p>
            <a:pPr marL="0" indent="0" algn="just">
              <a:lnSpc>
                <a:spcPct val="107000"/>
              </a:lnSpc>
              <a:spcAft>
                <a:spcPts val="300"/>
              </a:spcAft>
              <a:buNone/>
            </a:pP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Zavinění</a:t>
            </a:r>
          </a:p>
          <a:p>
            <a:pPr marL="0" indent="0" algn="just">
              <a:buNone/>
            </a:pP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125f</a:t>
            </a:r>
            <a:r>
              <a:rPr lang="cs-CZ" sz="2000" dirty="0">
                <a:latin typeface="Arial" panose="020B0604020202020204" pitchFamily="34" charset="0"/>
                <a:cs typeface="Arial" panose="020B0604020202020204" pitchFamily="34" charset="0"/>
              </a:rPr>
              <a:t> odst. 3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k odpovědnosti fyzické osoby za přestupek dle § </a:t>
            </a:r>
            <a:r>
              <a:rPr lang="cs-CZ" sz="2000" dirty="0" err="1">
                <a:latin typeface="Arial" panose="020B0604020202020204" pitchFamily="34" charset="0"/>
                <a:cs typeface="Arial" panose="020B0604020202020204" pitchFamily="34" charset="0"/>
              </a:rPr>
              <a:t>125f</a:t>
            </a:r>
            <a:r>
              <a:rPr lang="cs-CZ" sz="2000" dirty="0">
                <a:latin typeface="Arial" panose="020B0604020202020204" pitchFamily="34" charset="0"/>
                <a:cs typeface="Arial" panose="020B0604020202020204" pitchFamily="34" charset="0"/>
              </a:rPr>
              <a:t> odst. 1</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se nevyžaduje zavinění</a:t>
            </a:r>
          </a:p>
          <a:p>
            <a:pPr marL="0" indent="0" algn="just">
              <a:buNone/>
            </a:pPr>
            <a:r>
              <a:rPr lang="cs-CZ" sz="2000" b="1" dirty="0">
                <a:latin typeface="Arial" panose="020B0604020202020204" pitchFamily="34" charset="0"/>
                <a:cs typeface="Arial" panose="020B0604020202020204" pitchFamily="34" charset="0"/>
              </a:rPr>
              <a:t>x</a:t>
            </a:r>
          </a:p>
          <a:p>
            <a:pPr marL="0" indent="0" algn="just">
              <a:buNone/>
            </a:pPr>
            <a:r>
              <a:rPr lang="cs-CZ" sz="2000" dirty="0">
                <a:latin typeface="Arial" panose="020B0604020202020204" pitchFamily="34" charset="0"/>
                <a:cs typeface="Arial" panose="020B0604020202020204" pitchFamily="34" charset="0"/>
              </a:rPr>
              <a:t>§ 15 odst. 1 </a:t>
            </a:r>
            <a:r>
              <a:rPr lang="cs-CZ" sz="2000" dirty="0" err="1">
                <a:latin typeface="Arial" panose="020B0604020202020204" pitchFamily="34" charset="0"/>
                <a:cs typeface="Arial" panose="020B0604020202020204" pitchFamily="34" charset="0"/>
              </a:rPr>
              <a:t>ZOPŘ</a:t>
            </a:r>
            <a:endParaRPr lang="cs-CZ" sz="2000" b="1"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k odpovědnosti fyzické osoby za přestupek se vyžaduje zavinění. Postačí zavinění z nedbalosti, nestanoví-li zákon výslovně, že je třeba úmyslného zavinění</a:t>
            </a: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3850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Společné řízení</a:t>
            </a:r>
          </a:p>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 125f odst. 4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lnSpc>
                <a:spcPct val="107000"/>
              </a:lnSpc>
              <a:spcAft>
                <a:spcPts val="300"/>
              </a:spcAft>
            </a:pPr>
            <a:r>
              <a:rPr lang="cs-CZ" sz="2000" dirty="0">
                <a:latin typeface="Arial" panose="020B0604020202020204" pitchFamily="34" charset="0"/>
                <a:cs typeface="Arial" panose="020B0604020202020204" pitchFamily="34" charset="0"/>
              </a:rPr>
              <a:t>pokuta za jednotlivý přestupek nepřevýší 10 000 Kč</a:t>
            </a:r>
          </a:p>
          <a:p>
            <a:pPr algn="just">
              <a:lnSpc>
                <a:spcPct val="107000"/>
              </a:lnSpc>
              <a:spcAft>
                <a:spcPts val="300"/>
              </a:spcAft>
            </a:pPr>
            <a:r>
              <a:rPr lang="cs-CZ" sz="2000" dirty="0">
                <a:latin typeface="Arial" panose="020B0604020202020204" pitchFamily="34" charset="0"/>
                <a:cs typeface="Arial" panose="020B0604020202020204" pitchFamily="34" charset="0"/>
              </a:rPr>
              <a:t>u pokuty ukládané za více přestupků ve společném řízení se horní hranice sazby navyšuje na pětinásobek horní hranice ukládané</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za přestupek nejpřísněji trestný</a:t>
            </a:r>
          </a:p>
          <a:p>
            <a:pPr marL="0" indent="0" algn="just">
              <a:lnSpc>
                <a:spcPct val="107000"/>
              </a:lnSpc>
              <a:spcAft>
                <a:spcPts val="300"/>
              </a:spcAft>
              <a:buNone/>
            </a:pPr>
            <a:r>
              <a:rPr lang="cs-CZ" sz="2000" b="1" dirty="0">
                <a:latin typeface="Arial" panose="020B0604020202020204" pitchFamily="34" charset="0"/>
                <a:cs typeface="Arial" panose="020B0604020202020204" pitchFamily="34" charset="0"/>
              </a:rPr>
              <a:t>x</a:t>
            </a:r>
          </a:p>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 41 odst. 2 </a:t>
            </a:r>
            <a:r>
              <a:rPr lang="cs-CZ" sz="2000" dirty="0" err="1">
                <a:latin typeface="Arial" panose="020B0604020202020204" pitchFamily="34" charset="0"/>
                <a:cs typeface="Arial" panose="020B0604020202020204" pitchFamily="34" charset="0"/>
              </a:rPr>
              <a:t>ZOPŘ</a:t>
            </a:r>
            <a:endParaRPr lang="cs-CZ" sz="2000" dirty="0">
              <a:latin typeface="Arial" panose="020B0604020202020204" pitchFamily="34" charset="0"/>
              <a:cs typeface="Arial" panose="020B0604020202020204" pitchFamily="34" charset="0"/>
            </a:endParaRPr>
          </a:p>
          <a:p>
            <a:pPr algn="just">
              <a:lnSpc>
                <a:spcPct val="107000"/>
              </a:lnSpc>
              <a:spcAft>
                <a:spcPts val="300"/>
              </a:spcAft>
            </a:pPr>
            <a:r>
              <a:rPr lang="cs-CZ" sz="2000" dirty="0">
                <a:latin typeface="Arial" panose="020B0604020202020204" pitchFamily="34" charset="0"/>
                <a:cs typeface="Arial" panose="020B0604020202020204" pitchFamily="34" charset="0"/>
              </a:rPr>
              <a:t>jsou-li společně projednávány dva nebo více přestupků, správní orgán může uložit pokutu ve vyšší sazbě, a to tak, že horní hranice sazby pokuty za přestupek nejpřísněji trestný se zvyšuje až</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o polovinu, nejvýše však do částky, která je součtem horních hranic sazeb pokut za jednotlivé společně projednávané přestupky </a:t>
            </a:r>
          </a:p>
        </p:txBody>
      </p:sp>
    </p:spTree>
    <p:extLst>
      <p:ext uri="{BB962C8B-B14F-4D97-AF65-F5344CB8AC3E}">
        <p14:creationId xmlns:p14="http://schemas.microsoft.com/office/powerpoint/2010/main" val="77578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u="sng" dirty="0">
                <a:latin typeface="Arial" panose="020B0604020202020204" pitchFamily="34" charset="0"/>
                <a:cs typeface="Arial" panose="020B0604020202020204" pitchFamily="34" charset="0"/>
              </a:rPr>
              <a:t>Lustrace s využitím </a:t>
            </a:r>
            <a:r>
              <a:rPr lang="cs-CZ" sz="2000" u="sng" dirty="0" err="1">
                <a:latin typeface="Arial" panose="020B0604020202020204" pitchFamily="34" charset="0"/>
                <a:cs typeface="Arial" panose="020B0604020202020204" pitchFamily="34" charset="0"/>
              </a:rPr>
              <a:t>RSV</a:t>
            </a:r>
            <a:r>
              <a:rPr lang="cs-CZ" sz="2000" u="sng" dirty="0">
                <a:latin typeface="Arial" panose="020B0604020202020204" pitchFamily="34" charset="0"/>
                <a:cs typeface="Arial" panose="020B0604020202020204" pitchFamily="34" charset="0"/>
              </a:rPr>
              <a:t> (</a:t>
            </a:r>
            <a:r>
              <a:rPr lang="cs-CZ" sz="2000" u="sng" dirty="0" err="1">
                <a:latin typeface="Arial" panose="020B0604020202020204" pitchFamily="34" charset="0"/>
                <a:cs typeface="Arial" panose="020B0604020202020204" pitchFamily="34" charset="0"/>
              </a:rPr>
              <a:t>CBE</a:t>
            </a:r>
            <a:r>
              <a:rPr lang="cs-CZ" sz="2000" u="sng"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ke dni spáchání přestupku</a:t>
            </a:r>
          </a:p>
          <a:p>
            <a:pPr algn="just"/>
            <a:r>
              <a:rPr lang="cs-CZ" sz="2000" dirty="0">
                <a:latin typeface="Arial" panose="020B0604020202020204" pitchFamily="34" charset="0"/>
                <a:cs typeface="Arial" panose="020B0604020202020204" pitchFamily="34" charset="0"/>
              </a:rPr>
              <a:t>jen důvody vyjmenované ve směrnici Evropského parlamentu</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a Rady č. 2015/413/EU</a:t>
            </a:r>
          </a:p>
          <a:p>
            <a:pPr marL="457200" indent="-457200" algn="just">
              <a:buFont typeface="+mj-lt"/>
              <a:buAutoNum type="alphaLcParenR"/>
            </a:pPr>
            <a:r>
              <a:rPr lang="cs-CZ" sz="2000" dirty="0">
                <a:latin typeface="Arial" panose="020B0604020202020204" pitchFamily="34" charset="0"/>
                <a:cs typeface="Arial" panose="020B0604020202020204" pitchFamily="34" charset="0"/>
              </a:rPr>
              <a:t>překročení nejvyšší dovolené rychlosti</a:t>
            </a:r>
          </a:p>
          <a:p>
            <a:pPr marL="457200" indent="-457200" algn="just">
              <a:buFont typeface="+mj-lt"/>
              <a:buAutoNum type="alphaLcParenR"/>
            </a:pPr>
            <a:r>
              <a:rPr lang="cs-CZ" sz="2000" dirty="0">
                <a:latin typeface="Arial" panose="020B0604020202020204" pitchFamily="34" charset="0"/>
                <a:cs typeface="Arial" panose="020B0604020202020204" pitchFamily="34" charset="0"/>
              </a:rPr>
              <a:t>nepoužití bezpečnostních pásů</a:t>
            </a:r>
          </a:p>
          <a:p>
            <a:pPr marL="457200" indent="-457200" algn="just">
              <a:buFont typeface="+mj-lt"/>
              <a:buAutoNum type="alphaLcParenR"/>
            </a:pPr>
            <a:r>
              <a:rPr lang="cs-CZ" sz="2000" dirty="0">
                <a:latin typeface="Arial" panose="020B0604020202020204" pitchFamily="34" charset="0"/>
                <a:cs typeface="Arial" panose="020B0604020202020204" pitchFamily="34" charset="0"/>
              </a:rPr>
              <a:t>nezastavení na červený signál světelného signalizačního zařízení</a:t>
            </a:r>
          </a:p>
          <a:p>
            <a:pPr marL="457200" indent="-457200" algn="just">
              <a:buFont typeface="+mj-lt"/>
              <a:buAutoNum type="alphaLcParenR"/>
            </a:pPr>
            <a:r>
              <a:rPr lang="cs-CZ" sz="2000" dirty="0">
                <a:latin typeface="Arial" panose="020B0604020202020204" pitchFamily="34" charset="0"/>
                <a:cs typeface="Arial" panose="020B0604020202020204" pitchFamily="34" charset="0"/>
              </a:rPr>
              <a:t>řízení vozidla pod vlivem alkoholu</a:t>
            </a:r>
          </a:p>
          <a:p>
            <a:pPr marL="457200" indent="-457200" algn="just">
              <a:buFont typeface="+mj-lt"/>
              <a:buAutoNum type="alphaLcParenR"/>
            </a:pPr>
            <a:r>
              <a:rPr lang="cs-CZ" sz="2000" dirty="0">
                <a:latin typeface="Arial" panose="020B0604020202020204" pitchFamily="34" charset="0"/>
                <a:cs typeface="Arial" panose="020B0604020202020204" pitchFamily="34" charset="0"/>
              </a:rPr>
              <a:t>řízení vozidla pod vlivem drog</a:t>
            </a:r>
          </a:p>
          <a:p>
            <a:pPr marL="457200" indent="-457200" algn="just">
              <a:buFont typeface="+mj-lt"/>
              <a:buAutoNum type="alphaLcParenR"/>
            </a:pPr>
            <a:r>
              <a:rPr lang="cs-CZ" sz="2000" dirty="0">
                <a:latin typeface="Arial" panose="020B0604020202020204" pitchFamily="34" charset="0"/>
                <a:cs typeface="Arial" panose="020B0604020202020204" pitchFamily="34" charset="0"/>
              </a:rPr>
              <a:t>nepoužití ochranné přílby</a:t>
            </a:r>
          </a:p>
          <a:p>
            <a:pPr marL="457200" indent="-457200" algn="just">
              <a:buFont typeface="+mj-lt"/>
              <a:buAutoNum type="alphaLcParenR"/>
            </a:pPr>
            <a:r>
              <a:rPr lang="cs-CZ" sz="2000" dirty="0">
                <a:latin typeface="Arial" panose="020B0604020202020204" pitchFamily="34" charset="0"/>
                <a:cs typeface="Arial" panose="020B0604020202020204" pitchFamily="34" charset="0"/>
              </a:rPr>
              <a:t>použití zakázaného pruhu</a:t>
            </a:r>
          </a:p>
          <a:p>
            <a:pPr marL="457200" indent="-457200" algn="just">
              <a:buFont typeface="+mj-lt"/>
              <a:buAutoNum type="alphaLcParenR"/>
            </a:pPr>
            <a:r>
              <a:rPr lang="cs-CZ" sz="2000" dirty="0">
                <a:latin typeface="Arial" panose="020B0604020202020204" pitchFamily="34" charset="0"/>
                <a:cs typeface="Arial" panose="020B0604020202020204" pitchFamily="34" charset="0"/>
              </a:rPr>
              <a:t>nedovolené použití mobilního telefonu nebo jiného komunikačního zařízení za jízdy</a:t>
            </a: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8159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Běh promlčecí doby</a:t>
            </a:r>
          </a:p>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125g</a:t>
            </a:r>
            <a:r>
              <a:rPr lang="cs-CZ" sz="2000" dirty="0">
                <a:latin typeface="Arial" panose="020B0604020202020204" pitchFamily="34" charset="0"/>
                <a:cs typeface="Arial" panose="020B0604020202020204" pitchFamily="34" charset="0"/>
              </a:rPr>
              <a:t> odst. 2 a 3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lnSpc>
                <a:spcPct val="107000"/>
              </a:lnSpc>
              <a:spcAft>
                <a:spcPts val="300"/>
              </a:spcAft>
            </a:pPr>
            <a:r>
              <a:rPr lang="cs-CZ" sz="2000" dirty="0">
                <a:latin typeface="Arial" panose="020B0604020202020204" pitchFamily="34" charset="0"/>
                <a:cs typeface="Arial" panose="020B0604020202020204" pitchFamily="34" charset="0"/>
              </a:rPr>
              <a:t>doba, po kterou se v případě uvedeném v § 125f odstavci 5</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písm. b) vedlo řízení o přestupku řidiče, se nezapočítává</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do promlčecí doby u přestupku provozovatele vozidla</a:t>
            </a:r>
          </a:p>
          <a:p>
            <a:pPr algn="just">
              <a:lnSpc>
                <a:spcPct val="107000"/>
              </a:lnSpc>
              <a:spcAft>
                <a:spcPts val="300"/>
              </a:spcAft>
            </a:pPr>
            <a:r>
              <a:rPr lang="cs-CZ" sz="2000" dirty="0">
                <a:latin typeface="Arial" panose="020B0604020202020204" pitchFamily="34" charset="0"/>
                <a:cs typeface="Arial" panose="020B0604020202020204" pitchFamily="34" charset="0"/>
              </a:rPr>
              <a:t>doba, po kterou se vedlo řízení o přestupku provozovatele vozidla,</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v němž došlo ke zproštění odpovědnosti podle § 125f odst. 6,</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se nezapočítává do promlčecí doby u přestupku řidiče</a:t>
            </a:r>
          </a:p>
          <a:p>
            <a:pPr marL="0" indent="0" algn="just">
              <a:lnSpc>
                <a:spcPct val="107000"/>
              </a:lnSpc>
              <a:spcAft>
                <a:spcPts val="300"/>
              </a:spcAft>
              <a:buNone/>
            </a:pPr>
            <a:r>
              <a:rPr lang="cs-CZ" sz="2000" b="1" dirty="0">
                <a:latin typeface="Arial" panose="020B0604020202020204" pitchFamily="34" charset="0"/>
                <a:cs typeface="Arial" panose="020B0604020202020204" pitchFamily="34" charset="0"/>
              </a:rPr>
              <a:t>x</a:t>
            </a:r>
          </a:p>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 32 odst. 1 </a:t>
            </a:r>
            <a:r>
              <a:rPr lang="cs-CZ" sz="2000" dirty="0" err="1">
                <a:latin typeface="Arial" panose="020B0604020202020204" pitchFamily="34" charset="0"/>
                <a:cs typeface="Arial" panose="020B0604020202020204" pitchFamily="34" charset="0"/>
              </a:rPr>
              <a:t>ZOPŘ</a:t>
            </a:r>
            <a:endParaRPr lang="cs-CZ" sz="2000" dirty="0">
              <a:latin typeface="Arial" panose="020B0604020202020204" pitchFamily="34" charset="0"/>
              <a:cs typeface="Arial" panose="020B0604020202020204" pitchFamily="34" charset="0"/>
            </a:endParaRPr>
          </a:p>
          <a:p>
            <a:pPr algn="just">
              <a:lnSpc>
                <a:spcPct val="107000"/>
              </a:lnSpc>
              <a:spcAft>
                <a:spcPts val="300"/>
              </a:spcAft>
            </a:pPr>
            <a:r>
              <a:rPr lang="cs-CZ" sz="2000" dirty="0">
                <a:latin typeface="Arial" panose="020B0604020202020204" pitchFamily="34" charset="0"/>
                <a:cs typeface="Arial" panose="020B0604020202020204" pitchFamily="34" charset="0"/>
              </a:rPr>
              <a:t>do promlčecí doby podle § 30 </a:t>
            </a:r>
            <a:r>
              <a:rPr lang="cs-CZ" sz="2000" dirty="0" err="1">
                <a:latin typeface="Arial" panose="020B0604020202020204" pitchFamily="34" charset="0"/>
                <a:cs typeface="Arial" panose="020B0604020202020204" pitchFamily="34" charset="0"/>
              </a:rPr>
              <a:t>ZOPŘ</a:t>
            </a:r>
            <a:r>
              <a:rPr lang="cs-CZ" sz="2000" dirty="0">
                <a:latin typeface="Arial" panose="020B0604020202020204" pitchFamily="34" charset="0"/>
                <a:cs typeface="Arial" panose="020B0604020202020204" pitchFamily="34" charset="0"/>
              </a:rPr>
              <a:t> se nezapočítává doba…</a:t>
            </a:r>
          </a:p>
        </p:txBody>
      </p:sp>
    </p:spTree>
    <p:extLst>
      <p:ext uri="{BB962C8B-B14F-4D97-AF65-F5344CB8AC3E}">
        <p14:creationId xmlns:p14="http://schemas.microsoft.com/office/powerpoint/2010/main" val="373154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Ústní jednání</a:t>
            </a:r>
          </a:p>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125g</a:t>
            </a:r>
            <a:r>
              <a:rPr lang="cs-CZ" sz="2000" dirty="0">
                <a:latin typeface="Arial" panose="020B0604020202020204" pitchFamily="34" charset="0"/>
                <a:cs typeface="Arial" panose="020B0604020202020204" pitchFamily="34" charset="0"/>
              </a:rPr>
              <a:t> odst. 4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r>
              <a:rPr lang="cs-CZ" sz="2000" dirty="0">
                <a:effectLst/>
                <a:latin typeface="Arial" panose="020B0604020202020204" pitchFamily="34" charset="0"/>
                <a:ea typeface="Times New Roman" panose="02020603050405020304" pitchFamily="18" charset="0"/>
                <a:cs typeface="Arial" panose="020B0604020202020204" pitchFamily="34" charset="0"/>
              </a:rPr>
              <a:t>bylo-li porušení povinností řidiče nebo pravidel provozu</a:t>
            </a:r>
            <a:r>
              <a:rPr lang="cs-CZ" sz="2000" dirty="0">
                <a:latin typeface="Arial" panose="020B0604020202020204" pitchFamily="34" charset="0"/>
                <a:ea typeface="Times New Roman" panose="02020603050405020304" pitchFamily="18" charset="0"/>
                <a:cs typeface="Arial" panose="020B0604020202020204" pitchFamily="34" charset="0"/>
              </a:rPr>
              <a:t> </a:t>
            </a:r>
            <a:r>
              <a:rPr lang="cs-CZ" sz="2000" u="sng" dirty="0">
                <a:effectLst/>
                <a:latin typeface="Arial" panose="020B0604020202020204" pitchFamily="34" charset="0"/>
                <a:ea typeface="Times New Roman" panose="02020603050405020304" pitchFamily="18" charset="0"/>
                <a:cs typeface="Arial" panose="020B0604020202020204" pitchFamily="34" charset="0"/>
              </a:rPr>
              <a:t>zjištěno prostřednictvím automatizovaného technického prostředku</a:t>
            </a:r>
            <a:r>
              <a:rPr lang="cs-CZ" sz="2000" dirty="0">
                <a:effectLst/>
                <a:latin typeface="Arial" panose="020B0604020202020204" pitchFamily="34" charset="0"/>
                <a:ea typeface="Times New Roman" panose="02020603050405020304" pitchFamily="18" charset="0"/>
                <a:cs typeface="Arial" panose="020B0604020202020204" pitchFamily="34" charset="0"/>
              </a:rPr>
              <a:t> používaného bez obsluhy, v řízení o přestupku </a:t>
            </a:r>
            <a:r>
              <a:rPr lang="cs-CZ" sz="2000" dirty="0">
                <a:latin typeface="Arial" panose="020B0604020202020204" pitchFamily="34" charset="0"/>
                <a:cs typeface="Arial" panose="020B0604020202020204" pitchFamily="34" charset="0"/>
              </a:rPr>
              <a:t>podle § </a:t>
            </a:r>
            <a:r>
              <a:rPr lang="cs-CZ" sz="2000" dirty="0" err="1">
                <a:effectLst/>
                <a:latin typeface="Arial" panose="020B0604020202020204" pitchFamily="34" charset="0"/>
                <a:ea typeface="Times New Roman" panose="02020603050405020304" pitchFamily="18" charset="0"/>
                <a:cs typeface="Arial" panose="020B0604020202020204" pitchFamily="34" charset="0"/>
              </a:rPr>
              <a:t>125f</a:t>
            </a:r>
            <a:r>
              <a:rPr lang="cs-CZ" sz="2000" dirty="0">
                <a:effectLst/>
                <a:latin typeface="Arial" panose="020B0604020202020204" pitchFamily="34" charset="0"/>
                <a:ea typeface="Times New Roman" panose="02020603050405020304" pitchFamily="18" charset="0"/>
                <a:cs typeface="Arial" panose="020B0604020202020204" pitchFamily="34" charset="0"/>
              </a:rPr>
              <a:t> odst. 1 se </a:t>
            </a:r>
            <a:r>
              <a:rPr lang="cs-CZ" sz="2000" u="sng" dirty="0">
                <a:effectLst/>
                <a:latin typeface="Arial" panose="020B0604020202020204" pitchFamily="34" charset="0"/>
                <a:ea typeface="Times New Roman" panose="02020603050405020304" pitchFamily="18" charset="0"/>
                <a:cs typeface="Arial" panose="020B0604020202020204" pitchFamily="34" charset="0"/>
              </a:rPr>
              <a:t>ústní jednání nenařídí</a:t>
            </a:r>
            <a:r>
              <a:rPr lang="cs-CZ" sz="2000" dirty="0">
                <a:effectLst/>
                <a:latin typeface="Arial" panose="020B0604020202020204" pitchFamily="34" charset="0"/>
                <a:ea typeface="Times New Roman" panose="02020603050405020304" pitchFamily="18" charset="0"/>
                <a:cs typeface="Arial" panose="020B0604020202020204" pitchFamily="34" charset="0"/>
              </a:rPr>
              <a:t> </a:t>
            </a:r>
            <a:r>
              <a:rPr lang="cs-CZ" sz="2000" u="sng" dirty="0">
                <a:effectLst/>
                <a:latin typeface="Arial" panose="020B0604020202020204" pitchFamily="34" charset="0"/>
                <a:ea typeface="Times New Roman" panose="02020603050405020304" pitchFamily="18" charset="0"/>
                <a:cs typeface="Arial" panose="020B0604020202020204" pitchFamily="34" charset="0"/>
              </a:rPr>
              <a:t>(tzn. </a:t>
            </a:r>
            <a:r>
              <a:rPr lang="cs-CZ" sz="2000" dirty="0">
                <a:effectLst/>
                <a:latin typeface="Arial" panose="020B0604020202020204" pitchFamily="34" charset="0"/>
                <a:ea typeface="Times New Roman" panose="02020603050405020304" pitchFamily="18" charset="0"/>
                <a:cs typeface="Arial" panose="020B0604020202020204" pitchFamily="34" charset="0"/>
              </a:rPr>
              <a:t>muže se jednat i o přestupek nedovoleného zastavení nebo stání, ovšem jen byl-li zjištěn automatizovaně)</a:t>
            </a:r>
          </a:p>
          <a:p>
            <a:pPr marL="0" indent="0" algn="just">
              <a:lnSpc>
                <a:spcPct val="107000"/>
              </a:lnSpc>
              <a:spcAft>
                <a:spcPts val="300"/>
              </a:spcAft>
              <a:buNone/>
            </a:pPr>
            <a:r>
              <a:rPr lang="cs-CZ" sz="2000" b="1" dirty="0">
                <a:latin typeface="Arial" panose="020B0604020202020204" pitchFamily="34" charset="0"/>
                <a:cs typeface="Arial" panose="020B0604020202020204" pitchFamily="34" charset="0"/>
              </a:rPr>
              <a:t>x</a:t>
            </a:r>
          </a:p>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 80 </a:t>
            </a:r>
            <a:r>
              <a:rPr lang="cs-CZ" sz="2000" dirty="0" err="1">
                <a:latin typeface="Arial" panose="020B0604020202020204" pitchFamily="34" charset="0"/>
                <a:cs typeface="Arial" panose="020B0604020202020204" pitchFamily="34" charset="0"/>
              </a:rPr>
              <a:t>ZOPŘ</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správní orgán může nařídit ústní jednání</a:t>
            </a:r>
          </a:p>
          <a:p>
            <a:pPr algn="just"/>
            <a:r>
              <a:rPr lang="cs-CZ" sz="2000" dirty="0">
                <a:latin typeface="Arial" panose="020B0604020202020204" pitchFamily="34" charset="0"/>
                <a:cs typeface="Arial" panose="020B0604020202020204" pitchFamily="34" charset="0"/>
              </a:rPr>
              <a:t>správní orgán nařídí ústní jednání na požádání obviněného, je-li to nezbytné k uplatnění jeho práv; jinak návrh zamítne usnesením</a:t>
            </a:r>
          </a:p>
        </p:txBody>
      </p:sp>
    </p:spTree>
    <p:extLst>
      <p:ext uri="{BB962C8B-B14F-4D97-AF65-F5344CB8AC3E}">
        <p14:creationId xmlns:p14="http://schemas.microsoft.com/office/powerpoint/2010/main" val="3891314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Společné řízení</a:t>
            </a:r>
          </a:p>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125g</a:t>
            </a:r>
            <a:r>
              <a:rPr lang="cs-CZ" sz="2000" dirty="0">
                <a:latin typeface="Arial" panose="020B0604020202020204" pitchFamily="34" charset="0"/>
                <a:cs typeface="Arial" panose="020B0604020202020204" pitchFamily="34" charset="0"/>
              </a:rPr>
              <a:t> odst. 5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lnSpc>
                <a:spcPct val="107000"/>
              </a:lnSpc>
              <a:spcAft>
                <a:spcPts val="300"/>
              </a:spcAft>
            </a:pPr>
            <a:r>
              <a:rPr lang="cs-CZ" sz="2000" dirty="0">
                <a:latin typeface="Arial" panose="020B0604020202020204" pitchFamily="34" charset="0"/>
                <a:cs typeface="Arial" panose="020B0604020202020204" pitchFamily="34" charset="0"/>
              </a:rPr>
              <a:t>jde-li o projednání přestupků podle § </a:t>
            </a:r>
            <a:r>
              <a:rPr lang="cs-CZ" sz="2000" dirty="0" err="1">
                <a:latin typeface="Arial" panose="020B0604020202020204" pitchFamily="34" charset="0"/>
                <a:cs typeface="Arial" panose="020B0604020202020204" pitchFamily="34" charset="0"/>
              </a:rPr>
              <a:t>125f</a:t>
            </a:r>
            <a:r>
              <a:rPr lang="cs-CZ" sz="2000" dirty="0">
                <a:latin typeface="Arial" panose="020B0604020202020204" pitchFamily="34" charset="0"/>
                <a:cs typeface="Arial" panose="020B0604020202020204" pitchFamily="34" charset="0"/>
              </a:rPr>
              <a:t> odst. 1 v návaznosti</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na postup podle § </a:t>
            </a:r>
            <a:r>
              <a:rPr lang="cs-CZ" sz="2000" dirty="0" err="1">
                <a:latin typeface="Arial" panose="020B0604020202020204" pitchFamily="34" charset="0"/>
                <a:cs typeface="Arial" panose="020B0604020202020204" pitchFamily="34" charset="0"/>
              </a:rPr>
              <a:t>125f</a:t>
            </a:r>
            <a:r>
              <a:rPr lang="cs-CZ" sz="2000" dirty="0">
                <a:latin typeface="Arial" panose="020B0604020202020204" pitchFamily="34" charset="0"/>
                <a:cs typeface="Arial" panose="020B0604020202020204" pitchFamily="34" charset="0"/>
              </a:rPr>
              <a:t> odst. 5, ve společném řízení lze projednat pouze přestupky, které se vztahují k věcem odloženým nebo věcem,</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o nichž bylo řízení zastaveno, do 1 měsíce od odložení nebo zastavení první z nich</a:t>
            </a:r>
          </a:p>
          <a:p>
            <a:pPr marL="0" indent="0" algn="just">
              <a:lnSpc>
                <a:spcPct val="107000"/>
              </a:lnSpc>
              <a:spcAft>
                <a:spcPts val="300"/>
              </a:spcAft>
              <a:buNone/>
            </a:pPr>
            <a:r>
              <a:rPr lang="cs-CZ" sz="2000" b="1" dirty="0">
                <a:latin typeface="Arial" panose="020B0604020202020204" pitchFamily="34" charset="0"/>
                <a:cs typeface="Arial" panose="020B0604020202020204" pitchFamily="34" charset="0"/>
              </a:rPr>
              <a:t>x</a:t>
            </a:r>
          </a:p>
          <a:p>
            <a:pPr marL="0" indent="0" algn="just">
              <a:buNone/>
            </a:pPr>
            <a:r>
              <a:rPr lang="cs-CZ" sz="2000" dirty="0">
                <a:latin typeface="Arial" panose="020B0604020202020204" pitchFamily="34" charset="0"/>
                <a:cs typeface="Arial" panose="020B0604020202020204" pitchFamily="34" charset="0"/>
              </a:rPr>
              <a:t>§ 88 </a:t>
            </a:r>
            <a:r>
              <a:rPr lang="cs-CZ" sz="2000" dirty="0" err="1">
                <a:latin typeface="Arial" panose="020B0604020202020204" pitchFamily="34" charset="0"/>
                <a:cs typeface="Arial" panose="020B0604020202020204" pitchFamily="34" charset="0"/>
              </a:rPr>
              <a:t>ZOPŘ</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pokud se podezřelý dopustil více přestupků, jejichž skutková podstata se týká porušení právních povinností vyskytujících</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se ve stejné oblasti veřejné správy, a k jejich projednání je příslušný týž správní orgán, projednají se ve společném řízení</a:t>
            </a:r>
          </a:p>
          <a:p>
            <a:pPr algn="just"/>
            <a:r>
              <a:rPr lang="cs-CZ" sz="2000" dirty="0">
                <a:latin typeface="Arial" panose="020B0604020202020204" pitchFamily="34" charset="0"/>
                <a:cs typeface="Arial" panose="020B0604020202020204" pitchFamily="34" charset="0"/>
              </a:rPr>
              <a:t>ve společném řízení se neprojedná přestupek, který byl spáchán</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po zahájení řízení o jiném přestupku</a:t>
            </a:r>
          </a:p>
          <a:p>
            <a:pPr marL="0" indent="0" algn="just">
              <a:lnSpc>
                <a:spcPct val="107000"/>
              </a:lnSpc>
              <a:spcAft>
                <a:spcPts val="300"/>
              </a:spcAf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6983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lvl="0" indent="0">
              <a:buNone/>
            </a:pPr>
            <a:r>
              <a:rPr lang="cs-CZ" sz="2000" dirty="0">
                <a:latin typeface="Arial" panose="020B0604020202020204" pitchFamily="34" charset="0"/>
                <a:cs typeface="Arial" panose="020B0604020202020204" pitchFamily="34" charset="0"/>
              </a:rPr>
              <a:t>?</a:t>
            </a:r>
            <a:r>
              <a:rPr lang="cs-CZ" sz="2000" b="1"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Společné řízení o přestupcích spáchaných v roce 2023 a 2024</a:t>
            </a:r>
          </a:p>
          <a:p>
            <a:pPr algn="just"/>
            <a:r>
              <a:rPr lang="cs-CZ" sz="2000" dirty="0">
                <a:latin typeface="Arial" panose="020B0604020202020204" pitchFamily="34" charset="0"/>
                <a:cs typeface="Arial" panose="020B0604020202020204" pitchFamily="34" charset="0"/>
              </a:rPr>
              <a:t>přestupky provozovatele vozidla, ke kterým došlo v roce 2023</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se projednají podle § 88 </a:t>
            </a:r>
            <a:r>
              <a:rPr lang="cs-CZ" sz="2000" dirty="0" err="1">
                <a:latin typeface="Arial" panose="020B0604020202020204" pitchFamily="34" charset="0"/>
                <a:cs typeface="Arial" panose="020B0604020202020204" pitchFamily="34" charset="0"/>
              </a:rPr>
              <a:t>ZOPŘ</a:t>
            </a:r>
            <a:r>
              <a:rPr lang="cs-CZ" sz="2000" dirty="0">
                <a:latin typeface="Arial" panose="020B0604020202020204" pitchFamily="34" charset="0"/>
                <a:cs typeface="Arial" panose="020B0604020202020204" pitchFamily="34" charset="0"/>
              </a:rPr>
              <a:t> (i odložené až v roce 2024)</a:t>
            </a:r>
          </a:p>
          <a:p>
            <a:pPr algn="just"/>
            <a:r>
              <a:rPr lang="cs-CZ" sz="2000" dirty="0">
                <a:latin typeface="Arial" panose="020B0604020202020204" pitchFamily="34" charset="0"/>
                <a:cs typeface="Arial" panose="020B0604020202020204" pitchFamily="34" charset="0"/>
              </a:rPr>
              <a:t>přestupky provozovatele vozidla, ke kterým došlo v roce 2024</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se projednají podle § </a:t>
            </a:r>
            <a:r>
              <a:rPr lang="cs-CZ" sz="2000" dirty="0" err="1">
                <a:latin typeface="Arial" panose="020B0604020202020204" pitchFamily="34" charset="0"/>
                <a:cs typeface="Arial" panose="020B0604020202020204" pitchFamily="34" charset="0"/>
              </a:rPr>
              <a:t>125g</a:t>
            </a:r>
            <a:r>
              <a:rPr lang="cs-CZ" sz="2000" dirty="0">
                <a:latin typeface="Arial" panose="020B0604020202020204" pitchFamily="34" charset="0"/>
                <a:cs typeface="Arial" panose="020B0604020202020204" pitchFamily="34" charset="0"/>
              </a:rPr>
              <a:t> odst. 5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lvl="0" indent="0">
              <a:buNone/>
            </a:pPr>
            <a:r>
              <a:rPr lang="cs-CZ" sz="2000" dirty="0">
                <a:latin typeface="Arial" panose="020B0604020202020204" pitchFamily="34" charset="0"/>
                <a:cs typeface="Arial" panose="020B0604020202020204" pitchFamily="34" charset="0"/>
              </a:rPr>
              <a:t>? Společné řízení o přestupcích podle § 125c /§ </a:t>
            </a:r>
            <a:r>
              <a:rPr lang="cs-CZ" sz="2000" dirty="0" err="1">
                <a:latin typeface="Arial" panose="020B0604020202020204" pitchFamily="34" charset="0"/>
                <a:cs typeface="Arial" panose="020B0604020202020204" pitchFamily="34" charset="0"/>
              </a:rPr>
              <a:t>125d</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ZSP</a:t>
            </a:r>
            <a:r>
              <a:rPr lang="cs-CZ" sz="2000" dirty="0">
                <a:latin typeface="Arial" panose="020B0604020202020204" pitchFamily="34" charset="0"/>
                <a:cs typeface="Arial" panose="020B0604020202020204" pitchFamily="34" charset="0"/>
              </a:rPr>
              <a:t> a </a:t>
            </a:r>
            <a:r>
              <a:rPr lang="cs-CZ" sz="2000" dirty="0" err="1">
                <a:latin typeface="Arial" panose="020B0604020202020204" pitchFamily="34" charset="0"/>
                <a:cs typeface="Arial" panose="020B0604020202020204" pitchFamily="34" charset="0"/>
              </a:rPr>
              <a:t>125f</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přestupky téhož pachatele se projednají podle § 88 </a:t>
            </a:r>
            <a:r>
              <a:rPr lang="cs-CZ" sz="2000" dirty="0" err="1">
                <a:latin typeface="Arial" panose="020B0604020202020204" pitchFamily="34" charset="0"/>
                <a:cs typeface="Arial" panose="020B0604020202020204" pitchFamily="34" charset="0"/>
              </a:rPr>
              <a:t>ZOPŘ</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ve vztahu k přestupkům podle § </a:t>
            </a:r>
            <a:r>
              <a:rPr lang="cs-CZ" sz="2000" dirty="0" err="1">
                <a:latin typeface="Arial" panose="020B0604020202020204" pitchFamily="34" charset="0"/>
                <a:cs typeface="Arial" panose="020B0604020202020204" pitchFamily="34" charset="0"/>
              </a:rPr>
              <a:t>125f</a:t>
            </a:r>
            <a:r>
              <a:rPr lang="cs-CZ" sz="2000" dirty="0">
                <a:latin typeface="Arial" panose="020B0604020202020204" pitchFamily="34" charset="0"/>
                <a:cs typeface="Arial" panose="020B0604020202020204" pitchFamily="34" charset="0"/>
              </a:rPr>
              <a:t> odst. 1 </a:t>
            </a:r>
            <a:r>
              <a:rPr lang="cs-CZ" sz="2000" dirty="0" err="1">
                <a:latin typeface="Arial" panose="020B0604020202020204" pitchFamily="34" charset="0"/>
                <a:cs typeface="Arial" panose="020B0604020202020204" pitchFamily="34" charset="0"/>
              </a:rPr>
              <a:t>ZSP</a:t>
            </a:r>
            <a:r>
              <a:rPr lang="cs-CZ" sz="2000" dirty="0">
                <a:latin typeface="Arial" panose="020B0604020202020204" pitchFamily="34" charset="0"/>
                <a:cs typeface="Arial" panose="020B0604020202020204" pitchFamily="34" charset="0"/>
              </a:rPr>
              <a:t>, ke kterým došlo</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v roce 2024, se uplatní § </a:t>
            </a:r>
            <a:r>
              <a:rPr lang="cs-CZ" sz="2000" dirty="0" err="1">
                <a:latin typeface="Arial" panose="020B0604020202020204" pitchFamily="34" charset="0"/>
                <a:cs typeface="Arial" panose="020B0604020202020204" pitchFamily="34" charset="0"/>
              </a:rPr>
              <a:t>125g</a:t>
            </a:r>
            <a:r>
              <a:rPr lang="cs-CZ" sz="2000" dirty="0">
                <a:latin typeface="Arial" panose="020B0604020202020204" pitchFamily="34" charset="0"/>
                <a:cs typeface="Arial" panose="020B0604020202020204" pitchFamily="34" charset="0"/>
              </a:rPr>
              <a:t> odst. 5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lvl="0" indent="0">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0089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lvl="0" indent="0">
              <a:buNone/>
            </a:pPr>
            <a:r>
              <a:rPr lang="cs-CZ" sz="2000" dirty="0">
                <a:latin typeface="Arial" panose="020B0604020202020204" pitchFamily="34" charset="0"/>
                <a:cs typeface="Arial" panose="020B0604020202020204" pitchFamily="34" charset="0"/>
              </a:rPr>
              <a:t>Souhrnný trest a absorpční zásada</a:t>
            </a:r>
          </a:p>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2 As 108/2021 – navzdory tomu, že pro nedostatečný právní základ nelze zrušit předcházející správní rozhodnutí a uložit souhrnný trest, není důvod, proč by správní orgán neměl při ukládání následné sankce přihlížet k sankcím uloženým dříve za sbíhající se správní delikty (srov. rozsudek č. j. 1 As 28/2009 - 62, odstavec 32). V kontextu zaznamenávání bodů do registru řidičů v rozsudku ze dne 20. 7. 2016, č. j. 2 As 321/2015 – 25, Nejvyšší správní soud poznamenal:</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„V trestním právu je soudu umožněno zrušit předešlý rozsudek.</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V řízení o přestupku Nejvyšší správní soud dovodil, že správní orgán má při rozhodování o přestupku, který měl být projednán ve společném řízení, povinnost při stanovení výše trestu přihlížet k předešlým trestům.“</a:t>
            </a:r>
          </a:p>
        </p:txBody>
      </p:sp>
    </p:spTree>
    <p:extLst>
      <p:ext uri="{BB962C8B-B14F-4D97-AF65-F5344CB8AC3E}">
        <p14:creationId xmlns:p14="http://schemas.microsoft.com/office/powerpoint/2010/main" val="30998385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lvl="0" indent="0">
              <a:buNone/>
            </a:pPr>
            <a:r>
              <a:rPr lang="cs-CZ" sz="2000" dirty="0">
                <a:latin typeface="Arial" panose="020B0604020202020204" pitchFamily="34" charset="0"/>
                <a:cs typeface="Arial" panose="020B0604020202020204" pitchFamily="34" charset="0"/>
              </a:rPr>
              <a:t>Souhrnný trest a absorpční zásada</a:t>
            </a:r>
          </a:p>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Pokud správní orgán v rozporu s § </a:t>
            </a:r>
            <a:r>
              <a:rPr lang="cs-CZ" sz="2000" dirty="0" err="1">
                <a:latin typeface="Arial" panose="020B0604020202020204" pitchFamily="34" charset="0"/>
                <a:cs typeface="Arial" panose="020B0604020202020204" pitchFamily="34" charset="0"/>
              </a:rPr>
              <a:t>125g</a:t>
            </a:r>
            <a:r>
              <a:rPr lang="cs-CZ" sz="2000" dirty="0">
                <a:latin typeface="Arial" panose="020B0604020202020204" pitchFamily="34" charset="0"/>
                <a:cs typeface="Arial" panose="020B0604020202020204" pitchFamily="34" charset="0"/>
              </a:rPr>
              <a:t> odst. 2 zákon o silničním provozu, ve znění účinném do 30. 6. 2017, nevedl společné řízení</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a uložil dvěma samostatnými rozhodnutími pokuty, jejichž celková výše je v rozporu se zásadou absorpce (§ </a:t>
            </a:r>
            <a:r>
              <a:rPr lang="cs-CZ" sz="2000" dirty="0" err="1">
                <a:latin typeface="Arial" panose="020B0604020202020204" pitchFamily="34" charset="0"/>
                <a:cs typeface="Arial" panose="020B0604020202020204" pitchFamily="34" charset="0"/>
              </a:rPr>
              <a:t>125g</a:t>
            </a:r>
            <a:r>
              <a:rPr lang="cs-CZ" sz="2000" dirty="0">
                <a:latin typeface="Arial" panose="020B0604020202020204" pitchFamily="34" charset="0"/>
                <a:cs typeface="Arial" panose="020B0604020202020204" pitchFamily="34" charset="0"/>
              </a:rPr>
              <a:t> odst. 3 téhož zákona),</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jde o vadu řízení, která má vliv na zákonnost pouze později vydaného správního rozhodnutí o některém ze sbíhajících se správních deliktů.</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V pořadí první vydané správní rozhodnutí žádným způsobem veřejná subjektivní práva nezkracuje (podle rozsudku Nejvyššího správního soudu ze dne 5. 12. 2019, č. j. 9 As 164/2018 - 36).</a:t>
            </a:r>
          </a:p>
          <a:p>
            <a:pPr marL="0" indent="0" algn="just">
              <a:buNone/>
            </a:pPr>
            <a:endParaRPr lang="cs-CZ" sz="2000" dirty="0">
              <a:latin typeface="Arial" panose="020B0604020202020204" pitchFamily="34" charset="0"/>
              <a:cs typeface="Arial" panose="020B0604020202020204" pitchFamily="34" charset="0"/>
            </a:endParaRPr>
          </a:p>
          <a:p>
            <a:pPr marL="0" lvl="0" indent="0">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82031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lvl="0" indent="0">
              <a:buNone/>
            </a:pPr>
            <a:r>
              <a:rPr lang="cs-CZ" sz="2000" dirty="0">
                <a:latin typeface="Arial" panose="020B0604020202020204" pitchFamily="34" charset="0"/>
                <a:cs typeface="Arial" panose="020B0604020202020204" pitchFamily="34" charset="0"/>
              </a:rPr>
              <a:t>Souhrnný trest a absorpční zásada</a:t>
            </a:r>
          </a:p>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Úhrnný a souhrnný trest „představují pro pachatele výhodnější postup, neboť se v nich zohledňuje skutečnost, že pachatel se dopustil dalšího trestného činu, aniž byl varován odsuzujícím rozsudkem týkajícím</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se dřívějšího trestného činu“ (viz Šámal, P. a kol. Trestní zákoník,</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2. vydání, Praha: C. H. Beck, 2012, str. 584). Z hlediska trestního práva tedy nehraje roli, kdy všechny sbíhající se trestné činy vyjdou najevo; tato skutečnost nesmí být pachateli ani ku prospěchu, ani na újmu.</a:t>
            </a:r>
          </a:p>
          <a:p>
            <a:pPr marL="0" indent="0" algn="just">
              <a:lnSpc>
                <a:spcPct val="107000"/>
              </a:lnSpc>
              <a:spcAft>
                <a:spcPts val="300"/>
              </a:spcAft>
              <a:buNone/>
            </a:pPr>
            <a:r>
              <a:rPr lang="cs-CZ" sz="2000" dirty="0">
                <a:latin typeface="Arial" panose="020B0604020202020204" pitchFamily="34" charset="0"/>
                <a:cs typeface="Arial" panose="020B0604020202020204" pitchFamily="34" charset="0"/>
              </a:rPr>
              <a:t>Je zřejmé, že pro trestání souběhu není bezpodmínečně nutné vedení společného řízení, ale naopak je zcela nezbytné použití absorpční zásady, tedy vzájemné posouzení veškerých souvisejících trestních sazeb. Tyto zásady lze vztáhnout i na správní trestání.</a:t>
            </a:r>
          </a:p>
          <a:p>
            <a:pPr marL="0" indent="0" algn="just">
              <a:buNone/>
            </a:pPr>
            <a:endParaRPr lang="cs-CZ" sz="2000" dirty="0">
              <a:latin typeface="Arial" panose="020B0604020202020204" pitchFamily="34" charset="0"/>
              <a:cs typeface="Arial" panose="020B0604020202020204" pitchFamily="34" charset="0"/>
            </a:endParaRPr>
          </a:p>
          <a:p>
            <a:pPr marL="0" lvl="0" indent="0">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6988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lvl="0" indent="0">
              <a:buNone/>
            </a:pPr>
            <a:r>
              <a:rPr lang="cs-CZ" sz="2000" dirty="0">
                <a:latin typeface="Arial" panose="020B0604020202020204" pitchFamily="34" charset="0"/>
                <a:cs typeface="Arial" panose="020B0604020202020204" pitchFamily="34" charset="0"/>
              </a:rPr>
              <a:t>Souhrnný trest a absorpční zásada</a:t>
            </a:r>
          </a:p>
          <a:p>
            <a:pPr marL="0" indent="0" algn="just">
              <a:lnSpc>
                <a:spcPct val="107000"/>
              </a:lnSpc>
              <a:spcAft>
                <a:spcPts val="300"/>
              </a:spcAft>
              <a:buNone/>
            </a:pPr>
            <a:r>
              <a:rPr lang="cs-CZ" sz="1950" dirty="0">
                <a:latin typeface="Arial" panose="020B0604020202020204" pitchFamily="34" charset="0"/>
                <a:cs typeface="Arial" panose="020B0604020202020204" pitchFamily="34" charset="0"/>
              </a:rPr>
              <a:t>2 A 11 2018 – n</a:t>
            </a:r>
            <a:r>
              <a:rPr lang="cs-CZ" sz="1950" b="0" u="none" strike="noStrike" baseline="0" dirty="0">
                <a:latin typeface="Arial" panose="020B0604020202020204" pitchFamily="34" charset="0"/>
                <a:cs typeface="Arial" panose="020B0604020202020204" pitchFamily="34" charset="0"/>
              </a:rPr>
              <a:t>evedení společného řízení o sbíhajících se správních deliktech tedy není vadou řízení, která by způsobovala jeho nezákonnost. Daná skutečnost však správní orgán nezbavuje povinnosti aplikovat absorpční zásadu.</a:t>
            </a:r>
          </a:p>
          <a:p>
            <a:pPr marL="0" indent="0" algn="just">
              <a:buNone/>
            </a:pPr>
            <a:r>
              <a:rPr lang="cs-CZ" sz="1950" b="0" u="none" strike="noStrike" baseline="0" dirty="0">
                <a:latin typeface="Arial" panose="020B0604020202020204" pitchFamily="34" charset="0"/>
                <a:cs typeface="Arial" panose="020B0604020202020204" pitchFamily="34" charset="0"/>
              </a:rPr>
              <a:t>Soud si je vědom toho, že v řízení dle zákona o silničním provozu aplikovaná absorpční zásada není provázána s institutem souhrnného trestu a že zákon stanoví za předmětný delikt žalobce peněžitou sankci od 1 500 Kč, žalobci tak nelze podle § 125c odst. 5 písm. g) zákona</a:t>
            </a:r>
            <a:br>
              <a:rPr lang="cs-CZ" sz="1950" b="0" u="none" strike="noStrike" baseline="0" dirty="0">
                <a:latin typeface="Arial" panose="020B0604020202020204" pitchFamily="34" charset="0"/>
                <a:cs typeface="Arial" panose="020B0604020202020204" pitchFamily="34" charset="0"/>
              </a:rPr>
            </a:br>
            <a:r>
              <a:rPr lang="cs-CZ" sz="1950" b="0" u="none" strike="noStrike" baseline="0" dirty="0">
                <a:latin typeface="Arial" panose="020B0604020202020204" pitchFamily="34" charset="0"/>
                <a:cs typeface="Arial" panose="020B0604020202020204" pitchFamily="34" charset="0"/>
              </a:rPr>
              <a:t>o silničním provozu uložit pokutu nižší než 1 500 Kč. Soud však má za to, že účelem absorpční zásady je vyloučit odpovědnost delikventa pouze mimo rámec maximální zákonné sazby trestu, nikoli jej zprostit odpovědnosti zcela z důvodu výše minimální sazby trestu. Absorpční zásada prolamuje minimální sazbu trestu tak, aby součet samostatně uložených trestů nepřesáhl maximální sazbu trestu. V souladu</a:t>
            </a:r>
            <a:br>
              <a:rPr lang="cs-CZ" sz="1950" b="0" u="none" strike="noStrike" baseline="0" dirty="0">
                <a:latin typeface="Arial" panose="020B0604020202020204" pitchFamily="34" charset="0"/>
                <a:cs typeface="Arial" panose="020B0604020202020204" pitchFamily="34" charset="0"/>
              </a:rPr>
            </a:br>
            <a:r>
              <a:rPr lang="cs-CZ" sz="1950" b="0" u="none" strike="noStrike" baseline="0" dirty="0">
                <a:latin typeface="Arial" panose="020B0604020202020204" pitchFamily="34" charset="0"/>
                <a:cs typeface="Arial" panose="020B0604020202020204" pitchFamily="34" charset="0"/>
              </a:rPr>
              <a:t>se zásadou absorpce lze uložit další trest a to nižší, než je jeho minimální zákonná mez (zde nejvýše 1 000 Kč, aby součet pokut nepřesáhl 2 500 Kč).</a:t>
            </a:r>
            <a:endParaRPr lang="cs-CZ" sz="1950" dirty="0">
              <a:latin typeface="Arial" panose="020B0604020202020204" pitchFamily="34" charset="0"/>
              <a:cs typeface="Arial" panose="020B0604020202020204" pitchFamily="34" charset="0"/>
            </a:endParaRPr>
          </a:p>
          <a:p>
            <a:pPr marL="0" lvl="0" indent="0">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09598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Novelizace zákona lex Ukrajina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dirty="0">
                <a:latin typeface="Arial" panose="020B0604020202020204" pitchFamily="34" charset="0"/>
                <a:cs typeface="Arial" panose="020B0604020202020204" pitchFamily="34" charset="0"/>
              </a:rPr>
              <a:t>Zákon č. 173/2023 Sb. s účinností od 01.10.2023</a:t>
            </a:r>
          </a:p>
          <a:p>
            <a:pPr marL="0" indent="0" algn="just">
              <a:buNone/>
            </a:pPr>
            <a:r>
              <a:rPr lang="cs-CZ" sz="2000" b="1" dirty="0">
                <a:latin typeface="Arial" panose="020B0604020202020204" pitchFamily="34" charset="0"/>
                <a:cs typeface="Arial" panose="020B0604020202020204" pitchFamily="34" charset="0"/>
              </a:rPr>
              <a:t>§ 7j</a:t>
            </a:r>
          </a:p>
          <a:p>
            <a:pPr marL="457200" indent="-457200" algn="just">
              <a:buFont typeface="+mj-lt"/>
              <a:buAutoNum type="arabicParenR"/>
            </a:pPr>
            <a:r>
              <a:rPr lang="cs-CZ" sz="2000" b="0" i="0" dirty="0">
                <a:solidFill>
                  <a:srgbClr val="000000"/>
                </a:solidFill>
                <a:effectLst/>
                <a:latin typeface="Arial" panose="020B0604020202020204" pitchFamily="34" charset="0"/>
                <a:cs typeface="Arial" panose="020B0604020202020204" pitchFamily="34" charset="0"/>
              </a:rPr>
              <a:t>Kterýkoli obecní úřad obce s rozšířenou působností neprodleně zapíše do evidence ukrajinských vozidel na základě oznámení motorové vozidlo se státní poznávací značkou Ukrajiny a osobu, která </a:t>
            </a:r>
            <a:r>
              <a:rPr lang="cs-CZ" sz="2000" b="0" i="0" dirty="0">
                <a:effectLst/>
                <a:latin typeface="Arial" panose="020B0604020202020204" pitchFamily="34" charset="0"/>
                <a:cs typeface="Arial" panose="020B0604020202020204" pitchFamily="34" charset="0"/>
              </a:rPr>
              <a:t>se pro účely zákona o silničním provozu považuje za jeho provozovatele.</a:t>
            </a:r>
          </a:p>
          <a:p>
            <a:pPr marL="457200" indent="-457200" algn="just">
              <a:buFont typeface="+mj-lt"/>
              <a:buAutoNum type="arabicParenR"/>
            </a:pPr>
            <a:endParaRPr lang="cs-CZ" sz="2000" dirty="0">
              <a:latin typeface="Arial" panose="020B0604020202020204" pitchFamily="34" charset="0"/>
              <a:cs typeface="Arial" panose="020B0604020202020204" pitchFamily="34" charset="0"/>
            </a:endParaRPr>
          </a:p>
          <a:p>
            <a:pPr marL="0" indent="0" algn="just">
              <a:buNone/>
            </a:pPr>
            <a:r>
              <a:rPr lang="cs-CZ" sz="1800" b="1" dirty="0">
                <a:latin typeface="Arial" panose="020B0604020202020204" pitchFamily="34" charset="0"/>
                <a:cs typeface="Arial" panose="020B0604020202020204" pitchFamily="34" charset="0"/>
              </a:rPr>
              <a:t>§ 7i</a:t>
            </a:r>
          </a:p>
          <a:p>
            <a:pPr marL="0" indent="0" algn="just">
              <a:buNone/>
            </a:pPr>
            <a:r>
              <a:rPr lang="cs-CZ" sz="1800" b="0" i="0" dirty="0">
                <a:effectLst/>
                <a:latin typeface="Arial" panose="020B0604020202020204" pitchFamily="34" charset="0"/>
                <a:cs typeface="Arial" panose="020B0604020202020204" pitchFamily="34" charset="0"/>
              </a:rPr>
              <a:t>Za provozovatele může být považována pouze osoba, která je</a:t>
            </a:r>
          </a:p>
          <a:p>
            <a:pPr algn="just">
              <a:buFont typeface="+mj-lt"/>
              <a:buAutoNum type="alphaLcParenR"/>
            </a:pPr>
            <a:r>
              <a:rPr lang="cs-CZ" sz="1800" i="0" dirty="0">
                <a:effectLst/>
                <a:latin typeface="Arial" panose="020B0604020202020204" pitchFamily="34" charset="0"/>
                <a:cs typeface="Arial" panose="020B0604020202020204" pitchFamily="34" charset="0"/>
              </a:rPr>
              <a:t>občanem České republiky,</a:t>
            </a:r>
          </a:p>
          <a:p>
            <a:pPr algn="just">
              <a:buFont typeface="+mj-lt"/>
              <a:buAutoNum type="alphaLcParenR"/>
            </a:pPr>
            <a:r>
              <a:rPr lang="cs-CZ" sz="1800" i="0" dirty="0">
                <a:effectLst/>
                <a:latin typeface="Arial" panose="020B0604020202020204" pitchFamily="34" charset="0"/>
                <a:cs typeface="Arial" panose="020B0604020202020204" pitchFamily="34" charset="0"/>
              </a:rPr>
              <a:t>cizincem, který má na území České republiky oprávnění k pobytu nad</a:t>
            </a:r>
            <a:br>
              <a:rPr lang="cs-CZ" sz="1800" i="0" dirty="0">
                <a:effectLst/>
                <a:latin typeface="Arial" panose="020B0604020202020204" pitchFamily="34" charset="0"/>
                <a:cs typeface="Arial" panose="020B0604020202020204" pitchFamily="34" charset="0"/>
              </a:rPr>
            </a:br>
            <a:r>
              <a:rPr lang="cs-CZ" sz="1800" i="0" dirty="0">
                <a:effectLst/>
                <a:latin typeface="Arial" panose="020B0604020202020204" pitchFamily="34" charset="0"/>
                <a:cs typeface="Arial" panose="020B0604020202020204" pitchFamily="34" charset="0"/>
              </a:rPr>
              <a:t>90 dní nebo kterému byla Českou republikou udělena mezinárodní ochrana,</a:t>
            </a:r>
          </a:p>
          <a:p>
            <a:pPr algn="just">
              <a:buFont typeface="+mj-lt"/>
              <a:buAutoNum type="alphaLcParenR"/>
            </a:pPr>
            <a:r>
              <a:rPr lang="cs-CZ" sz="1800" i="0" dirty="0">
                <a:effectLst/>
                <a:latin typeface="Arial" panose="020B0604020202020204" pitchFamily="34" charset="0"/>
                <a:cs typeface="Arial" panose="020B0604020202020204" pitchFamily="34" charset="0"/>
              </a:rPr>
              <a:t>cizincem, kterému byla podle tohoto zákona udělena dočasná ochrana nebo vízum za účelem strpění v souvislosti s ozbrojeným konfliktem</a:t>
            </a:r>
            <a:br>
              <a:rPr lang="cs-CZ" sz="1800" i="0" dirty="0">
                <a:effectLst/>
                <a:latin typeface="Arial" panose="020B0604020202020204" pitchFamily="34" charset="0"/>
                <a:cs typeface="Arial" panose="020B0604020202020204" pitchFamily="34" charset="0"/>
              </a:rPr>
            </a:br>
            <a:r>
              <a:rPr lang="cs-CZ" sz="1800" i="0" dirty="0">
                <a:effectLst/>
                <a:latin typeface="Arial" panose="020B0604020202020204" pitchFamily="34" charset="0"/>
                <a:cs typeface="Arial" panose="020B0604020202020204" pitchFamily="34" charset="0"/>
              </a:rPr>
              <a:t>na území Ukrajiny vyvolaným invazí vojsk Ruské federace, nebo</a:t>
            </a:r>
          </a:p>
          <a:p>
            <a:pPr algn="just">
              <a:buFont typeface="+mj-lt"/>
              <a:buAutoNum type="alphaLcParenR"/>
            </a:pPr>
            <a:r>
              <a:rPr lang="cs-CZ" sz="1800" i="0" dirty="0">
                <a:effectLst/>
                <a:latin typeface="Arial" panose="020B0604020202020204" pitchFamily="34" charset="0"/>
                <a:cs typeface="Arial" panose="020B0604020202020204" pitchFamily="34" charset="0"/>
              </a:rPr>
              <a:t>osobou, která má na území České republiky sídlo nebo odštěpný závod.</a:t>
            </a:r>
          </a:p>
          <a:p>
            <a:pPr marL="457200" indent="-457200" algn="just">
              <a:buFont typeface="+mj-lt"/>
              <a:buAutoNum type="arabicParenR"/>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74097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Novelizace zákona lex Ukrajina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dirty="0">
                <a:latin typeface="Arial" panose="020B0604020202020204" pitchFamily="34" charset="0"/>
                <a:cs typeface="Arial" panose="020B0604020202020204" pitchFamily="34" charset="0"/>
              </a:rPr>
              <a:t>Zákon č. 173/2023 Sb. s účinností od 01.01.2024</a:t>
            </a:r>
          </a:p>
          <a:p>
            <a:pPr marL="0" indent="0" algn="just">
              <a:buNone/>
            </a:pPr>
            <a:r>
              <a:rPr lang="cs-CZ" sz="2000" b="1" dirty="0">
                <a:latin typeface="Arial" panose="020B0604020202020204" pitchFamily="34" charset="0"/>
                <a:cs typeface="Arial" panose="020B0604020202020204" pitchFamily="34" charset="0"/>
              </a:rPr>
              <a:t>§ 7h</a:t>
            </a:r>
          </a:p>
          <a:p>
            <a:pPr marL="457200" indent="-457200" algn="just">
              <a:buFont typeface="+mj-lt"/>
              <a:buAutoNum type="arabicParenR"/>
            </a:pPr>
            <a:r>
              <a:rPr lang="cs-CZ" sz="2000" dirty="0">
                <a:latin typeface="Arial" panose="020B0604020202020204" pitchFamily="34" charset="0"/>
                <a:cs typeface="Arial" panose="020B0604020202020204" pitchFamily="34" charset="0"/>
              </a:rPr>
              <a:t>Řidič smí řídit motorové vozidlo se státní poznávací značkou Ukrajiny, pouze pokud je v evidenci ukrajinských vozidel zapsána osoba, která se pro účely zákona o silničním provozu považuje</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za jeho provozovatele.</a:t>
            </a:r>
          </a:p>
          <a:p>
            <a:pPr marL="457200" indent="-457200" algn="just">
              <a:buFont typeface="+mj-lt"/>
              <a:buAutoNum type="arabicParenR"/>
            </a:pPr>
            <a:r>
              <a:rPr lang="cs-CZ" sz="2000" dirty="0">
                <a:latin typeface="Arial" panose="020B0604020202020204" pitchFamily="34" charset="0"/>
                <a:cs typeface="Arial" panose="020B0604020202020204" pitchFamily="34" charset="0"/>
              </a:rPr>
              <a:t>Podmínka podle odstavce 1 se nevyžaduje, je-li motorové vozidlo</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v mezinárodním provozu podle mezinárodní smlouvy, kterou</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je Česká republika vázána a která upravuje oblast silničního provozu, a řídí-li jej osoba neuvedená v § 7i.</a:t>
            </a:r>
          </a:p>
          <a:p>
            <a:pPr marL="457200" indent="-457200" algn="just">
              <a:buFont typeface="+mj-lt"/>
              <a:buAutoNum type="arabicParenR"/>
            </a:pPr>
            <a:r>
              <a:rPr lang="cs-CZ" sz="2000" dirty="0">
                <a:latin typeface="Arial" panose="020B0604020202020204" pitchFamily="34" charset="0"/>
                <a:cs typeface="Arial" panose="020B0604020202020204" pitchFamily="34" charset="0"/>
              </a:rPr>
              <a:t>Podmínka podle odstavce 1 se dále nevyžaduje, jde-li o osobu, které byla podle tohoto zákona udělena dočasná ochrana nebo uděleno vízum za účelem strpění v souvislosti s ozbrojeným konfliktem na území Ukrajiny vyvolaným invazí vojsk Ruské federace, a od udělení dočasné ochrany nebo tohoto víza neuplynulo více než 7 dní.</a:t>
            </a: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2748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u="sng" dirty="0">
                <a:latin typeface="Arial" panose="020B0604020202020204" pitchFamily="34" charset="0"/>
                <a:cs typeface="Arial" panose="020B0604020202020204" pitchFamily="34" charset="0"/>
              </a:rPr>
              <a:t>Podmínky odpovědnosti provozovatele</a:t>
            </a:r>
          </a:p>
          <a:p>
            <a:pPr marL="0" indent="0" algn="just">
              <a:buNone/>
            </a:pP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125f</a:t>
            </a:r>
            <a:r>
              <a:rPr lang="cs-CZ" sz="2000" dirty="0">
                <a:latin typeface="Arial" panose="020B0604020202020204" pitchFamily="34" charset="0"/>
                <a:cs typeface="Arial" panose="020B0604020202020204" pitchFamily="34" charset="0"/>
              </a:rPr>
              <a:t> odst. 2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marL="457200" indent="-457200" algn="just">
              <a:buFont typeface="+mj-lt"/>
              <a:buAutoNum type="alphaLcParenR"/>
            </a:pPr>
            <a:r>
              <a:rPr lang="cs-CZ" sz="2000" dirty="0">
                <a:latin typeface="Arial" panose="020B0604020202020204" pitchFamily="34" charset="0"/>
                <a:cs typeface="Arial" panose="020B0604020202020204" pitchFamily="34" charset="0"/>
              </a:rPr>
              <a:t>porušení pravidel bylo zjištěno prostřednictvím automatizovaného technického prostředku používaného bez obsluhy při dohledu</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na bezpečnost provozu na pozemních komunikacích nebo se jedná o neoprávněné zastavení nebo stání</a:t>
            </a:r>
          </a:p>
          <a:p>
            <a:pPr marL="457200" indent="-457200" algn="just">
              <a:buFont typeface="+mj-lt"/>
              <a:buAutoNum type="alphaLcParenR"/>
            </a:pPr>
            <a:r>
              <a:rPr lang="cs-CZ" sz="2000" dirty="0">
                <a:latin typeface="Arial" panose="020B0604020202020204" pitchFamily="34" charset="0"/>
                <a:cs typeface="Arial" panose="020B0604020202020204" pitchFamily="34" charset="0"/>
              </a:rPr>
              <a:t>porušení povinností řidiče nebo pravidel provozu na pozemních komunikacích vykazuje znaky přestupku podle tohoto zákona a</a:t>
            </a:r>
          </a:p>
          <a:p>
            <a:pPr marL="457200" indent="-457200" algn="just">
              <a:buFont typeface="+mj-lt"/>
              <a:buAutoNum type="alphaLcParenR"/>
            </a:pPr>
            <a:r>
              <a:rPr lang="cs-CZ" sz="2000" dirty="0">
                <a:latin typeface="Arial" panose="020B0604020202020204" pitchFamily="34" charset="0"/>
                <a:cs typeface="Arial" panose="020B0604020202020204" pitchFamily="34" charset="0"/>
              </a:rPr>
              <a:t>porušení pravidel nemá za následek dopravní nehodu</a:t>
            </a:r>
          </a:p>
          <a:p>
            <a:pPr marL="457200" indent="-457200" algn="just">
              <a:buFont typeface="+mj-lt"/>
              <a:buAutoNum type="alphaLcParenR"/>
            </a:pP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125h</a:t>
            </a:r>
            <a:r>
              <a:rPr lang="cs-CZ" sz="2000" dirty="0">
                <a:latin typeface="Arial" panose="020B0604020202020204" pitchFamily="34" charset="0"/>
                <a:cs typeface="Arial" panose="020B0604020202020204" pitchFamily="34" charset="0"/>
              </a:rPr>
              <a:t> odst. 1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Provozovateli byla dána možnost uhradit určenou částku, pokud</a:t>
            </a:r>
          </a:p>
          <a:p>
            <a:pPr marL="457200" indent="-457200" algn="just">
              <a:buFont typeface="+mj-lt"/>
              <a:buAutoNum type="alphaLcParenR" startAt="2"/>
            </a:pPr>
            <a:r>
              <a:rPr lang="cs-CZ" sz="2000" dirty="0">
                <a:latin typeface="Arial" panose="020B0604020202020204" pitchFamily="34" charset="0"/>
                <a:cs typeface="Arial" panose="020B0604020202020204" pitchFamily="34" charset="0"/>
              </a:rPr>
              <a:t>totožnost řidiče vozidla není známa nebo není zřejmá z podkladu pro zahájení řízení o přestupku a</a:t>
            </a:r>
          </a:p>
          <a:p>
            <a:pPr marL="457200" indent="-457200" algn="just">
              <a:buFont typeface="+mj-lt"/>
              <a:buAutoNum type="alphaLcParenR" startAt="2"/>
            </a:pPr>
            <a:r>
              <a:rPr lang="cs-CZ" sz="2000" dirty="0">
                <a:latin typeface="Arial" panose="020B0604020202020204" pitchFamily="34" charset="0"/>
                <a:cs typeface="Arial" panose="020B0604020202020204" pitchFamily="34" charset="0"/>
              </a:rPr>
              <a:t>porušení je možné projednat uložením pokuty příkazem na místě</a:t>
            </a:r>
          </a:p>
          <a:p>
            <a:pPr marL="0" indent="0" algn="jus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525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Novelizace zákona lex Ukrajina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dirty="0">
                <a:latin typeface="Arial" panose="020B0604020202020204" pitchFamily="34" charset="0"/>
                <a:cs typeface="Arial" panose="020B0604020202020204" pitchFamily="34" charset="0"/>
              </a:rPr>
              <a:t>Zákon č. 173/2023 Sb. s účinností od 01.01.2024</a:t>
            </a:r>
          </a:p>
          <a:p>
            <a:pPr marL="0" indent="0" algn="just">
              <a:buNone/>
            </a:pPr>
            <a:r>
              <a:rPr lang="cs-CZ" sz="2000" b="1" dirty="0">
                <a:latin typeface="Arial" panose="020B0604020202020204" pitchFamily="34" charset="0"/>
                <a:cs typeface="Arial" panose="020B0604020202020204" pitchFamily="34" charset="0"/>
              </a:rPr>
              <a:t>§ 7m</a:t>
            </a:r>
          </a:p>
          <a:p>
            <a:pPr marL="457200" indent="-457200" algn="just">
              <a:buFont typeface="+mj-lt"/>
              <a:buAutoNum type="arabicParenR"/>
            </a:pPr>
            <a:r>
              <a:rPr lang="cs-CZ" sz="2000" dirty="0">
                <a:latin typeface="Arial" panose="020B0604020202020204" pitchFamily="34" charset="0"/>
                <a:cs typeface="Arial" panose="020B0604020202020204" pitchFamily="34" charset="0"/>
              </a:rPr>
              <a:t>Řidič se dopustí přestupku tím, že v rozporu s § 7h řídí motorové vozidlo se státní poznávací značkou Ukrajiny, aniž by byla</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v evidenci ukrajinských vozidel zapsána osoba, která se pro účely zákona o silničním provozu považuje za jeho provozovatele.</a:t>
            </a:r>
          </a:p>
          <a:p>
            <a:pPr marL="457200" indent="-457200" algn="just">
              <a:buFont typeface="+mj-lt"/>
              <a:buAutoNum type="arabicParenR"/>
            </a:pPr>
            <a:r>
              <a:rPr lang="cs-CZ" sz="2000" dirty="0">
                <a:latin typeface="Arial" panose="020B0604020202020204" pitchFamily="34" charset="0"/>
                <a:cs typeface="Arial" panose="020B0604020202020204" pitchFamily="34" charset="0"/>
              </a:rPr>
              <a:t>Za přestupek podle odstavce 1 lze uložit pokutu do 30 000 Kč.</a:t>
            </a:r>
          </a:p>
          <a:p>
            <a:pPr marL="457200" indent="-457200" algn="just">
              <a:buFont typeface="+mj-lt"/>
              <a:buAutoNum type="arabicParenR"/>
            </a:pPr>
            <a:r>
              <a:rPr lang="cs-CZ" sz="2000" dirty="0">
                <a:latin typeface="Arial" panose="020B0604020202020204" pitchFamily="34" charset="0"/>
                <a:cs typeface="Arial" panose="020B0604020202020204" pitchFamily="34" charset="0"/>
              </a:rPr>
              <a:t>Přestupek podle odstavce 1 projednává obecní úřad obce</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s rozšířenou působností. Policie České republiky může přestupek podle odstavce 1 projednat příkazem na místě.</a:t>
            </a:r>
          </a:p>
          <a:p>
            <a:pPr marL="0" indent="0" algn="jus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2266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u="sng" dirty="0">
                <a:latin typeface="Arial" panose="020B0604020202020204" pitchFamily="34" charset="0"/>
                <a:cs typeface="Arial" panose="020B0604020202020204" pitchFamily="34" charset="0"/>
              </a:rPr>
              <a:t>Pracovní postup</a:t>
            </a:r>
          </a:p>
          <a:p>
            <a:pPr marL="457200" lvl="0" indent="-457200" algn="just">
              <a:buAutoNum type="arabicParenR"/>
            </a:pPr>
            <a:r>
              <a:rPr lang="cs-CZ" sz="2000" dirty="0">
                <a:latin typeface="Arial" panose="020B0604020202020204" pitchFamily="34" charset="0"/>
                <a:cs typeface="Arial" panose="020B0604020202020204" pitchFamily="34" charset="0"/>
              </a:rPr>
              <a:t>zkontrolovat náležitost došlého oznámení, posoudit, zda se jedná</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o přestupek, vymezit a kvalifikovat skutek neznámého řidiče</a:t>
            </a:r>
          </a:p>
          <a:p>
            <a:pPr algn="just"/>
            <a:r>
              <a:rPr lang="cs-CZ" sz="2000" dirty="0">
                <a:latin typeface="Arial" panose="020B0604020202020204" pitchFamily="34" charset="0"/>
                <a:cs typeface="Arial" panose="020B0604020202020204" pitchFamily="34" charset="0"/>
              </a:rPr>
              <a:t>jedná se o automatizovaný systém nebo nesprávné zastavení/stání</a:t>
            </a:r>
          </a:p>
          <a:p>
            <a:pPr algn="just"/>
            <a:r>
              <a:rPr lang="cs-CZ" sz="2000" dirty="0">
                <a:latin typeface="Arial" panose="020B0604020202020204" pitchFamily="34" charset="0"/>
                <a:cs typeface="Arial" panose="020B0604020202020204" pitchFamily="34" charset="0"/>
              </a:rPr>
              <a:t>je dostatečně konkrétně identifikováno místo přestupku</a:t>
            </a:r>
          </a:p>
          <a:p>
            <a:pPr algn="just"/>
            <a:r>
              <a:rPr lang="cs-CZ" sz="2000" dirty="0">
                <a:latin typeface="Arial" panose="020B0604020202020204" pitchFamily="34" charset="0"/>
                <a:cs typeface="Arial" panose="020B0604020202020204" pitchFamily="34" charset="0"/>
              </a:rPr>
              <a:t>existuje platný ověřovací list</a:t>
            </a:r>
          </a:p>
          <a:p>
            <a:pPr algn="just"/>
            <a:r>
              <a:rPr lang="cs-CZ" sz="2000" dirty="0">
                <a:latin typeface="Arial" panose="020B0604020202020204" pitchFamily="34" charset="0"/>
                <a:cs typeface="Arial" panose="020B0604020202020204" pitchFamily="34" charset="0"/>
              </a:rPr>
              <a:t>existuje schválení (součinnost) měření rychlosti policií</a:t>
            </a:r>
          </a:p>
          <a:p>
            <a:pPr algn="just"/>
            <a:r>
              <a:rPr lang="cs-CZ" sz="2000" dirty="0">
                <a:latin typeface="Arial" panose="020B0604020202020204" pitchFamily="34" charset="0"/>
                <a:cs typeface="Arial" panose="020B0604020202020204" pitchFamily="34" charset="0"/>
              </a:rPr>
              <a:t>existuje zveřejnění informace</a:t>
            </a:r>
          </a:p>
          <a:p>
            <a:pPr algn="just"/>
            <a:r>
              <a:rPr lang="cs-CZ" sz="2000" dirty="0">
                <a:latin typeface="Arial" panose="020B0604020202020204" pitchFamily="34" charset="0"/>
                <a:cs typeface="Arial" panose="020B0604020202020204" pitchFamily="34" charset="0"/>
              </a:rPr>
              <a:t>nejsou pochyby o spáchání přestupku</a:t>
            </a:r>
          </a:p>
          <a:p>
            <a:pPr marL="0" lvl="0" indent="0" algn="just">
              <a:buNone/>
            </a:pPr>
            <a:r>
              <a:rPr lang="cs-CZ" sz="2000" dirty="0">
                <a:latin typeface="Arial" panose="020B0604020202020204" pitchFamily="34" charset="0"/>
                <a:cs typeface="Arial" panose="020B0604020202020204" pitchFamily="34" charset="0"/>
              </a:rPr>
              <a:t>2) pokud oznamované jednání není přestupkem (zákonná výjimka),</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věc odložit</a:t>
            </a:r>
          </a:p>
          <a:p>
            <a:pPr marL="0" lvl="0" indent="0" algn="just">
              <a:buNone/>
            </a:pPr>
            <a:r>
              <a:rPr lang="cs-CZ" sz="2000" dirty="0">
                <a:latin typeface="Arial" panose="020B0604020202020204" pitchFamily="34" charset="0"/>
                <a:cs typeface="Arial" panose="020B0604020202020204" pitchFamily="34" charset="0"/>
              </a:rPr>
              <a:t>3) je-li možné porušení projednat uložením pokuty příkazem na místě =</a:t>
            </a:r>
            <a:r>
              <a:rPr lang="en-US" sz="2000" dirty="0">
                <a:latin typeface="Arial" panose="020B0604020202020204" pitchFamily="34" charset="0"/>
                <a:cs typeface="Arial" panose="020B0604020202020204" pitchFamily="34" charset="0"/>
              </a:rPr>
              <a:t>&gt;</a:t>
            </a:r>
            <a:r>
              <a:rPr lang="cs-CZ" sz="2000" dirty="0">
                <a:latin typeface="Arial" panose="020B0604020202020204" pitchFamily="34" charset="0"/>
                <a:cs typeface="Arial" panose="020B0604020202020204" pitchFamily="34" charset="0"/>
              </a:rPr>
              <a:t> vyhotovit a doručit provozovateli výzvu k uhrazení určené částky</a:t>
            </a:r>
          </a:p>
        </p:txBody>
      </p:sp>
    </p:spTree>
    <p:extLst>
      <p:ext uri="{BB962C8B-B14F-4D97-AF65-F5344CB8AC3E}">
        <p14:creationId xmlns:p14="http://schemas.microsoft.com/office/powerpoint/2010/main" val="133708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lvl="0" indent="0">
              <a:buNone/>
            </a:pPr>
            <a:r>
              <a:rPr lang="cs-CZ" sz="2000" u="sng" dirty="0">
                <a:latin typeface="Arial" panose="020B0604020202020204" pitchFamily="34" charset="0"/>
                <a:cs typeface="Arial" panose="020B0604020202020204" pitchFamily="34" charset="0"/>
              </a:rPr>
              <a:t>Náležitosti výzvy</a:t>
            </a:r>
          </a:p>
          <a:p>
            <a:pPr algn="just"/>
            <a:r>
              <a:rPr lang="cs-CZ" sz="2000" dirty="0">
                <a:latin typeface="Arial" panose="020B0604020202020204" pitchFamily="34" charset="0"/>
                <a:cs typeface="Arial" panose="020B0604020202020204" pitchFamily="34" charset="0"/>
              </a:rPr>
              <a:t>popis skutku s označením místa a času jeho spáchání</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(9 As 214/2014, 30 A 75/2015-37, 2 As 111/2015, 6 As 396/2018)</a:t>
            </a:r>
          </a:p>
          <a:p>
            <a:pPr algn="just"/>
            <a:r>
              <a:rPr lang="cs-CZ" sz="2000" dirty="0">
                <a:latin typeface="Arial" panose="020B0604020202020204" pitchFamily="34" charset="0"/>
                <a:cs typeface="Arial" panose="020B0604020202020204" pitchFamily="34" charset="0"/>
              </a:rPr>
              <a:t>označení přestupku, jehož znaky skutek vykazuje</a:t>
            </a:r>
          </a:p>
          <a:p>
            <a:pPr algn="just"/>
            <a:r>
              <a:rPr lang="cs-CZ" sz="2000" dirty="0">
                <a:latin typeface="Arial" panose="020B0604020202020204" pitchFamily="34" charset="0"/>
                <a:cs typeface="Arial" panose="020B0604020202020204" pitchFamily="34" charset="0"/>
              </a:rPr>
              <a:t>výše určené částky</a:t>
            </a:r>
          </a:p>
          <a:p>
            <a:pPr algn="just"/>
            <a:r>
              <a:rPr lang="cs-CZ" sz="2000" dirty="0">
                <a:latin typeface="Arial" panose="020B0604020202020204" pitchFamily="34" charset="0"/>
                <a:cs typeface="Arial" panose="020B0604020202020204" pitchFamily="34" charset="0"/>
              </a:rPr>
              <a:t>datum splatnosti a platební údaje</a:t>
            </a:r>
          </a:p>
          <a:p>
            <a:pPr algn="just"/>
            <a:r>
              <a:rPr lang="cs-CZ" sz="2000" dirty="0">
                <a:latin typeface="Arial" panose="020B0604020202020204" pitchFamily="34" charset="0"/>
                <a:cs typeface="Arial" panose="020B0604020202020204" pitchFamily="34" charset="0"/>
              </a:rPr>
              <a:t>poučení o odložení věci při zaplacení určené částky ve lhůtě splatnosti, v opačném případě o pokračování v šetření přestupku</a:t>
            </a:r>
          </a:p>
          <a:p>
            <a:pPr algn="just"/>
            <a:r>
              <a:rPr lang="cs-CZ" sz="2000" dirty="0">
                <a:latin typeface="Arial" panose="020B0604020202020204" pitchFamily="34" charset="0"/>
                <a:cs typeface="Arial" panose="020B0604020202020204" pitchFamily="34" charset="0"/>
              </a:rPr>
              <a:t>poučení o skutečnosti, že provozovatel vozidla, může ve lhůtě</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30 dnů od doručení výzvy sdělit údaje o totožnosti řidiče (zaslané sdělení se považuje za podání vysvětlení)</a:t>
            </a:r>
          </a:p>
        </p:txBody>
      </p:sp>
    </p:spTree>
    <p:extLst>
      <p:ext uri="{BB962C8B-B14F-4D97-AF65-F5344CB8AC3E}">
        <p14:creationId xmlns:p14="http://schemas.microsoft.com/office/powerpoint/2010/main" val="1755220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lvl="0" indent="0">
              <a:buNone/>
            </a:pPr>
            <a:r>
              <a:rPr lang="cs-CZ" sz="2000" u="sng" dirty="0">
                <a:latin typeface="Arial" panose="020B0604020202020204" pitchFamily="34" charset="0"/>
                <a:cs typeface="Arial" panose="020B0604020202020204" pitchFamily="34" charset="0"/>
              </a:rPr>
              <a:t>Doručení výzvy v ČR</a:t>
            </a:r>
          </a:p>
          <a:p>
            <a:r>
              <a:rPr lang="cs-CZ" sz="2000" dirty="0">
                <a:latin typeface="Arial" panose="020B0604020202020204" pitchFamily="34" charset="0"/>
                <a:cs typeface="Arial" panose="020B0604020202020204" pitchFamily="34" charset="0"/>
              </a:rPr>
              <a:t>doručování písemností podle §§ 19 – 24 </a:t>
            </a:r>
            <a:r>
              <a:rPr lang="cs-CZ" sz="2000" dirty="0" err="1">
                <a:latin typeface="Arial" panose="020B0604020202020204" pitchFamily="34" charset="0"/>
                <a:cs typeface="Arial" panose="020B0604020202020204" pitchFamily="34" charset="0"/>
              </a:rPr>
              <a:t>SŘ</a:t>
            </a:r>
            <a:r>
              <a:rPr lang="cs-CZ" sz="2000" dirty="0">
                <a:latin typeface="Arial" panose="020B0604020202020204" pitchFamily="34" charset="0"/>
                <a:cs typeface="Arial" panose="020B0604020202020204" pitchFamily="34" charset="0"/>
              </a:rPr>
              <a:t> </a:t>
            </a:r>
            <a:r>
              <a:rPr lang="cs-CZ" sz="2000" b="1" dirty="0">
                <a:latin typeface="Arial" panose="020B0604020202020204" pitchFamily="34" charset="0"/>
                <a:cs typeface="Arial" panose="020B0604020202020204" pitchFamily="34" charset="0"/>
              </a:rPr>
              <a:t>x</a:t>
            </a:r>
            <a:r>
              <a:rPr lang="cs-CZ" sz="2000" dirty="0">
                <a:latin typeface="Arial" panose="020B0604020202020204" pitchFamily="34" charset="0"/>
                <a:cs typeface="Arial" panose="020B0604020202020204" pitchFamily="34" charset="0"/>
              </a:rPr>
              <a:t> § 22 </a:t>
            </a:r>
            <a:r>
              <a:rPr lang="cs-CZ" sz="2000" dirty="0" err="1">
                <a:latin typeface="Arial" panose="020B0604020202020204" pitchFamily="34" charset="0"/>
                <a:cs typeface="Arial" panose="020B0604020202020204" pitchFamily="34" charset="0"/>
              </a:rPr>
              <a:t>SŘ</a:t>
            </a:r>
            <a:r>
              <a:rPr lang="cs-CZ" sz="2000" dirty="0">
                <a:latin typeface="Arial" panose="020B0604020202020204" pitchFamily="34" charset="0"/>
                <a:cs typeface="Arial" panose="020B0604020202020204" pitchFamily="34" charset="0"/>
              </a:rPr>
              <a:t> poslední věta</a:t>
            </a:r>
          </a:p>
          <a:p>
            <a:pPr marL="0" lvl="0" indent="0">
              <a:buNone/>
            </a:pPr>
            <a:endParaRPr lang="cs-CZ" sz="2000" u="sng" dirty="0">
              <a:latin typeface="Arial" panose="020B0604020202020204" pitchFamily="34" charset="0"/>
              <a:cs typeface="Arial" panose="020B0604020202020204" pitchFamily="34" charset="0"/>
            </a:endParaRPr>
          </a:p>
          <a:p>
            <a:pPr marL="0" lvl="0" indent="0">
              <a:buNone/>
            </a:pPr>
            <a:r>
              <a:rPr lang="cs-CZ" sz="2000" u="sng" dirty="0">
                <a:latin typeface="Arial" panose="020B0604020202020204" pitchFamily="34" charset="0"/>
                <a:cs typeface="Arial" panose="020B0604020202020204" pitchFamily="34" charset="0"/>
              </a:rPr>
              <a:t>Doručení výzvy do zahraničí</a:t>
            </a:r>
          </a:p>
          <a:p>
            <a:pPr algn="just"/>
            <a:r>
              <a:rPr lang="cs-CZ" sz="2000" dirty="0">
                <a:latin typeface="Arial" panose="020B0604020202020204" pitchFamily="34" charset="0"/>
                <a:cs typeface="Arial" panose="020B0604020202020204" pitchFamily="34" charset="0"/>
              </a:rPr>
              <a:t>doručeno 30 dnem ode dne odeslání (§ </a:t>
            </a:r>
            <a:r>
              <a:rPr lang="cs-CZ" sz="2000" dirty="0" err="1">
                <a:latin typeface="Arial" panose="020B0604020202020204" pitchFamily="34" charset="0"/>
                <a:cs typeface="Arial" panose="020B0604020202020204" pitchFamily="34" charset="0"/>
              </a:rPr>
              <a:t>125h</a:t>
            </a:r>
            <a:r>
              <a:rPr lang="cs-CZ" sz="2000" dirty="0">
                <a:latin typeface="Arial" panose="020B0604020202020204" pitchFamily="34" charset="0"/>
                <a:cs typeface="Arial" panose="020B0604020202020204" pitchFamily="34" charset="0"/>
              </a:rPr>
              <a:t> odst. 4 </a:t>
            </a:r>
            <a:r>
              <a:rPr lang="cs-CZ" sz="2000" dirty="0" err="1">
                <a:latin typeface="Arial" panose="020B0604020202020204" pitchFamily="34" charset="0"/>
                <a:cs typeface="Arial" panose="020B0604020202020204" pitchFamily="34" charset="0"/>
              </a:rPr>
              <a:t>ZSP</a:t>
            </a:r>
            <a:r>
              <a:rPr lang="cs-CZ" sz="2000" dirty="0">
                <a:latin typeface="Arial" panose="020B0604020202020204" pitchFamily="34" charset="0"/>
                <a:cs typeface="Arial" panose="020B0604020202020204" pitchFamily="34" charset="0"/>
              </a:rPr>
              <a:t>)</a:t>
            </a:r>
          </a:p>
          <a:p>
            <a:pPr algn="just"/>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Při doručování podle § 20 </a:t>
            </a:r>
            <a:r>
              <a:rPr lang="cs-CZ" sz="2000" dirty="0" err="1">
                <a:latin typeface="Arial" panose="020B0604020202020204" pitchFamily="34" charset="0"/>
                <a:cs typeface="Arial" panose="020B0604020202020204" pitchFamily="34" charset="0"/>
              </a:rPr>
              <a:t>SŘ</a:t>
            </a:r>
            <a:r>
              <a:rPr lang="cs-CZ" sz="2000" dirty="0">
                <a:latin typeface="Arial" panose="020B0604020202020204" pitchFamily="34" charset="0"/>
                <a:cs typeface="Arial" panose="020B0604020202020204" pitchFamily="34" charset="0"/>
              </a:rPr>
              <a:t> možnost využití služeb hybridní pošty/ popř. konverzní pošty (§ 19 odst. 3 </a:t>
            </a:r>
            <a:r>
              <a:rPr lang="cs-CZ" sz="2000" dirty="0" err="1">
                <a:latin typeface="Arial" panose="020B0604020202020204" pitchFamily="34" charset="0"/>
                <a:cs typeface="Arial" panose="020B0604020202020204" pitchFamily="34" charset="0"/>
              </a:rPr>
              <a:t>SŘ</a:t>
            </a:r>
            <a:r>
              <a:rPr lang="cs-CZ"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13264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u="sng" dirty="0">
                <a:latin typeface="Arial" panose="020B0604020202020204" pitchFamily="34" charset="0"/>
                <a:cs typeface="Arial" panose="020B0604020202020204" pitchFamily="34" charset="0"/>
              </a:rPr>
              <a:t>Sazby určených částek</a:t>
            </a:r>
          </a:p>
          <a:p>
            <a:pPr algn="just"/>
            <a:r>
              <a:rPr lang="cs-CZ" sz="2000" dirty="0">
                <a:latin typeface="Arial" panose="020B0604020202020204" pitchFamily="34" charset="0"/>
                <a:cs typeface="Arial" panose="020B0604020202020204" pitchFamily="34" charset="0"/>
              </a:rPr>
              <a:t>polovina dolní hranice sazby pokuty, kterou lze za přestupek (řidiči) uložit příkazem na místě (§ 125h odst. 2 </a:t>
            </a:r>
            <a:r>
              <a:rPr lang="cs-CZ" sz="2000" dirty="0" err="1">
                <a:latin typeface="Arial" panose="020B0604020202020204" pitchFamily="34" charset="0"/>
                <a:cs typeface="Arial" panose="020B0604020202020204" pitchFamily="34" charset="0"/>
              </a:rPr>
              <a:t>ZSP</a:t>
            </a:r>
            <a:r>
              <a:rPr lang="cs-CZ" sz="2000" dirty="0">
                <a:latin typeface="Arial" panose="020B0604020202020204" pitchFamily="34" charset="0"/>
                <a:cs typeface="Arial" panose="020B0604020202020204" pitchFamily="34" charset="0"/>
              </a:rPr>
              <a:t>)</a:t>
            </a:r>
          </a:p>
          <a:p>
            <a:pPr algn="just"/>
            <a:r>
              <a:rPr lang="cs-CZ" sz="2000" dirty="0">
                <a:latin typeface="Arial" panose="020B0604020202020204" pitchFamily="34" charset="0"/>
                <a:cs typeface="Arial" panose="020B0604020202020204" pitchFamily="34" charset="0"/>
              </a:rPr>
              <a:t>u přestupků dle § 125c odst. 1 písm. k) ZSP </a:t>
            </a:r>
            <a:r>
              <a:rPr lang="cs-CZ" sz="2000" u="sng" dirty="0">
                <a:latin typeface="Arial" panose="020B0604020202020204" pitchFamily="34" charset="0"/>
                <a:cs typeface="Arial" panose="020B0604020202020204" pitchFamily="34" charset="0"/>
              </a:rPr>
              <a:t>do 750 Kč</a:t>
            </a:r>
            <a:r>
              <a:rPr lang="cs-CZ" sz="2000" dirty="0">
                <a:latin typeface="Arial" panose="020B0604020202020204" pitchFamily="34" charset="0"/>
                <a:cs typeface="Arial" panose="020B0604020202020204" pitchFamily="34" charset="0"/>
              </a:rPr>
              <a:t>, přičemž</a:t>
            </a:r>
            <a:br>
              <a:rPr lang="cs-CZ" sz="2000" dirty="0">
                <a:latin typeface="Arial" panose="020B0604020202020204" pitchFamily="34" charset="0"/>
                <a:cs typeface="Arial" panose="020B0604020202020204" pitchFamily="34" charset="0"/>
              </a:rPr>
            </a:br>
            <a:r>
              <a:rPr lang="cs-CZ" sz="2000" dirty="0">
                <a:latin typeface="Arial" panose="020B0604020202020204" pitchFamily="34" charset="0"/>
                <a:cs typeface="Arial" panose="020B0604020202020204" pitchFamily="34" charset="0"/>
              </a:rPr>
              <a:t>se zohlední závažnost porušení</a:t>
            </a:r>
          </a:p>
          <a:p>
            <a:pPr algn="just"/>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 125c odst. 1 písm. k)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překročení rychlosti o 1-9 km/h</a:t>
            </a:r>
          </a:p>
          <a:p>
            <a:pPr algn="just"/>
            <a:r>
              <a:rPr lang="cs-CZ" sz="2000" dirty="0">
                <a:latin typeface="Arial" panose="020B0604020202020204" pitchFamily="34" charset="0"/>
                <a:cs typeface="Arial" panose="020B0604020202020204" pitchFamily="34" charset="0"/>
              </a:rPr>
              <a:t>zastavení a stání („vjezd“ – 30 A 73/2017)</a:t>
            </a:r>
          </a:p>
          <a:p>
            <a:pPr algn="just"/>
            <a:r>
              <a:rPr lang="cs-CZ" sz="2000" dirty="0">
                <a:latin typeface="Arial" panose="020B0604020202020204" pitchFamily="34" charset="0"/>
                <a:cs typeface="Arial" panose="020B0604020202020204" pitchFamily="34" charset="0"/>
              </a:rPr>
              <a:t>jiná jednání mimo § 125c odst. 1 písm. a) – j)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„Libovolná“ částka do 750 Kč</a:t>
            </a:r>
          </a:p>
          <a:p>
            <a:pPr marL="0" indent="0" algn="jus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938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200" b="1" dirty="0">
                <a:latin typeface="Arial" panose="020B0604020202020204" pitchFamily="34" charset="0"/>
                <a:cs typeface="Arial" panose="020B0604020202020204" pitchFamily="34" charset="0"/>
              </a:rPr>
              <a:t>Objektivní odpovědnost provozovatele vozidla</a:t>
            </a:r>
            <a:endParaRPr lang="cs-CZ" sz="2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980728"/>
            <a:ext cx="8229600" cy="5400600"/>
          </a:xfrm>
        </p:spPr>
        <p:txBody>
          <a:bodyPr>
            <a:noAutofit/>
          </a:bodyPr>
          <a:lstStyle/>
          <a:p>
            <a:pPr marL="0" indent="0" algn="just">
              <a:buNone/>
            </a:pPr>
            <a:r>
              <a:rPr lang="cs-CZ" sz="2000" dirty="0">
                <a:latin typeface="Arial" panose="020B0604020202020204" pitchFamily="34" charset="0"/>
                <a:cs typeface="Arial" panose="020B0604020202020204" pitchFamily="34" charset="0"/>
              </a:rPr>
              <a:t>§ 125c odst. 1 písm. f) bod 3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překročení rychlosti o 20-39 km/h v obci, 30-49 km/h mimo obec</a:t>
            </a:r>
          </a:p>
          <a:p>
            <a:pPr marL="0" indent="0" algn="just">
              <a:buNone/>
            </a:pPr>
            <a:r>
              <a:rPr lang="cs-CZ" sz="2000" dirty="0">
                <a:latin typeface="Arial" panose="020B0604020202020204" pitchFamily="34" charset="0"/>
                <a:cs typeface="Arial" panose="020B0604020202020204" pitchFamily="34" charset="0"/>
              </a:rPr>
              <a:t>Pevná částka 1 250 Kč</a:t>
            </a:r>
          </a:p>
          <a:p>
            <a:pPr marL="0" indent="0" algn="just">
              <a:buNone/>
            </a:pP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 125c odst. 1 písm. f) bod 4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překročení rychlosti o 10-19 km/h v obci, 10-29 km/h mimo obec</a:t>
            </a:r>
          </a:p>
          <a:p>
            <a:pPr marL="0" indent="0" algn="just">
              <a:buNone/>
            </a:pPr>
            <a:r>
              <a:rPr lang="cs-CZ" sz="2000" dirty="0">
                <a:latin typeface="Arial" panose="020B0604020202020204" pitchFamily="34" charset="0"/>
                <a:cs typeface="Arial" panose="020B0604020202020204" pitchFamily="34" charset="0"/>
              </a:rPr>
              <a:t>Pevná částka 750 Kč</a:t>
            </a:r>
          </a:p>
          <a:p>
            <a:pPr marL="0" indent="0" algn="just">
              <a:buNone/>
            </a:pPr>
            <a:endParaRPr lang="cs-CZ" sz="2000" dirty="0">
              <a:latin typeface="Arial" panose="020B0604020202020204" pitchFamily="34" charset="0"/>
              <a:cs typeface="Arial" panose="020B0604020202020204" pitchFamily="34" charset="0"/>
            </a:endParaRPr>
          </a:p>
          <a:p>
            <a:pPr marL="0" indent="0" algn="just">
              <a:buNone/>
            </a:pPr>
            <a:r>
              <a:rPr lang="cs-CZ" sz="2000" dirty="0">
                <a:latin typeface="Arial" panose="020B0604020202020204" pitchFamily="34" charset="0"/>
                <a:cs typeface="Arial" panose="020B0604020202020204" pitchFamily="34" charset="0"/>
              </a:rPr>
              <a:t>§ 125c odst. 1 písm. f) bod 5 </a:t>
            </a:r>
            <a:r>
              <a:rPr lang="cs-CZ" sz="2000" dirty="0" err="1">
                <a:latin typeface="Arial" panose="020B0604020202020204" pitchFamily="34" charset="0"/>
                <a:cs typeface="Arial" panose="020B0604020202020204" pitchFamily="34" charset="0"/>
              </a:rPr>
              <a:t>ZSP</a:t>
            </a:r>
            <a:endParaRPr lang="cs-CZ" sz="2000" dirty="0">
              <a:latin typeface="Arial" panose="020B0604020202020204" pitchFamily="34" charset="0"/>
              <a:cs typeface="Arial" panose="020B0604020202020204" pitchFamily="34" charset="0"/>
            </a:endParaRPr>
          </a:p>
          <a:p>
            <a:pPr algn="just"/>
            <a:r>
              <a:rPr lang="cs-CZ" sz="2000" dirty="0">
                <a:latin typeface="Arial" panose="020B0604020202020204" pitchFamily="34" charset="0"/>
                <a:cs typeface="Arial" panose="020B0604020202020204" pitchFamily="34" charset="0"/>
              </a:rPr>
              <a:t>nezastaví vozidlo na signál/pokyn k zastavení vozidla</a:t>
            </a:r>
          </a:p>
          <a:p>
            <a:pPr marL="0" indent="0" algn="just">
              <a:buNone/>
            </a:pPr>
            <a:r>
              <a:rPr lang="cs-CZ" sz="2000" dirty="0">
                <a:latin typeface="Arial" panose="020B0604020202020204" pitchFamily="34" charset="0"/>
                <a:cs typeface="Arial" panose="020B0604020202020204" pitchFamily="34" charset="0"/>
              </a:rPr>
              <a:t>Pevná částka 2 250 Kč</a:t>
            </a:r>
          </a:p>
        </p:txBody>
      </p:sp>
    </p:spTree>
    <p:extLst>
      <p:ext uri="{BB962C8B-B14F-4D97-AF65-F5344CB8AC3E}">
        <p14:creationId xmlns:p14="http://schemas.microsoft.com/office/powerpoint/2010/main" val="18730292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4151</TotalTime>
  <Words>4660</Words>
  <Application>Microsoft Office PowerPoint</Application>
  <PresentationFormat>Předvádění na obrazovce (4:3)</PresentationFormat>
  <Paragraphs>312</Paragraphs>
  <Slides>40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40</vt:i4>
      </vt:variant>
    </vt:vector>
  </HeadingPairs>
  <TitlesOfParts>
    <vt:vector size="43" baseType="lpstr">
      <vt:lpstr>Arial</vt:lpstr>
      <vt:lpstr>Calibri</vt:lpstr>
      <vt:lpstr>Motiv systému Office</vt:lpstr>
      <vt:lpstr>Objektivní odpovědnost provozovatele vozidla  21-22.03.2024</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Objektivní odpovědnost provozovatele vozidla</vt:lpstr>
      <vt:lpstr>Novelizace zákona lex Ukrajina</vt:lpstr>
      <vt:lpstr>Novelizace zákona lex Ukrajina</vt:lpstr>
      <vt:lpstr>Novelizace zákona lex Ukrajina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Dopravní přestupky a jejich projednávání</dc:title>
  <dc:creator>Jiří Nowák</dc:creator>
  <cp:keywords>4/2022</cp:keywords>
  <cp:lastModifiedBy>Nowák Jiří</cp:lastModifiedBy>
  <cp:revision>197</cp:revision>
  <cp:lastPrinted>2022-04-04T07:09:15Z</cp:lastPrinted>
  <dcterms:created xsi:type="dcterms:W3CDTF">2016-05-01T11:16:01Z</dcterms:created>
  <dcterms:modified xsi:type="dcterms:W3CDTF">2024-04-02T06:27:31Z</dcterms:modified>
  <cp:category>Seminář</cp:category>
  <cp:contentStatus>3.5.2016</cp:contentStatus>
</cp:coreProperties>
</file>