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57" r:id="rId2"/>
    <p:sldId id="281" r:id="rId3"/>
    <p:sldId id="282" r:id="rId4"/>
    <p:sldId id="287" r:id="rId5"/>
    <p:sldId id="285" r:id="rId6"/>
    <p:sldId id="292" r:id="rId7"/>
    <p:sldId id="293" r:id="rId8"/>
    <p:sldId id="290" r:id="rId9"/>
    <p:sldId id="291" r:id="rId10"/>
    <p:sldId id="286" r:id="rId11"/>
    <p:sldId id="288" r:id="rId12"/>
    <p:sldId id="289" r:id="rId13"/>
    <p:sldId id="258" r:id="rId14"/>
    <p:sldId id="259" r:id="rId15"/>
    <p:sldId id="260" r:id="rId16"/>
    <p:sldId id="261" r:id="rId17"/>
    <p:sldId id="262" r:id="rId18"/>
    <p:sldId id="263" r:id="rId19"/>
    <p:sldId id="264" r:id="rId20"/>
    <p:sldId id="283" r:id="rId21"/>
    <p:sldId id="265" r:id="rId22"/>
    <p:sldId id="266" r:id="rId23"/>
    <p:sldId id="267" r:id="rId24"/>
    <p:sldId id="268" r:id="rId25"/>
    <p:sldId id="269" r:id="rId26"/>
    <p:sldId id="270" r:id="rId27"/>
    <p:sldId id="271" r:id="rId28"/>
    <p:sldId id="272" r:id="rId29"/>
    <p:sldId id="273" r:id="rId30"/>
    <p:sldId id="274" r:id="rId31"/>
    <p:sldId id="275" r:id="rId32"/>
    <p:sldId id="276" r:id="rId33"/>
    <p:sldId id="277" r:id="rId34"/>
    <p:sldId id="278" r:id="rId35"/>
    <p:sldId id="279" r:id="rId36"/>
    <p:sldId id="280" r:id="rId37"/>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0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581E6AD-EF5F-44A4-AD6E-732220255EBE}" type="datetimeFigureOut">
              <a:rPr lang="cs-CZ" smtClean="0"/>
              <a:t>24.10.2018</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0CB76095-7687-450E-9778-BE124E6DA5BE}" type="slidenum">
              <a:rPr lang="cs-CZ" smtClean="0"/>
              <a:t>‹#›</a:t>
            </a:fld>
            <a:endParaRPr lang="cs-CZ"/>
          </a:p>
        </p:txBody>
      </p:sp>
    </p:spTree>
    <p:extLst>
      <p:ext uri="{BB962C8B-B14F-4D97-AF65-F5344CB8AC3E}">
        <p14:creationId xmlns:p14="http://schemas.microsoft.com/office/powerpoint/2010/main" val="41023077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indent="0" algn="just">
              <a:buNone/>
            </a:pPr>
            <a:r>
              <a:rPr lang="cs-CZ" dirty="0" smtClean="0"/>
              <a:t>(1) Denní sazba příspěvku pro jednotlivé druhy tuzemských vozidel podle § 4 odst. 5 zákona o pojištění odpovědnosti z provozu vozidla se stanoví pro</a:t>
            </a:r>
          </a:p>
          <a:p>
            <a:pPr marL="0" indent="0" algn="just">
              <a:buNone/>
            </a:pPr>
            <a:r>
              <a:rPr lang="cs-CZ" dirty="0" smtClean="0"/>
              <a:t> </a:t>
            </a:r>
          </a:p>
          <a:p>
            <a:pPr marL="0" indent="0" algn="just">
              <a:buNone/>
            </a:pPr>
            <a:r>
              <a:rPr lang="cs-CZ" dirty="0" smtClean="0"/>
              <a:t>a) motocykl se zdvihovým objemem válců motoru do 50 cm3 včetně ve výši 4 Kč,</a:t>
            </a:r>
          </a:p>
          <a:p>
            <a:pPr marL="0" indent="0" algn="just">
              <a:buNone/>
            </a:pPr>
            <a:r>
              <a:rPr lang="cs-CZ" dirty="0" smtClean="0"/>
              <a:t> </a:t>
            </a:r>
          </a:p>
          <a:p>
            <a:pPr marL="0" indent="0" algn="just">
              <a:buNone/>
            </a:pPr>
            <a:r>
              <a:rPr lang="cs-CZ" dirty="0" smtClean="0"/>
              <a:t>b) motocykl se zdvihovým objemem válců motoru nad 50 cm3 do 350 cm3 včetně ve výši 8 Kč,</a:t>
            </a:r>
          </a:p>
          <a:p>
            <a:pPr marL="0" indent="0" algn="just">
              <a:buNone/>
            </a:pPr>
            <a:r>
              <a:rPr lang="cs-CZ" dirty="0" smtClean="0"/>
              <a:t> </a:t>
            </a:r>
          </a:p>
          <a:p>
            <a:pPr marL="0" indent="0" algn="just">
              <a:buNone/>
            </a:pPr>
            <a:r>
              <a:rPr lang="cs-CZ" dirty="0" smtClean="0"/>
              <a:t>c) motocykl se zdvihovým objemem válců motoru nad 350 cm3 do 500 cm3 včetně ve výši 21 Kč,</a:t>
            </a:r>
          </a:p>
          <a:p>
            <a:pPr marL="0" indent="0" algn="just">
              <a:buNone/>
            </a:pPr>
            <a:r>
              <a:rPr lang="cs-CZ" dirty="0" smtClean="0"/>
              <a:t> </a:t>
            </a:r>
          </a:p>
          <a:p>
            <a:pPr marL="0" indent="0" algn="just">
              <a:buNone/>
            </a:pPr>
            <a:r>
              <a:rPr lang="cs-CZ" dirty="0" smtClean="0"/>
              <a:t>d) motocykl se zdvihovým objemem válců motoru nad 500 cm3 ve výši 25 Kč,</a:t>
            </a:r>
          </a:p>
          <a:p>
            <a:pPr marL="0" indent="0" algn="just">
              <a:buNone/>
            </a:pPr>
            <a:r>
              <a:rPr lang="cs-CZ" dirty="0" smtClean="0"/>
              <a:t> </a:t>
            </a:r>
          </a:p>
          <a:p>
            <a:pPr marL="0" indent="0" algn="just">
              <a:buNone/>
            </a:pPr>
            <a:r>
              <a:rPr lang="cs-CZ" dirty="0" smtClean="0"/>
              <a:t>e) osobní automobil se zdvihovým objemem válců motoru do 1 000 cm3 včetně ve výši 30 Kč,</a:t>
            </a:r>
          </a:p>
          <a:p>
            <a:pPr marL="0" indent="0" algn="just">
              <a:buNone/>
            </a:pPr>
            <a:r>
              <a:rPr lang="cs-CZ" dirty="0" smtClean="0"/>
              <a:t> </a:t>
            </a:r>
          </a:p>
          <a:p>
            <a:pPr marL="0" indent="0" algn="just">
              <a:buNone/>
            </a:pPr>
            <a:r>
              <a:rPr lang="cs-CZ" dirty="0" smtClean="0"/>
              <a:t>f) osobní automobil se zdvihovým objemem válců motoru nad 1 000 cm3 do 1 350 cm3 včetně ve výši 35 Kč,</a:t>
            </a:r>
          </a:p>
          <a:p>
            <a:pPr marL="0" indent="0" algn="just">
              <a:buNone/>
            </a:pPr>
            <a:r>
              <a:rPr lang="cs-CZ" dirty="0" smtClean="0"/>
              <a:t> </a:t>
            </a:r>
          </a:p>
          <a:p>
            <a:pPr marL="0" indent="0" algn="just">
              <a:buNone/>
            </a:pPr>
            <a:r>
              <a:rPr lang="cs-CZ" dirty="0" smtClean="0"/>
              <a:t>g) osobní automobil se zdvihovým objemem válců motoru nad 1 350 cm3 do 1 850 cm3 včetně ve výši 47 Kč,</a:t>
            </a:r>
          </a:p>
          <a:p>
            <a:pPr marL="0" indent="0" algn="just">
              <a:buNone/>
            </a:pPr>
            <a:r>
              <a:rPr lang="cs-CZ" dirty="0" smtClean="0"/>
              <a:t> </a:t>
            </a:r>
          </a:p>
          <a:p>
            <a:pPr marL="0" indent="0" algn="just">
              <a:buNone/>
            </a:pPr>
            <a:r>
              <a:rPr lang="cs-CZ" dirty="0" smtClean="0"/>
              <a:t>h) osobní automobil se zdvihovým objemem válců motoru nad 1 850 cm3 do 2 500 cm3 včetně ve výši 65 Kč,</a:t>
            </a:r>
          </a:p>
          <a:p>
            <a:pPr marL="0" indent="0" algn="just">
              <a:buNone/>
            </a:pPr>
            <a:r>
              <a:rPr lang="cs-CZ" dirty="0" smtClean="0"/>
              <a:t> </a:t>
            </a:r>
          </a:p>
          <a:p>
            <a:pPr marL="0" indent="0" algn="just">
              <a:buNone/>
            </a:pPr>
            <a:r>
              <a:rPr lang="cs-CZ" dirty="0" smtClean="0"/>
              <a:t>i) osobní automobil se zdvihovým objemem válců motoru nad 2 500 cm3 ve výši 93 Kč,</a:t>
            </a:r>
          </a:p>
          <a:p>
            <a:pPr marL="0" indent="0" algn="just">
              <a:buNone/>
            </a:pPr>
            <a:r>
              <a:rPr lang="cs-CZ" dirty="0" smtClean="0"/>
              <a:t> </a:t>
            </a:r>
          </a:p>
          <a:p>
            <a:pPr marL="0" indent="0" algn="just">
              <a:buNone/>
            </a:pPr>
            <a:r>
              <a:rPr lang="cs-CZ" dirty="0" smtClean="0"/>
              <a:t>j) obytný automobil ve výši 61 Kč,</a:t>
            </a:r>
          </a:p>
          <a:p>
            <a:pPr marL="0" indent="0" algn="just">
              <a:buNone/>
            </a:pPr>
            <a:r>
              <a:rPr lang="cs-CZ" dirty="0" smtClean="0"/>
              <a:t> </a:t>
            </a:r>
          </a:p>
          <a:p>
            <a:pPr marL="0" indent="0" algn="just">
              <a:buNone/>
            </a:pPr>
            <a:r>
              <a:rPr lang="cs-CZ" dirty="0" smtClean="0"/>
              <a:t>k) sanitní automobil ve výši 94 Kč,</a:t>
            </a:r>
          </a:p>
          <a:p>
            <a:pPr marL="0" indent="0" algn="just">
              <a:buNone/>
            </a:pPr>
            <a:r>
              <a:rPr lang="cs-CZ" dirty="0" smtClean="0"/>
              <a:t> </a:t>
            </a:r>
          </a:p>
          <a:p>
            <a:pPr marL="0" indent="0" algn="just">
              <a:buNone/>
            </a:pPr>
            <a:r>
              <a:rPr lang="cs-CZ" dirty="0" smtClean="0"/>
              <a:t>l) autobus s nejvyšší povolenou hmotností do 5 000 kg včetně ve výši 155 Kč,</a:t>
            </a:r>
          </a:p>
          <a:p>
            <a:pPr marL="0" indent="0" algn="just">
              <a:buNone/>
            </a:pPr>
            <a:r>
              <a:rPr lang="cs-CZ" dirty="0" smtClean="0"/>
              <a:t> </a:t>
            </a:r>
          </a:p>
          <a:p>
            <a:pPr marL="0" indent="0" algn="just">
              <a:buNone/>
            </a:pPr>
            <a:r>
              <a:rPr lang="cs-CZ" dirty="0" smtClean="0"/>
              <a:t>m) autobus s nejvyšší povolenou hmotností nad 5 000 kg ve výši 290 Kč,</a:t>
            </a:r>
          </a:p>
          <a:p>
            <a:pPr marL="0" indent="0" algn="just">
              <a:buNone/>
            </a:pPr>
            <a:r>
              <a:rPr lang="cs-CZ" dirty="0" smtClean="0"/>
              <a:t> </a:t>
            </a:r>
          </a:p>
          <a:p>
            <a:pPr marL="0" indent="0" algn="just">
              <a:buNone/>
            </a:pPr>
            <a:r>
              <a:rPr lang="cs-CZ" dirty="0" smtClean="0"/>
              <a:t>n) trolejbus ve výši 56 Kč,</a:t>
            </a:r>
          </a:p>
          <a:p>
            <a:pPr marL="0" indent="0" algn="just">
              <a:buNone/>
            </a:pPr>
            <a:r>
              <a:rPr lang="cs-CZ" dirty="0" smtClean="0"/>
              <a:t> </a:t>
            </a:r>
          </a:p>
          <a:p>
            <a:pPr marL="0" indent="0" algn="just">
              <a:buNone/>
            </a:pPr>
            <a:r>
              <a:rPr lang="cs-CZ" dirty="0" smtClean="0"/>
              <a:t>o) nákladní automobil jiný než podle písmene r) s nejvyšší povolenou hmotností do 3 500 kg včetně ve výši 86 Kč,</a:t>
            </a:r>
          </a:p>
          <a:p>
            <a:pPr marL="0" indent="0" algn="just">
              <a:buNone/>
            </a:pPr>
            <a:r>
              <a:rPr lang="cs-CZ" dirty="0" smtClean="0"/>
              <a:t> </a:t>
            </a:r>
          </a:p>
          <a:p>
            <a:pPr marL="0" indent="0" algn="just">
              <a:buNone/>
            </a:pPr>
            <a:r>
              <a:rPr lang="cs-CZ" dirty="0" smtClean="0"/>
              <a:t>p) nákladní automobil jiný než podle písmene r) s nejvyšší povolenou hmotností nad 3 500 kg do 12 000 kg včetně ve výši 145 Kč,</a:t>
            </a:r>
          </a:p>
          <a:p>
            <a:pPr marL="0" indent="0" algn="just">
              <a:buNone/>
            </a:pPr>
            <a:r>
              <a:rPr lang="cs-CZ" dirty="0" smtClean="0"/>
              <a:t> </a:t>
            </a:r>
          </a:p>
          <a:p>
            <a:pPr marL="0" indent="0" algn="just">
              <a:buNone/>
            </a:pPr>
            <a:r>
              <a:rPr lang="cs-CZ" dirty="0" smtClean="0"/>
              <a:t>q) nákladní automobil jiný než podle písmene r) s nejvyšší povolenou hmotností nad 12 000 kg ve výši 261 Kč,</a:t>
            </a:r>
          </a:p>
          <a:p>
            <a:pPr marL="0" indent="0" algn="just">
              <a:buNone/>
            </a:pPr>
            <a:r>
              <a:rPr lang="cs-CZ" dirty="0" smtClean="0"/>
              <a:t> </a:t>
            </a:r>
          </a:p>
          <a:p>
            <a:pPr marL="0" indent="0" algn="just">
              <a:buNone/>
            </a:pPr>
            <a:r>
              <a:rPr lang="cs-CZ" dirty="0" smtClean="0"/>
              <a:t>r) nákladní automobil, který je nebo má být v registru silničních vozidel zapsán jako tahač návěsů, nebo tahač přívěsů, ve výši 563 Kč,</a:t>
            </a:r>
          </a:p>
          <a:p>
            <a:pPr marL="0" indent="0" algn="just">
              <a:buNone/>
            </a:pPr>
            <a:r>
              <a:rPr lang="cs-CZ" dirty="0" smtClean="0"/>
              <a:t> </a:t>
            </a:r>
          </a:p>
          <a:p>
            <a:pPr marL="0" indent="0" algn="just">
              <a:buNone/>
            </a:pPr>
            <a:r>
              <a:rPr lang="cs-CZ" dirty="0" smtClean="0"/>
              <a:t>s) traktor ve výši 16 Kč,</a:t>
            </a:r>
          </a:p>
          <a:p>
            <a:pPr marL="0" indent="0" algn="just">
              <a:buNone/>
            </a:pPr>
            <a:r>
              <a:rPr lang="cs-CZ" dirty="0" smtClean="0"/>
              <a:t> </a:t>
            </a:r>
          </a:p>
          <a:p>
            <a:pPr marL="0" indent="0" algn="just">
              <a:buNone/>
            </a:pPr>
            <a:r>
              <a:rPr lang="cs-CZ" dirty="0" smtClean="0"/>
              <a:t>t) přípojné vozidlo s nejvyšší povolenou hmotností do 750 kg včetně ve výši 4 Kč,</a:t>
            </a:r>
          </a:p>
          <a:p>
            <a:pPr marL="0" indent="0" algn="just">
              <a:buNone/>
            </a:pPr>
            <a:r>
              <a:rPr lang="cs-CZ" dirty="0" smtClean="0"/>
              <a:t> </a:t>
            </a:r>
          </a:p>
          <a:p>
            <a:pPr marL="0" indent="0" algn="just">
              <a:buNone/>
            </a:pPr>
            <a:r>
              <a:rPr lang="cs-CZ" dirty="0" smtClean="0"/>
              <a:t>u) přípojné vozidlo s nejvyšší povolenou hmotností nad 750 kg do 10 000 kg včetně ve výši 7 Kč,</a:t>
            </a:r>
          </a:p>
          <a:p>
            <a:pPr marL="0" indent="0" algn="just">
              <a:buNone/>
            </a:pPr>
            <a:r>
              <a:rPr lang="cs-CZ" dirty="0" smtClean="0"/>
              <a:t> </a:t>
            </a:r>
          </a:p>
          <a:p>
            <a:pPr marL="0" indent="0" algn="just">
              <a:buNone/>
            </a:pPr>
            <a:r>
              <a:rPr lang="cs-CZ" dirty="0" smtClean="0"/>
              <a:t>v) přípojné vozidlo s nejvyšší povolenou hmotností nad 10 000 kg ve výši 70 Kč,</a:t>
            </a:r>
          </a:p>
          <a:p>
            <a:pPr marL="0" indent="0" algn="just">
              <a:buNone/>
            </a:pPr>
            <a:r>
              <a:rPr lang="cs-CZ" dirty="0" smtClean="0"/>
              <a:t> </a:t>
            </a:r>
          </a:p>
          <a:p>
            <a:pPr marL="0" indent="0" algn="just">
              <a:buNone/>
            </a:pPr>
            <a:r>
              <a:rPr lang="cs-CZ" dirty="0" smtClean="0"/>
              <a:t>w) vozidla jiná než podle písmen a) až v) ve výši 20 Kč.</a:t>
            </a:r>
          </a:p>
          <a:p>
            <a:pPr marL="0" indent="0" algn="just">
              <a:buNone/>
            </a:pPr>
            <a:r>
              <a:rPr lang="cs-CZ" dirty="0" smtClean="0"/>
              <a:t> </a:t>
            </a:r>
          </a:p>
          <a:p>
            <a:pPr marL="0" indent="0" algn="just">
              <a:buNone/>
            </a:pPr>
            <a:r>
              <a:rPr lang="cs-CZ" dirty="0" smtClean="0"/>
              <a:t>	(2) Pro vozidla s elektrickým nebo hybridním pohonem se použije denní sazba příspěvku podle</a:t>
            </a:r>
          </a:p>
          <a:p>
            <a:pPr marL="0" indent="0" algn="just">
              <a:buNone/>
            </a:pPr>
            <a:r>
              <a:rPr lang="cs-CZ" dirty="0" smtClean="0"/>
              <a:t> </a:t>
            </a:r>
          </a:p>
          <a:p>
            <a:pPr marL="0" indent="0" algn="just">
              <a:buNone/>
            </a:pPr>
            <a:r>
              <a:rPr lang="cs-CZ" dirty="0" smtClean="0"/>
              <a:t>a) odstavce 1 písm. a) pro motocykl,</a:t>
            </a:r>
          </a:p>
          <a:p>
            <a:pPr marL="0" indent="0" algn="just">
              <a:buNone/>
            </a:pPr>
            <a:r>
              <a:rPr lang="cs-CZ" dirty="0" smtClean="0"/>
              <a:t> </a:t>
            </a:r>
          </a:p>
          <a:p>
            <a:pPr marL="0" indent="0" algn="just">
              <a:buNone/>
            </a:pPr>
            <a:r>
              <a:rPr lang="cs-CZ" dirty="0" smtClean="0"/>
              <a:t>b) odstavce 1 písm. e) pro osobní automobil s výkonem do 40 kW včetně,</a:t>
            </a:r>
          </a:p>
          <a:p>
            <a:pPr marL="0" indent="0" algn="just">
              <a:buNone/>
            </a:pPr>
            <a:r>
              <a:rPr lang="cs-CZ" dirty="0" smtClean="0"/>
              <a:t> </a:t>
            </a:r>
          </a:p>
          <a:p>
            <a:pPr marL="0" indent="0" algn="just">
              <a:buNone/>
            </a:pPr>
            <a:r>
              <a:rPr lang="cs-CZ" dirty="0" smtClean="0"/>
              <a:t>c) odstavce 1 písm. f) pro osobní automobil s výkonem nad 40 kW do 55 kW včetně,</a:t>
            </a:r>
          </a:p>
          <a:p>
            <a:pPr marL="0" indent="0" algn="just">
              <a:buNone/>
            </a:pPr>
            <a:r>
              <a:rPr lang="cs-CZ" dirty="0" smtClean="0"/>
              <a:t> </a:t>
            </a:r>
          </a:p>
          <a:p>
            <a:pPr marL="0" indent="0" algn="just">
              <a:buNone/>
            </a:pPr>
            <a:r>
              <a:rPr lang="cs-CZ" dirty="0" smtClean="0"/>
              <a:t>d) odstavce 1 písm. g) pro osobní automobil s výkonem nad 55 kW do 80 kW včetně,</a:t>
            </a:r>
          </a:p>
          <a:p>
            <a:pPr marL="0" indent="0" algn="just">
              <a:buNone/>
            </a:pPr>
            <a:r>
              <a:rPr lang="cs-CZ" dirty="0" smtClean="0"/>
              <a:t> </a:t>
            </a:r>
          </a:p>
          <a:p>
            <a:pPr marL="0" indent="0" algn="just">
              <a:buNone/>
            </a:pPr>
            <a:r>
              <a:rPr lang="cs-CZ" dirty="0" smtClean="0"/>
              <a:t>e) odstavce 1 písm. h) pro osobní automobil s výkonem nad 80 kW do 135 kW včetně,</a:t>
            </a:r>
          </a:p>
          <a:p>
            <a:pPr marL="0" indent="0" algn="just">
              <a:buNone/>
            </a:pPr>
            <a:r>
              <a:rPr lang="cs-CZ" dirty="0" smtClean="0"/>
              <a:t> </a:t>
            </a:r>
          </a:p>
          <a:p>
            <a:pPr marL="0" indent="0" algn="just">
              <a:buNone/>
            </a:pPr>
            <a:r>
              <a:rPr lang="cs-CZ" dirty="0" smtClean="0"/>
              <a:t>f) odstavce 1 písm. i) pro osobní automobil s výkonem nad 135 kW.</a:t>
            </a:r>
          </a:p>
          <a:p>
            <a:pPr marL="0" indent="0" algn="just">
              <a:buNone/>
            </a:pPr>
            <a:r>
              <a:rPr lang="cs-CZ" dirty="0" smtClean="0"/>
              <a:t> </a:t>
            </a:r>
          </a:p>
          <a:p>
            <a:pPr marL="0" indent="0" algn="just">
              <a:buNone/>
            </a:pPr>
            <a:r>
              <a:rPr lang="cs-CZ" dirty="0" smtClean="0"/>
              <a:t>§ 2a</a:t>
            </a:r>
          </a:p>
          <a:p>
            <a:pPr marL="0" indent="0" algn="just">
              <a:buNone/>
            </a:pPr>
            <a:r>
              <a:rPr lang="cs-CZ" dirty="0" smtClean="0"/>
              <a:t>Výše nákladů mimosoudního uplatnění práva na příspěvek</a:t>
            </a:r>
          </a:p>
          <a:p>
            <a:pPr marL="0" indent="0" algn="just">
              <a:buNone/>
            </a:pPr>
            <a:endParaRPr lang="cs-CZ" dirty="0" smtClean="0"/>
          </a:p>
          <a:p>
            <a:pPr marL="0" indent="0" algn="just">
              <a:buNone/>
            </a:pPr>
            <a:r>
              <a:rPr lang="cs-CZ" dirty="0" smtClean="0"/>
              <a:t>	Výše nákladů České kanceláře pojistitelů spojených s mimosoudním uplatněním práva na příspěvek podle § 4 odst. 4 zákona o pojištění odpovědnosti z provozu vozidla činí 300 Kč.".</a:t>
            </a:r>
          </a:p>
          <a:p>
            <a:endParaRPr lang="cs-CZ" dirty="0"/>
          </a:p>
        </p:txBody>
      </p:sp>
      <p:sp>
        <p:nvSpPr>
          <p:cNvPr id="4" name="Zástupný symbol pro číslo snímku 3"/>
          <p:cNvSpPr>
            <a:spLocks noGrp="1"/>
          </p:cNvSpPr>
          <p:nvPr>
            <p:ph type="sldNum" sz="quarter" idx="10"/>
          </p:nvPr>
        </p:nvSpPr>
        <p:spPr/>
        <p:txBody>
          <a:bodyPr/>
          <a:lstStyle/>
          <a:p>
            <a:fld id="{351C08EC-D7E6-4D7E-AC3A-903B7C03B707}" type="slidenum">
              <a:rPr lang="cs-CZ" smtClean="0"/>
              <a:t>6</a:t>
            </a:fld>
            <a:endParaRPr lang="cs-CZ"/>
          </a:p>
        </p:txBody>
      </p:sp>
    </p:spTree>
    <p:extLst>
      <p:ext uri="{BB962C8B-B14F-4D97-AF65-F5344CB8AC3E}">
        <p14:creationId xmlns:p14="http://schemas.microsoft.com/office/powerpoint/2010/main" val="4124458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25A7D7DF-9502-4284-8C4E-11BA90CCC523}" type="datetime1">
              <a:rPr lang="cs-CZ" smtClean="0"/>
              <a:t>24.10.2018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2414465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6BCB594-507D-4266-8356-2657AC275247}" type="datetime1">
              <a:rPr lang="cs-CZ" smtClean="0"/>
              <a:t>24.10.2018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2139741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27495DA-3EFE-4599-9B52-9FB83B671997}" type="datetime1">
              <a:rPr lang="cs-CZ" smtClean="0"/>
              <a:t>24.10.2018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1645910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FFD4905C-AC18-4087-8969-A273567BBC8B}" type="datetime1">
              <a:rPr lang="cs-CZ" smtClean="0"/>
              <a:t>24.10.2018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996223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E9C2805-7E69-4AAF-ABF0-3BF37C5C1BE7}" type="datetime1">
              <a:rPr lang="cs-CZ" smtClean="0"/>
              <a:t>24.10.2018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16882939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2CF0FB80-419C-43C5-B368-BE4CCE588F9C}" type="datetime1">
              <a:rPr lang="cs-CZ" smtClean="0"/>
              <a:t>24.10.2018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79695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A4107B4-A255-4EA3-8971-D7E71443D058}" type="datetime1">
              <a:rPr lang="cs-CZ" smtClean="0"/>
              <a:t>24.10.2018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935832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73E67484-6923-4216-99BA-1EB195ABAD6E}" type="datetime1">
              <a:rPr lang="cs-CZ" smtClean="0"/>
              <a:t>24.10.2018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59756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86BBF23-04F5-430F-A12D-82879324863D}" type="datetime1">
              <a:rPr lang="cs-CZ" smtClean="0"/>
              <a:t>24.10.2018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2053126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1229D28-7700-4244-BF41-F169F197A50B}" type="datetime1">
              <a:rPr lang="cs-CZ" smtClean="0"/>
              <a:t>24.10.2018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948469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ED176F09-8089-44D1-83D7-7FCD38E6A318}" type="datetime1">
              <a:rPr lang="cs-CZ" smtClean="0"/>
              <a:t>24.10.2018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2AE733A-25EE-4709-8C25-58AFB37EF7E7}" type="slidenum">
              <a:rPr lang="cs-CZ" smtClean="0"/>
              <a:t>‹#›</a:t>
            </a:fld>
            <a:endParaRPr lang="cs-CZ"/>
          </a:p>
        </p:txBody>
      </p:sp>
    </p:spTree>
    <p:extLst>
      <p:ext uri="{BB962C8B-B14F-4D97-AF65-F5344CB8AC3E}">
        <p14:creationId xmlns:p14="http://schemas.microsoft.com/office/powerpoint/2010/main" val="2172326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12F3F-FAE6-4E55-9027-9EDD914D7937}" type="datetime1">
              <a:rPr lang="cs-CZ" smtClean="0"/>
              <a:t>24.10.2018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E733A-25EE-4709-8C25-58AFB37EF7E7}" type="slidenum">
              <a:rPr lang="cs-CZ" smtClean="0"/>
              <a:t>‹#›</a:t>
            </a:fld>
            <a:endParaRPr lang="cs-CZ"/>
          </a:p>
        </p:txBody>
      </p:sp>
    </p:spTree>
    <p:extLst>
      <p:ext uri="{BB962C8B-B14F-4D97-AF65-F5344CB8AC3E}">
        <p14:creationId xmlns:p14="http://schemas.microsoft.com/office/powerpoint/2010/main" val="40883084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ur-lex.europa.eu/legal-content/AUTO/?uri=CONSIL:ST_9365_2018_INIT&amp;qid=1529333924671&amp;rid=1"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z/url?sa=i&amp;rct=j&amp;q=&amp;esrc=s&amp;source=images&amp;cd=&amp;cad=rja&amp;uact=8&amp;ved=2ahUKEwiNlve6n-_dAhXHZlAKHTxpB88QjRx6BAgBEAU&amp;url=https://www.info.cz/svet/auta-bez-ridice-za-sebou-maji-prelomovy-rok-co-je-ceka-letos-3093.html&amp;psig=AOvVaw0X5jR2cMhsbG3AiqIt-x0z&amp;ust=153882696883699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77848"/>
            <a:ext cx="7772400" cy="2123658"/>
          </a:xfrm>
          <a:solidFill>
            <a:srgbClr val="92D050"/>
          </a:solidFill>
        </p:spPr>
        <p:txBody>
          <a:bodyPr>
            <a:spAutoFit/>
          </a:bodyPr>
          <a:lstStyle/>
          <a:p>
            <a:r>
              <a:rPr lang="cs-CZ" dirty="0"/>
              <a:t/>
            </a:r>
            <a:br>
              <a:rPr lang="cs-CZ" dirty="0"/>
            </a:br>
            <a:r>
              <a:rPr lang="cs-CZ" dirty="0"/>
              <a:t> </a:t>
            </a:r>
            <a:r>
              <a:rPr lang="cs-CZ" b="1" dirty="0" smtClean="0"/>
              <a:t>Některé významné změny v POPV</a:t>
            </a:r>
            <a:endParaRPr lang="cs-CZ" dirty="0"/>
          </a:p>
        </p:txBody>
      </p:sp>
      <p:sp>
        <p:nvSpPr>
          <p:cNvPr id="3" name="Podnadpis 2"/>
          <p:cNvSpPr>
            <a:spLocks noGrp="1"/>
          </p:cNvSpPr>
          <p:nvPr>
            <p:ph type="subTitle" idx="1"/>
          </p:nvPr>
        </p:nvSpPr>
        <p:spPr>
          <a:xfrm>
            <a:off x="1403648" y="1988840"/>
            <a:ext cx="6400800" cy="1224136"/>
          </a:xfrm>
        </p:spPr>
        <p:txBody>
          <a:bodyPr/>
          <a:lstStyle/>
          <a:p>
            <a:endParaRPr lang="cs-CZ" dirty="0"/>
          </a:p>
          <a:p>
            <a:r>
              <a:rPr lang="cs-CZ" dirty="0"/>
              <a:t> </a:t>
            </a:r>
            <a:r>
              <a:rPr lang="cs-CZ" b="1" dirty="0"/>
              <a:t>Vladimír Přikryl - MF</a:t>
            </a:r>
          </a:p>
        </p:txBody>
      </p:sp>
      <p:pic>
        <p:nvPicPr>
          <p:cNvPr id="4" name="Picture 3" descr="C:\Users\11018\AppData\Local\Microsoft\Windows\Temporary Internet Files\Content.IE5\I8DD3CAQ\480px-Nederlandse_Wegenverkeersregeling_1941_symbool_auto.svg[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2034463"/>
            <a:ext cx="6336704" cy="4797152"/>
          </a:xfrm>
          <a:prstGeom prst="rect">
            <a:avLst/>
          </a:prstGeom>
          <a:noFill/>
          <a:extLst>
            <a:ext uri="{909E8E84-426E-40DD-AFC4-6F175D3DCCD1}">
              <a14:hiddenFill xmlns:a14="http://schemas.microsoft.com/office/drawing/2010/main">
                <a:solidFill>
                  <a:srgbClr val="FFFFFF"/>
                </a:solidFill>
              </a14:hiddenFill>
            </a:ext>
          </a:extLst>
        </p:spPr>
      </p:pic>
      <p:sp>
        <p:nvSpPr>
          <p:cNvPr id="5" name="Zástupný symbol pro číslo snímku 4"/>
          <p:cNvSpPr>
            <a:spLocks noGrp="1"/>
          </p:cNvSpPr>
          <p:nvPr>
            <p:ph type="sldNum" sz="quarter" idx="12"/>
          </p:nvPr>
        </p:nvSpPr>
        <p:spPr/>
        <p:txBody>
          <a:bodyPr/>
          <a:lstStyle/>
          <a:p>
            <a:fld id="{02AE733A-25EE-4709-8C25-58AFB37EF7E7}" type="slidenum">
              <a:rPr lang="cs-CZ" smtClean="0"/>
              <a:t>1</a:t>
            </a:fld>
            <a:endParaRPr lang="cs-CZ"/>
          </a:p>
        </p:txBody>
      </p:sp>
    </p:spTree>
    <p:extLst>
      <p:ext uri="{BB962C8B-B14F-4D97-AF65-F5344CB8AC3E}">
        <p14:creationId xmlns:p14="http://schemas.microsoft.com/office/powerpoint/2010/main" val="37202947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a:solidFill>
            <a:srgbClr val="FF99FF"/>
          </a:solidFill>
        </p:spPr>
        <p:txBody>
          <a:bodyPr/>
          <a:lstStyle/>
          <a:p>
            <a:r>
              <a:rPr lang="cs-CZ" dirty="0" smtClean="0"/>
              <a:t>Povinnost při zániku pojištění</a:t>
            </a:r>
            <a:endParaRPr lang="cs-CZ"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t>§ 15 odst. 5</a:t>
            </a:r>
            <a:r>
              <a:rPr lang="cs-CZ" b="1" dirty="0"/>
              <a:t>- ve znění zákona č. 293/2017 Sb.</a:t>
            </a:r>
          </a:p>
          <a:p>
            <a:pPr algn="just">
              <a:buFont typeface="Wingdings" panose="05000000000000000000" pitchFamily="2" charset="2"/>
              <a:buChar char="Ø"/>
            </a:pPr>
            <a:r>
              <a:rPr lang="cs-CZ" dirty="0" smtClean="0"/>
              <a:t> </a:t>
            </a:r>
            <a:r>
              <a:rPr lang="cs-CZ" b="1" dirty="0" smtClean="0"/>
              <a:t>Zanikne-li </a:t>
            </a:r>
            <a:r>
              <a:rPr lang="cs-CZ" b="1" dirty="0"/>
              <a:t>pojištění odpovědnosti</a:t>
            </a:r>
            <a:r>
              <a:rPr lang="cs-CZ" dirty="0"/>
              <a:t> u vozidla, jehož provoz je podmíněn pojištěním odpovědnosti, je </a:t>
            </a:r>
            <a:r>
              <a:rPr lang="cs-CZ" b="1" dirty="0"/>
              <a:t>vlastník vozidla podléhajícího registraci vozidel povinen požádat o vyřazení vozidla z provozu </a:t>
            </a:r>
            <a:r>
              <a:rPr lang="cs-CZ" dirty="0"/>
              <a:t>podle zákona upravujícího podmínky provozu vozidel na pozemních komunikacích, </a:t>
            </a:r>
            <a:r>
              <a:rPr lang="cs-CZ" u="sng" dirty="0"/>
              <a:t>není-li vozidlo zapsáno v registru silničních vozidel jako zaniklé nebo vyvezené do jiného státu</a:t>
            </a:r>
            <a:r>
              <a:rPr lang="cs-CZ" dirty="0" smtClean="0"/>
              <a:t>.</a:t>
            </a:r>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10</a:t>
            </a:fld>
            <a:endParaRPr lang="cs-CZ"/>
          </a:p>
        </p:txBody>
      </p:sp>
    </p:spTree>
    <p:extLst>
      <p:ext uri="{BB962C8B-B14F-4D97-AF65-F5344CB8AC3E}">
        <p14:creationId xmlns:p14="http://schemas.microsoft.com/office/powerpoint/2010/main" val="28798689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a:solidFill>
            <a:srgbClr val="CCCCFF"/>
          </a:solidFill>
        </p:spPr>
        <p:txBody>
          <a:bodyPr/>
          <a:lstStyle/>
          <a:p>
            <a:r>
              <a:rPr lang="cs-CZ" dirty="0" smtClean="0"/>
              <a:t>Přestupky</a:t>
            </a:r>
            <a:endParaRPr lang="cs-CZ" dirty="0"/>
          </a:p>
        </p:txBody>
      </p:sp>
      <p:sp>
        <p:nvSpPr>
          <p:cNvPr id="3" name="Zástupný symbol pro obsah 2"/>
          <p:cNvSpPr>
            <a:spLocks noGrp="1"/>
          </p:cNvSpPr>
          <p:nvPr>
            <p:ph idx="1"/>
          </p:nvPr>
        </p:nvSpPr>
        <p:spPr>
          <a:xfrm>
            <a:off x="457200" y="1268760"/>
            <a:ext cx="8229600" cy="4857403"/>
          </a:xfrm>
        </p:spPr>
        <p:txBody>
          <a:bodyPr>
            <a:normAutofit fontScale="47500" lnSpcReduction="20000"/>
          </a:bodyPr>
          <a:lstStyle/>
          <a:p>
            <a:pPr marL="0" indent="0">
              <a:buNone/>
            </a:pPr>
            <a:r>
              <a:rPr lang="cs-CZ" dirty="0" smtClean="0"/>
              <a:t> </a:t>
            </a:r>
          </a:p>
          <a:p>
            <a:pPr marL="0" indent="0">
              <a:buNone/>
            </a:pPr>
            <a:r>
              <a:rPr lang="cs-CZ" dirty="0" smtClean="0"/>
              <a:t>§ 16</a:t>
            </a:r>
            <a:r>
              <a:rPr lang="cs-CZ" b="1" dirty="0"/>
              <a:t>- ve znění zákona č. 293/2017 Sb.</a:t>
            </a:r>
          </a:p>
          <a:p>
            <a:pPr marL="0" indent="0">
              <a:buNone/>
            </a:pPr>
            <a:endParaRPr lang="cs-CZ" dirty="0" smtClean="0"/>
          </a:p>
          <a:p>
            <a:pPr marL="0" indent="0">
              <a:buNone/>
            </a:pPr>
            <a:r>
              <a:rPr lang="cs-CZ" sz="4600" b="1" dirty="0" smtClean="0"/>
              <a:t>Přestupky fyzických, právnických a podnikajících fyzických osob</a:t>
            </a:r>
          </a:p>
          <a:p>
            <a:pPr marL="0" indent="0">
              <a:buNone/>
            </a:pPr>
            <a:endParaRPr lang="cs-CZ" sz="4600" dirty="0" smtClean="0"/>
          </a:p>
          <a:p>
            <a:pPr marL="0" indent="0">
              <a:buNone/>
            </a:pPr>
            <a:r>
              <a:rPr lang="cs-CZ" sz="4600" dirty="0" smtClean="0"/>
              <a:t>(1) Fyzická, právnická nebo podnikající fyzická osoba se dopustí přestupku tím, že </a:t>
            </a:r>
            <a:r>
              <a:rPr lang="cs-CZ" sz="4600" dirty="0" smtClean="0">
                <a:solidFill>
                  <a:srgbClr val="C00000"/>
                </a:solidFill>
              </a:rPr>
              <a:t>poruší povinnost podle </a:t>
            </a:r>
            <a:r>
              <a:rPr lang="cs-CZ" sz="4600" b="1" dirty="0" smtClean="0">
                <a:solidFill>
                  <a:srgbClr val="C00000"/>
                </a:solidFill>
                <a:effectLst>
                  <a:outerShdw blurRad="38100" dist="38100" dir="2700000" algn="tl">
                    <a:srgbClr val="000000">
                      <a:alpha val="43137"/>
                    </a:srgbClr>
                  </a:outerShdw>
                </a:effectLst>
              </a:rPr>
              <a:t>§ 1 odst. 2 písm. b)</a:t>
            </a:r>
            <a:r>
              <a:rPr lang="cs-CZ" sz="4600" dirty="0" smtClean="0"/>
              <a:t>.</a:t>
            </a:r>
          </a:p>
          <a:p>
            <a:pPr marL="0" indent="0">
              <a:buNone/>
            </a:pPr>
            <a:r>
              <a:rPr lang="cs-CZ" sz="4600" dirty="0" smtClean="0"/>
              <a:t> </a:t>
            </a:r>
          </a:p>
          <a:p>
            <a:pPr marL="0" indent="0">
              <a:buNone/>
            </a:pPr>
            <a:r>
              <a:rPr lang="cs-CZ" sz="4600" dirty="0" smtClean="0"/>
              <a:t>(2) Fyzická osoba se jako řidič vozidla dopustí přestupku tím, že v rozporu s </a:t>
            </a:r>
            <a:r>
              <a:rPr lang="cs-CZ" sz="4600" b="1" dirty="0" smtClean="0">
                <a:effectLst>
                  <a:outerShdw blurRad="38100" dist="38100" dir="2700000" algn="tl">
                    <a:srgbClr val="000000">
                      <a:alpha val="43137"/>
                    </a:srgbClr>
                  </a:outerShdw>
                </a:effectLst>
              </a:rPr>
              <a:t>§ 17 odst. 1 </a:t>
            </a:r>
            <a:r>
              <a:rPr lang="cs-CZ" sz="4600" b="1" dirty="0" smtClean="0">
                <a:solidFill>
                  <a:srgbClr val="C00000"/>
                </a:solidFill>
                <a:effectLst>
                  <a:outerShdw blurRad="38100" dist="38100" dir="2700000" algn="tl">
                    <a:srgbClr val="000000">
                      <a:alpha val="43137"/>
                    </a:srgbClr>
                  </a:outerShdw>
                </a:effectLst>
              </a:rPr>
              <a:t>nepředloží zelenou kartu</a:t>
            </a:r>
            <a:r>
              <a:rPr lang="cs-CZ" sz="4600" dirty="0" smtClean="0"/>
              <a:t>.</a:t>
            </a:r>
          </a:p>
          <a:p>
            <a:pPr marL="0" indent="0">
              <a:buNone/>
            </a:pPr>
            <a:r>
              <a:rPr lang="cs-CZ" sz="4600" dirty="0" smtClean="0"/>
              <a:t> </a:t>
            </a:r>
          </a:p>
          <a:p>
            <a:pPr marL="0" indent="0">
              <a:buNone/>
            </a:pPr>
            <a:r>
              <a:rPr lang="cs-CZ" dirty="0" smtClean="0"/>
              <a:t>(3) Za přestupek podle odstavce 1 lze uložit pokutu </a:t>
            </a:r>
            <a:r>
              <a:rPr lang="cs-CZ" b="1" dirty="0" smtClean="0">
                <a:effectLst>
                  <a:outerShdw blurRad="38100" dist="38100" dir="2700000" algn="tl">
                    <a:srgbClr val="000000">
                      <a:alpha val="43137"/>
                    </a:srgbClr>
                  </a:outerShdw>
                </a:effectLst>
              </a:rPr>
              <a:t>od 5 000 Kč do 40 000 Kč</a:t>
            </a:r>
            <a:r>
              <a:rPr lang="cs-CZ" dirty="0" smtClean="0"/>
              <a:t> a za přestupek podle odstavce 2 pokutu </a:t>
            </a:r>
            <a:r>
              <a:rPr lang="cs-CZ" b="1" dirty="0" smtClean="0">
                <a:effectLst>
                  <a:outerShdw blurRad="38100" dist="38100" dir="2700000" algn="tl">
                    <a:srgbClr val="000000">
                      <a:alpha val="43137"/>
                    </a:srgbClr>
                  </a:outerShdw>
                </a:effectLst>
              </a:rPr>
              <a:t>od 1 500 Kč do 3 000 Kč</a:t>
            </a:r>
            <a:r>
              <a:rPr lang="cs-CZ" dirty="0" smtClean="0"/>
              <a:t>.</a:t>
            </a:r>
          </a:p>
          <a:p>
            <a:pPr marL="0" indent="0">
              <a:buNone/>
            </a:pPr>
            <a:r>
              <a:rPr lang="cs-CZ" dirty="0" smtClean="0"/>
              <a:t> </a:t>
            </a:r>
          </a:p>
          <a:p>
            <a:pPr marL="0" indent="0" algn="just">
              <a:buNone/>
            </a:pPr>
            <a:r>
              <a:rPr lang="cs-CZ" dirty="0" smtClean="0"/>
              <a:t>(4) Příkazem na místě lze za přestupek podle odstavce 2 uložit pokutu </a:t>
            </a:r>
            <a:br>
              <a:rPr lang="cs-CZ" dirty="0" smtClean="0"/>
            </a:br>
            <a:r>
              <a:rPr lang="cs-CZ" b="1" dirty="0" smtClean="0">
                <a:effectLst>
                  <a:outerShdw blurRad="38100" dist="38100" dir="2700000" algn="tl">
                    <a:srgbClr val="000000">
                      <a:alpha val="43137"/>
                    </a:srgbClr>
                  </a:outerShdw>
                </a:effectLst>
              </a:rPr>
              <a:t>do 1 500 Kč</a:t>
            </a:r>
            <a:r>
              <a:rPr lang="cs-CZ" dirty="0" smtClean="0"/>
              <a:t>.</a:t>
            </a:r>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11</a:t>
            </a:fld>
            <a:endParaRPr lang="cs-CZ"/>
          </a:p>
        </p:txBody>
      </p:sp>
    </p:spTree>
    <p:extLst>
      <p:ext uri="{BB962C8B-B14F-4D97-AF65-F5344CB8AC3E}">
        <p14:creationId xmlns:p14="http://schemas.microsoft.com/office/powerpoint/2010/main" val="30071400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a:solidFill>
            <a:schemeClr val="accent3">
              <a:lumMod val="20000"/>
              <a:lumOff val="80000"/>
            </a:schemeClr>
          </a:solidFill>
        </p:spPr>
        <p:txBody>
          <a:bodyPr>
            <a:normAutofit fontScale="90000"/>
          </a:bodyPr>
          <a:lstStyle/>
          <a:p>
            <a:r>
              <a:rPr lang="cs-CZ" dirty="0" smtClean="0"/>
              <a:t/>
            </a:r>
            <a:br>
              <a:rPr lang="cs-CZ" dirty="0" smtClean="0"/>
            </a:br>
            <a:r>
              <a:rPr lang="cs-CZ" dirty="0" smtClean="0"/>
              <a:t>Společná ustanovení k přestupkům</a:t>
            </a:r>
            <a:br>
              <a:rPr lang="cs-CZ" dirty="0" smtClean="0"/>
            </a:br>
            <a:endParaRPr lang="cs-CZ" dirty="0"/>
          </a:p>
        </p:txBody>
      </p:sp>
      <p:sp>
        <p:nvSpPr>
          <p:cNvPr id="3" name="Zástupný symbol pro obsah 2"/>
          <p:cNvSpPr>
            <a:spLocks noGrp="1"/>
          </p:cNvSpPr>
          <p:nvPr>
            <p:ph idx="1"/>
          </p:nvPr>
        </p:nvSpPr>
        <p:spPr>
          <a:xfrm>
            <a:off x="457200" y="1124744"/>
            <a:ext cx="8229600" cy="5001419"/>
          </a:xfrm>
        </p:spPr>
        <p:txBody>
          <a:bodyPr>
            <a:normAutofit fontScale="55000" lnSpcReduction="20000"/>
          </a:bodyPr>
          <a:lstStyle/>
          <a:p>
            <a:pPr marL="0" indent="0" algn="just">
              <a:buNone/>
            </a:pPr>
            <a:r>
              <a:rPr lang="cs-CZ" dirty="0" smtClean="0"/>
              <a:t>§ 16b</a:t>
            </a:r>
            <a:r>
              <a:rPr lang="cs-CZ" b="1" dirty="0"/>
              <a:t>- ve znění zákona č. 293/2017 Sb.</a:t>
            </a:r>
          </a:p>
          <a:p>
            <a:pPr marL="0" indent="0" algn="just">
              <a:buNone/>
            </a:pPr>
            <a:r>
              <a:rPr lang="cs-CZ" dirty="0" smtClean="0"/>
              <a:t> Přestupky podle tohoto zákona </a:t>
            </a:r>
            <a:r>
              <a:rPr lang="cs-CZ" b="1" dirty="0" smtClean="0">
                <a:solidFill>
                  <a:srgbClr val="C00000"/>
                </a:solidFill>
                <a:effectLst>
                  <a:outerShdw blurRad="38100" dist="38100" dir="2700000" algn="tl">
                    <a:srgbClr val="000000">
                      <a:alpha val="43137"/>
                    </a:srgbClr>
                  </a:outerShdw>
                </a:effectLst>
              </a:rPr>
              <a:t>projednává obecní úřad obce s rozšířenou působností, v hlavním městě Praze její městská část</a:t>
            </a:r>
            <a:r>
              <a:rPr lang="cs-CZ" dirty="0" smtClean="0"/>
              <a:t>. </a:t>
            </a:r>
          </a:p>
          <a:p>
            <a:pPr marL="0" indent="0" algn="just">
              <a:buNone/>
            </a:pPr>
            <a:r>
              <a:rPr lang="cs-CZ" dirty="0" smtClean="0"/>
              <a:t>Přestupky </a:t>
            </a:r>
            <a:r>
              <a:rPr lang="cs-CZ" u="sng" dirty="0" smtClean="0"/>
              <a:t>neprokázání se </a:t>
            </a:r>
            <a:r>
              <a:rPr lang="cs-CZ" u="sng" dirty="0" smtClean="0">
                <a:solidFill>
                  <a:srgbClr val="C00000"/>
                </a:solidFill>
              </a:rPr>
              <a:t>zelenou kartou </a:t>
            </a:r>
            <a:r>
              <a:rPr lang="cs-CZ" dirty="0" smtClean="0"/>
              <a:t>může projednávat </a:t>
            </a:r>
            <a:r>
              <a:rPr lang="cs-CZ" b="1" dirty="0" smtClean="0"/>
              <a:t>Policie České republiky příkazem na místě</a:t>
            </a:r>
            <a:r>
              <a:rPr lang="cs-CZ" dirty="0" smtClean="0"/>
              <a:t>. </a:t>
            </a:r>
          </a:p>
          <a:p>
            <a:pPr marL="0" indent="0" algn="just">
              <a:buNone/>
            </a:pPr>
            <a:r>
              <a:rPr lang="cs-CZ" dirty="0" smtClean="0"/>
              <a:t>V případě zjištění porušení § 1 odst. 2 </a:t>
            </a:r>
            <a:r>
              <a:rPr lang="cs-CZ" b="1" dirty="0" smtClean="0">
                <a:effectLst>
                  <a:outerShdw blurRad="38100" dist="38100" dir="2700000" algn="tl">
                    <a:srgbClr val="000000">
                      <a:alpha val="43137"/>
                    </a:srgbClr>
                  </a:outerShdw>
                </a:effectLst>
              </a:rPr>
              <a:t>informuje orgán podle věty první o této skutečnosti bez zbytečného odkladu Kancelář</a:t>
            </a:r>
            <a:r>
              <a:rPr lang="cs-CZ" dirty="0" smtClean="0"/>
              <a:t>, a to </a:t>
            </a:r>
            <a:r>
              <a:rPr lang="cs-CZ" u="sng" dirty="0" smtClean="0"/>
              <a:t>způsobem umožňujícím dálkový přístup. V informaci uvede údaje o vozidle a jeho vlastníku</a:t>
            </a:r>
            <a:r>
              <a:rPr lang="cs-CZ" dirty="0" smtClean="0"/>
              <a:t>.</a:t>
            </a:r>
          </a:p>
          <a:p>
            <a:pPr marL="0" indent="0" algn="just">
              <a:buNone/>
            </a:pPr>
            <a:r>
              <a:rPr lang="cs-CZ" dirty="0" smtClean="0"/>
              <a:t> </a:t>
            </a:r>
          </a:p>
          <a:p>
            <a:pPr marL="0" indent="0" algn="just">
              <a:buNone/>
            </a:pPr>
            <a:r>
              <a:rPr lang="cs-CZ" sz="4400" b="1" dirty="0" smtClean="0">
                <a:solidFill>
                  <a:srgbClr val="C00000"/>
                </a:solidFill>
                <a:effectLst>
                  <a:outerShdw blurRad="38100" dist="38100" dir="2700000" algn="tl">
                    <a:srgbClr val="000000">
                      <a:alpha val="43137"/>
                    </a:srgbClr>
                  </a:outerShdw>
                </a:effectLst>
              </a:rPr>
              <a:t>Místní příslušnost </a:t>
            </a:r>
            <a:r>
              <a:rPr lang="cs-CZ" sz="4400" dirty="0" smtClean="0"/>
              <a:t>správního orgánu k projednání přestupku fyzické osoby </a:t>
            </a:r>
            <a:r>
              <a:rPr lang="cs-CZ" sz="4400" b="1" u="sng" dirty="0" smtClean="0">
                <a:solidFill>
                  <a:srgbClr val="C00000"/>
                </a:solidFill>
              </a:rPr>
              <a:t>podle § 16 odst. 1 </a:t>
            </a:r>
            <a:r>
              <a:rPr lang="cs-CZ" sz="4400" dirty="0" smtClean="0"/>
              <a:t>se řídí </a:t>
            </a:r>
            <a:r>
              <a:rPr lang="cs-CZ" sz="4400" b="1" dirty="0" smtClean="0">
                <a:solidFill>
                  <a:srgbClr val="C00000"/>
                </a:solidFill>
                <a:effectLst>
                  <a:outerShdw blurRad="38100" dist="38100" dir="2700000" algn="tl">
                    <a:srgbClr val="000000">
                      <a:alpha val="43137"/>
                    </a:srgbClr>
                  </a:outerShdw>
                </a:effectLst>
              </a:rPr>
              <a:t>bydlištěm</a:t>
            </a:r>
            <a:r>
              <a:rPr lang="cs-CZ" sz="4400" b="1" dirty="0" smtClean="0"/>
              <a:t> fyzické osoby podezřelé z jeho spáchání a místní příslušnost k projednání přestupku právnické nebo podnikající fyzické osoby podle § 16 odst. 1 se řídí </a:t>
            </a:r>
            <a:r>
              <a:rPr lang="cs-CZ" sz="4400" b="1" dirty="0" smtClean="0">
                <a:solidFill>
                  <a:srgbClr val="C00000"/>
                </a:solidFill>
                <a:effectLst>
                  <a:outerShdw blurRad="38100" dist="38100" dir="2700000" algn="tl">
                    <a:srgbClr val="000000">
                      <a:alpha val="43137"/>
                    </a:srgbClr>
                  </a:outerShdw>
                </a:effectLst>
              </a:rPr>
              <a:t>sídlem</a:t>
            </a:r>
            <a:r>
              <a:rPr lang="cs-CZ" sz="4400" b="1" dirty="0" smtClean="0"/>
              <a:t> právnické nebo podnikající fyzické osoby podezřelé ze spáchání přestupku.</a:t>
            </a:r>
          </a:p>
          <a:p>
            <a:pPr marL="0" indent="0" algn="just">
              <a:buNone/>
            </a:pPr>
            <a:r>
              <a:rPr lang="cs-CZ" dirty="0" smtClean="0"/>
              <a:t> </a:t>
            </a:r>
          </a:p>
          <a:p>
            <a:pPr marL="0" indent="0" algn="just">
              <a:buNone/>
            </a:pPr>
            <a:r>
              <a:rPr lang="cs-CZ" dirty="0" smtClean="0"/>
              <a:t>Pokuty vymáhá a vybírá orgán, který je uložil. Pokuty uložené příkazem na místě Policií České republiky na místě nezaplacené vymáhá příslušný správce daně.</a:t>
            </a:r>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12</a:t>
            </a:fld>
            <a:endParaRPr lang="cs-CZ"/>
          </a:p>
        </p:txBody>
      </p:sp>
    </p:spTree>
    <p:extLst>
      <p:ext uri="{BB962C8B-B14F-4D97-AF65-F5344CB8AC3E}">
        <p14:creationId xmlns:p14="http://schemas.microsoft.com/office/powerpoint/2010/main" val="765213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rgbClr val="FFFF00"/>
          </a:solidFill>
        </p:spPr>
        <p:txBody>
          <a:bodyPr>
            <a:normAutofit fontScale="90000"/>
          </a:bodyPr>
          <a:lstStyle/>
          <a:p>
            <a:r>
              <a:rPr lang="cs-CZ" dirty="0"/>
              <a:t>Navrhované oblasti </a:t>
            </a:r>
            <a:r>
              <a:rPr lang="cs-CZ" smtClean="0"/>
              <a:t>změn </a:t>
            </a:r>
            <a:br>
              <a:rPr lang="cs-CZ" smtClean="0"/>
            </a:br>
            <a:r>
              <a:rPr lang="cs-CZ" smtClean="0"/>
              <a:t>motorové směrnice</a:t>
            </a:r>
            <a:endParaRPr lang="cs-CZ" dirty="0"/>
          </a:p>
        </p:txBody>
      </p:sp>
      <p:sp>
        <p:nvSpPr>
          <p:cNvPr id="3" name="Zástupný symbol pro obsah 2"/>
          <p:cNvSpPr>
            <a:spLocks noGrp="1"/>
          </p:cNvSpPr>
          <p:nvPr>
            <p:ph idx="1"/>
          </p:nvPr>
        </p:nvSpPr>
        <p:spPr>
          <a:xfrm>
            <a:off x="457200" y="1412776"/>
            <a:ext cx="8229600" cy="4713387"/>
          </a:xfrm>
        </p:spPr>
        <p:txBody>
          <a:bodyPr>
            <a:normAutofit fontScale="77500" lnSpcReduction="20000"/>
          </a:bodyPr>
          <a:lstStyle/>
          <a:p>
            <a:pPr marL="0" lvl="0" indent="0" algn="just">
              <a:buNone/>
            </a:pPr>
            <a:r>
              <a:rPr lang="cs-CZ" dirty="0">
                <a:hlinkClick r:id="rId2"/>
              </a:rPr>
              <a:t>Návrh Evropské komise ze dne 24. května 2018 na změnu směrnice Evropského parlamentu a Rady, kterou se mění směrnice Evropského parlamentu a Rady 2009/103/ES ze dne 16. září 2009 o pojištění občanskoprávní odpovědnosti z provozu motorových vozidel a kontrole povinnosti uzavřít pro případ takové odpovědnosti pojištění</a:t>
            </a:r>
            <a:r>
              <a:rPr lang="cs-CZ" dirty="0"/>
              <a:t>.</a:t>
            </a:r>
          </a:p>
          <a:p>
            <a:pPr lvl="0" algn="just"/>
            <a:endParaRPr lang="cs-CZ" dirty="0"/>
          </a:p>
          <a:p>
            <a:pPr algn="just"/>
            <a:r>
              <a:rPr lang="cs-CZ" u="sng" dirty="0"/>
              <a:t>Působnost směrnice</a:t>
            </a:r>
            <a:r>
              <a:rPr lang="cs-CZ" dirty="0"/>
              <a:t> </a:t>
            </a:r>
            <a:r>
              <a:rPr lang="cs-CZ" i="1" dirty="0"/>
              <a:t>(doplnění článku 1)</a:t>
            </a:r>
          </a:p>
          <a:p>
            <a:pPr lvl="0" algn="just"/>
            <a:r>
              <a:rPr lang="cs-CZ" u="sng" dirty="0"/>
              <a:t>Rizika vyplývající z provozu motorového vozidla bez uzavřeného pojištění odpovědnosti</a:t>
            </a:r>
            <a:r>
              <a:rPr lang="cs-CZ" dirty="0"/>
              <a:t> </a:t>
            </a:r>
            <a:r>
              <a:rPr lang="cs-CZ" i="1" dirty="0"/>
              <a:t>(změna článku 4)</a:t>
            </a:r>
            <a:endParaRPr lang="cs-CZ" dirty="0"/>
          </a:p>
          <a:p>
            <a:pPr lvl="0" algn="just"/>
            <a:r>
              <a:rPr lang="cs-CZ" u="sng" dirty="0"/>
              <a:t>Minimální limity pojistného plnění</a:t>
            </a:r>
            <a:r>
              <a:rPr lang="cs-CZ" dirty="0"/>
              <a:t> </a:t>
            </a:r>
            <a:r>
              <a:rPr lang="cs-CZ" i="1" dirty="0"/>
              <a:t>(změna článku 9)</a:t>
            </a:r>
            <a:endParaRPr lang="cs-CZ" dirty="0"/>
          </a:p>
          <a:p>
            <a:pPr lvl="0" algn="just"/>
            <a:r>
              <a:rPr lang="cs-CZ" u="sng" dirty="0"/>
              <a:t>Insolvence pojistitele</a:t>
            </a:r>
            <a:r>
              <a:rPr lang="cs-CZ" i="1" dirty="0"/>
              <a:t> (nový článek 10a)</a:t>
            </a:r>
            <a:endParaRPr lang="cs-CZ" dirty="0"/>
          </a:p>
          <a:p>
            <a:pPr lvl="0" algn="just"/>
            <a:r>
              <a:rPr lang="cs-CZ" u="sng" dirty="0"/>
              <a:t>Škodný průběh předchozích pojištění</a:t>
            </a:r>
            <a:r>
              <a:rPr lang="cs-CZ" dirty="0"/>
              <a:t> </a:t>
            </a:r>
            <a:r>
              <a:rPr lang="cs-CZ" i="1" dirty="0"/>
              <a:t>(změna článku 16)</a:t>
            </a:r>
            <a:endParaRPr lang="cs-CZ" dirty="0"/>
          </a:p>
          <a:p>
            <a:pPr marL="0" indent="0" algn="just">
              <a:buNone/>
            </a:pPr>
            <a:endParaRPr lang="cs-CZ" dirty="0"/>
          </a:p>
          <a:p>
            <a:pPr lvl="0" algn="just"/>
            <a:endParaRPr lang="cs-CZ" dirty="0"/>
          </a:p>
          <a:p>
            <a:endParaRPr lang="cs-CZ" u="sng"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13</a:t>
            </a:fld>
            <a:endParaRPr lang="cs-CZ"/>
          </a:p>
        </p:txBody>
      </p:sp>
    </p:spTree>
    <p:extLst>
      <p:ext uri="{BB962C8B-B14F-4D97-AF65-F5344CB8AC3E}">
        <p14:creationId xmlns:p14="http://schemas.microsoft.com/office/powerpoint/2010/main" val="1524497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a:solidFill>
            <a:srgbClr val="FFC000"/>
          </a:solidFill>
          <a:effectLst>
            <a:innerShdw blurRad="114300">
              <a:prstClr val="black"/>
            </a:innerShdw>
          </a:effectLst>
        </p:spPr>
        <p:txBody>
          <a:bodyPr>
            <a:normAutofit/>
          </a:bodyPr>
          <a:lstStyle/>
          <a:p>
            <a:r>
              <a:rPr lang="cs-CZ" sz="4000" dirty="0"/>
              <a:t>Působnost směrnice</a:t>
            </a:r>
            <a:endParaRPr lang="cs-CZ" dirty="0"/>
          </a:p>
        </p:txBody>
      </p:sp>
      <p:sp>
        <p:nvSpPr>
          <p:cNvPr id="3" name="Zástupný symbol pro obsah 2"/>
          <p:cNvSpPr>
            <a:spLocks noGrp="1"/>
          </p:cNvSpPr>
          <p:nvPr>
            <p:ph idx="1"/>
          </p:nvPr>
        </p:nvSpPr>
        <p:spPr>
          <a:xfrm>
            <a:off x="457200" y="1412776"/>
            <a:ext cx="8229600" cy="4968552"/>
          </a:xfrm>
        </p:spPr>
        <p:txBody>
          <a:bodyPr>
            <a:normAutofit fontScale="25000" lnSpcReduction="20000"/>
          </a:bodyPr>
          <a:lstStyle/>
          <a:p>
            <a:pPr marL="0" indent="0">
              <a:buNone/>
            </a:pPr>
            <a:r>
              <a:rPr lang="cs-CZ" sz="7200" dirty="0"/>
              <a:t>Snaha </a:t>
            </a:r>
            <a:r>
              <a:rPr lang="cs-CZ" sz="7200" b="1" dirty="0">
                <a:solidFill>
                  <a:srgbClr val="FF0000"/>
                </a:solidFill>
                <a:effectLst>
                  <a:outerShdw blurRad="38100" dist="38100" dir="2700000" algn="tl">
                    <a:srgbClr val="000000">
                      <a:alpha val="43137"/>
                    </a:srgbClr>
                  </a:outerShdw>
                </a:effectLst>
              </a:rPr>
              <a:t>zapracovat do směrnice rozsudky Soudního dvora Evropské unie </a:t>
            </a:r>
            <a:r>
              <a:rPr lang="cs-CZ" sz="7200" dirty="0"/>
              <a:t>ve věcech</a:t>
            </a:r>
          </a:p>
          <a:p>
            <a:pPr algn="just"/>
            <a:r>
              <a:rPr lang="cs-CZ" sz="7200" u="sng" dirty="0"/>
              <a:t>C‑162/13 Vnuk </a:t>
            </a:r>
            <a:r>
              <a:rPr lang="cs-CZ" sz="7200" dirty="0"/>
              <a:t>– </a:t>
            </a:r>
            <a:r>
              <a:rPr lang="cs-CZ" sz="7200" b="1" dirty="0"/>
              <a:t>pojem provoz vozidla se vztahuje na veškeré činnosti odpovídající „obvyklé funkci“ vozidla bez ohledu na místo, kde je vozidlo provozováno</a:t>
            </a:r>
            <a:r>
              <a:rPr lang="cs-CZ" sz="7200" dirty="0"/>
              <a:t>;</a:t>
            </a:r>
          </a:p>
          <a:p>
            <a:pPr algn="just"/>
            <a:r>
              <a:rPr lang="cs-CZ" sz="7200" u="sng" dirty="0"/>
              <a:t>C-514/16 </a:t>
            </a:r>
            <a:r>
              <a:rPr lang="cs-CZ" sz="7200" u="sng" dirty="0" err="1"/>
              <a:t>Rodrigues</a:t>
            </a:r>
            <a:r>
              <a:rPr lang="cs-CZ" sz="7200" u="sng" dirty="0"/>
              <a:t> de </a:t>
            </a:r>
            <a:r>
              <a:rPr lang="cs-CZ" sz="7200" u="sng" dirty="0" err="1"/>
              <a:t>Andrade</a:t>
            </a:r>
            <a:r>
              <a:rPr lang="cs-CZ" sz="7200" u="sng" dirty="0"/>
              <a:t> </a:t>
            </a:r>
            <a:r>
              <a:rPr lang="cs-CZ" sz="7200" dirty="0"/>
              <a:t>-  </a:t>
            </a:r>
            <a:r>
              <a:rPr lang="cs-CZ" sz="7200" b="1" dirty="0"/>
              <a:t>provozem vozidla není situace, kdy vozidlo v okamžiku vzniku nehody nesloužilo jako dopravní prostředek, ale bylo používáno jako stroj pro získávání hnací síly;</a:t>
            </a:r>
            <a:r>
              <a:rPr lang="cs-CZ" sz="7200" dirty="0"/>
              <a:t> </a:t>
            </a:r>
          </a:p>
          <a:p>
            <a:pPr algn="just"/>
            <a:r>
              <a:rPr lang="cs-CZ" sz="7200" u="sng" dirty="0"/>
              <a:t>C-334/16 </a:t>
            </a:r>
            <a:r>
              <a:rPr lang="cs-CZ" sz="7200" u="sng" dirty="0" err="1"/>
              <a:t>Torreiro</a:t>
            </a:r>
            <a:r>
              <a:rPr lang="cs-CZ" sz="7200" dirty="0"/>
              <a:t> – </a:t>
            </a:r>
            <a:r>
              <a:rPr lang="cs-CZ" sz="7200" b="1" dirty="0"/>
              <a:t>z pojištění odpovědnosti nelze vyloučit škody vzniklé při řízení motorových vozidel na komunikacích a pozemcích, které nejsou „způsobilé k provozu“, jsou však „běžně používané“;</a:t>
            </a:r>
          </a:p>
          <a:p>
            <a:pPr algn="just"/>
            <a:r>
              <a:rPr lang="cs-CZ" sz="7200" i="1" u="sng" dirty="0"/>
              <a:t>C‑80/17 Juliana</a:t>
            </a:r>
            <a:r>
              <a:rPr lang="cs-CZ" sz="7200" i="1" dirty="0"/>
              <a:t> - </a:t>
            </a:r>
            <a:r>
              <a:rPr lang="cs-CZ" sz="7200" b="1" i="1" dirty="0"/>
              <a:t>sjednání pojištění občanskoprávní odpovědnosti z provozu motorového vozidla je povinné, pokud je dotyčné vozidlo stále v členském státě zaregistrováno a je provozuschopné, i když ho vlastník nehodlá provozovat a umístí ho na soukromém pozemku;</a:t>
            </a:r>
          </a:p>
          <a:p>
            <a:pPr indent="820738" algn="just">
              <a:buNone/>
            </a:pPr>
            <a:r>
              <a:rPr lang="cs-CZ" sz="7200" b="1" i="1" dirty="0"/>
              <a:t>- směrnice nebrání vnitrostátní právní úpravě, která stanoví, že subjekt, který nahradil škodu, má právo domáhat se náhrady, mimo osoby nebo osob odpovědných za škodu, i po osobě, která byla povinna sjednat pojištění občanskoprávní odpovědnosti z provozu vozidla, jež způsobilo škodu, kterou tento subjekt nahradil, ale takové pojištění nesjednala, i když tato osoba není občanskoprávně odpovědná za vzniklou škodu</a:t>
            </a:r>
            <a:r>
              <a:rPr lang="cs-CZ" sz="7200" i="1" dirty="0"/>
              <a:t>. </a:t>
            </a:r>
            <a:endParaRPr lang="cs-CZ" sz="7200" b="1" i="1" dirty="0"/>
          </a:p>
          <a:p>
            <a:pPr marL="0" indent="1527175" algn="just">
              <a:buNone/>
            </a:pPr>
            <a:endParaRPr lang="cs-CZ" sz="4500" b="1" i="1" dirty="0"/>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14</a:t>
            </a:fld>
            <a:endParaRPr lang="cs-CZ"/>
          </a:p>
        </p:txBody>
      </p:sp>
    </p:spTree>
    <p:extLst>
      <p:ext uri="{BB962C8B-B14F-4D97-AF65-F5344CB8AC3E}">
        <p14:creationId xmlns:p14="http://schemas.microsoft.com/office/powerpoint/2010/main" val="31689243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20000"/>
              <a:lumOff val="80000"/>
            </a:schemeClr>
          </a:solidFill>
        </p:spPr>
        <p:txBody>
          <a:bodyPr/>
          <a:lstStyle/>
          <a:p>
            <a:r>
              <a:rPr lang="cs-CZ" dirty="0"/>
              <a:t>Vnuk- traktor ve stodole</a:t>
            </a:r>
          </a:p>
        </p:txBody>
      </p:sp>
      <p:sp>
        <p:nvSpPr>
          <p:cNvPr id="3" name="Zástupný symbol pro obsah 2"/>
          <p:cNvSpPr>
            <a:spLocks noGrp="1"/>
          </p:cNvSpPr>
          <p:nvPr>
            <p:ph idx="1"/>
          </p:nvPr>
        </p:nvSpPr>
        <p:spPr>
          <a:xfrm>
            <a:off x="457200" y="1412776"/>
            <a:ext cx="8229600" cy="4713387"/>
          </a:xfrm>
        </p:spPr>
        <p:txBody>
          <a:bodyPr>
            <a:normAutofit fontScale="77500" lnSpcReduction="20000"/>
          </a:bodyPr>
          <a:lstStyle/>
          <a:p>
            <a:pPr algn="just"/>
            <a:r>
              <a:rPr lang="cs-CZ" dirty="0">
                <a:solidFill>
                  <a:srgbClr val="C00000"/>
                </a:solidFill>
              </a:rPr>
              <a:t>Vztahuje se povinné pojištění jen na škody způsobené vozidlem </a:t>
            </a:r>
            <a:r>
              <a:rPr lang="cs-CZ" u="sng" dirty="0">
                <a:solidFill>
                  <a:srgbClr val="C00000"/>
                </a:solidFill>
              </a:rPr>
              <a:t>pouze v rámci silničního provozu</a:t>
            </a:r>
            <a:r>
              <a:rPr lang="cs-CZ" dirty="0">
                <a:solidFill>
                  <a:srgbClr val="C00000"/>
                </a:solidFill>
              </a:rPr>
              <a:t>, </a:t>
            </a:r>
            <a:r>
              <a:rPr lang="cs-CZ" b="1" dirty="0">
                <a:solidFill>
                  <a:srgbClr val="C00000"/>
                </a:solidFill>
              </a:rPr>
              <a:t>anebo</a:t>
            </a:r>
            <a:r>
              <a:rPr lang="cs-CZ" dirty="0">
                <a:solidFill>
                  <a:srgbClr val="C00000"/>
                </a:solidFill>
              </a:rPr>
              <a:t> </a:t>
            </a:r>
            <a:r>
              <a:rPr lang="cs-CZ" u="sng" dirty="0">
                <a:solidFill>
                  <a:srgbClr val="C00000"/>
                </a:solidFill>
              </a:rPr>
              <a:t>na všechny škody, které nějakým způsobem souvisí s používáním či fungováním vozidla, bez ohledu na to, zda lze uvedenou situaci definovat jako situaci v rámci provozu</a:t>
            </a:r>
            <a:r>
              <a:rPr lang="cs-CZ" dirty="0">
                <a:solidFill>
                  <a:srgbClr val="C00000"/>
                </a:solidFill>
              </a:rPr>
              <a:t>?</a:t>
            </a:r>
          </a:p>
          <a:p>
            <a:pPr algn="just"/>
            <a:r>
              <a:rPr lang="cs-CZ" dirty="0"/>
              <a:t>Skutečnost, že traktor, případně s valníkem, může být za určitých okolností použit jako zemědělský stroj, </a:t>
            </a:r>
            <a:r>
              <a:rPr lang="cs-CZ" u="sng" dirty="0"/>
              <a:t>nemá žádný vliv na konstatování, že takové vozidlo odpovídá pojmu „vozidlo“ podle směrnice.</a:t>
            </a:r>
            <a:r>
              <a:rPr lang="cs-CZ" dirty="0"/>
              <a:t> </a:t>
            </a:r>
          </a:p>
          <a:p>
            <a:pPr algn="just"/>
            <a:r>
              <a:rPr lang="cs-CZ" dirty="0"/>
              <a:t>Pojem „provoz vozidel“, který není směrnicí definován, </a:t>
            </a:r>
            <a:r>
              <a:rPr lang="cs-CZ" u="sng" dirty="0"/>
              <a:t>nemůže být ponechán na uvážení každého členského státu</a:t>
            </a:r>
            <a:r>
              <a:rPr lang="cs-CZ" dirty="0"/>
              <a:t>.</a:t>
            </a:r>
          </a:p>
          <a:p>
            <a:pPr algn="just"/>
            <a:r>
              <a:rPr lang="cs-CZ" dirty="0"/>
              <a:t>Pojem „provoz vozidel“ obsažený ve směrnici se vztahuje na </a:t>
            </a:r>
            <a:r>
              <a:rPr lang="cs-CZ" b="1" dirty="0"/>
              <a:t>jakékoliv použití vozidla, které odpovídá jeho obvyklé funkci. </a:t>
            </a:r>
          </a:p>
          <a:p>
            <a:pPr marL="0" indent="0">
              <a:buNone/>
            </a:pPr>
            <a:endParaRPr lang="cs-CZ" dirty="0"/>
          </a:p>
          <a:p>
            <a:endParaRPr lang="cs-CZ" dirty="0"/>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15</a:t>
            </a:fld>
            <a:endParaRPr lang="cs-CZ"/>
          </a:p>
        </p:txBody>
      </p:sp>
    </p:spTree>
    <p:extLst>
      <p:ext uri="{BB962C8B-B14F-4D97-AF65-F5344CB8AC3E}">
        <p14:creationId xmlns:p14="http://schemas.microsoft.com/office/powerpoint/2010/main" val="35143137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20000"/>
              <a:lumOff val="80000"/>
            </a:schemeClr>
          </a:solidFill>
        </p:spPr>
        <p:txBody>
          <a:bodyPr/>
          <a:lstStyle/>
          <a:p>
            <a:r>
              <a:rPr lang="cs-CZ" dirty="0" err="1"/>
              <a:t>Rodrigues</a:t>
            </a:r>
            <a:r>
              <a:rPr lang="cs-CZ" dirty="0"/>
              <a:t> – traktor jako stroj</a:t>
            </a:r>
          </a:p>
        </p:txBody>
      </p:sp>
      <p:sp>
        <p:nvSpPr>
          <p:cNvPr id="3" name="Zástupný symbol pro obsah 2"/>
          <p:cNvSpPr>
            <a:spLocks noGrp="1"/>
          </p:cNvSpPr>
          <p:nvPr>
            <p:ph idx="1"/>
          </p:nvPr>
        </p:nvSpPr>
        <p:spPr/>
        <p:txBody>
          <a:bodyPr>
            <a:normAutofit fontScale="62500" lnSpcReduction="20000"/>
          </a:bodyPr>
          <a:lstStyle/>
          <a:p>
            <a:pPr algn="just"/>
            <a:r>
              <a:rPr lang="cs-CZ" dirty="0"/>
              <a:t>Existují „smíšená“ vozidla, která mohou být používána </a:t>
            </a:r>
            <a:r>
              <a:rPr lang="cs-CZ" u="sng" dirty="0"/>
              <a:t>jako dopravní prostředek nebo pouze jako stroj pro získání hnací síly</a:t>
            </a:r>
            <a:r>
              <a:rPr lang="cs-CZ" dirty="0"/>
              <a:t>, jež mohou samy o sobě způsobit újmu třetím osobám nejen během jízdy, ale i v souvislosti s jejich použitím jako strojů pro získání hnací síly v okamžiku, kdy tato vozidla stojí.</a:t>
            </a:r>
          </a:p>
          <a:p>
            <a:pPr algn="just"/>
            <a:r>
              <a:rPr lang="cs-CZ" dirty="0">
                <a:solidFill>
                  <a:srgbClr val="C00000"/>
                </a:solidFill>
              </a:rPr>
              <a:t>Vztahuje se pojem „provoz vozidel“ na situaci, v níž byl traktor stojící na polní cestě zemědělského podniku s motorem v chodu za účelem pohonu čerpadla postřikovače?</a:t>
            </a:r>
          </a:p>
          <a:p>
            <a:pPr algn="just"/>
            <a:r>
              <a:rPr lang="cs-CZ" dirty="0"/>
              <a:t>Rozsah pojmu „provoz vozidel“ </a:t>
            </a:r>
            <a:r>
              <a:rPr lang="cs-CZ" u="sng" dirty="0">
                <a:solidFill>
                  <a:srgbClr val="C00000"/>
                </a:solidFill>
                <a:effectLst>
                  <a:outerShdw blurRad="38100" dist="38100" dir="2700000" algn="tl">
                    <a:srgbClr val="000000">
                      <a:alpha val="43137"/>
                    </a:srgbClr>
                  </a:outerShdw>
                </a:effectLst>
              </a:rPr>
              <a:t>nezávisí na charakteristikách pozemku</a:t>
            </a:r>
            <a:r>
              <a:rPr lang="cs-CZ" u="sng" dirty="0"/>
              <a:t>, na kterém je motorové vozidlo používáno.</a:t>
            </a:r>
            <a:r>
              <a:rPr lang="cs-CZ" dirty="0"/>
              <a:t> Skutečnost, že </a:t>
            </a:r>
            <a:r>
              <a:rPr lang="cs-CZ" u="sng" dirty="0"/>
              <a:t>vozidlo v okamžiku vzniku nehody stálo, sama o sobě nevylučuje, že k použití tohoto vozidla </a:t>
            </a:r>
            <a:r>
              <a:rPr lang="cs-CZ" u="sng" dirty="0">
                <a:solidFill>
                  <a:srgbClr val="C00000"/>
                </a:solidFill>
                <a:effectLst>
                  <a:outerShdw blurRad="38100" dist="38100" dir="2700000" algn="tl">
                    <a:srgbClr val="000000">
                      <a:alpha val="43137"/>
                    </a:srgbClr>
                  </a:outerShdw>
                </a:effectLst>
              </a:rPr>
              <a:t>v tomto okamžiku mohlo dojít v rámci jeho funkce dopravního prostředku</a:t>
            </a:r>
            <a:r>
              <a:rPr lang="cs-CZ" dirty="0"/>
              <a:t>, a tudíž že spadalo pod pojem „provoz vozidel“.</a:t>
            </a:r>
          </a:p>
          <a:p>
            <a:pPr algn="just"/>
            <a:r>
              <a:rPr lang="cs-CZ" b="1" dirty="0"/>
              <a:t>Pojem „provoz vozidel“ se </a:t>
            </a:r>
            <a:r>
              <a:rPr lang="cs-CZ" b="1" dirty="0">
                <a:solidFill>
                  <a:srgbClr val="C00000"/>
                </a:solidFill>
                <a:effectLst>
                  <a:outerShdw blurRad="38100" dist="38100" dir="2700000" algn="tl">
                    <a:srgbClr val="000000">
                      <a:alpha val="43137"/>
                    </a:srgbClr>
                  </a:outerShdw>
                </a:effectLst>
              </a:rPr>
              <a:t>nevztahuje</a:t>
            </a:r>
            <a:r>
              <a:rPr lang="cs-CZ" b="1" dirty="0"/>
              <a:t> na situaci, v níž se účastnil nehody zemědělský traktor, jehož hlavní funkcí </a:t>
            </a:r>
            <a:r>
              <a:rPr lang="cs-CZ" b="1" dirty="0">
                <a:effectLst>
                  <a:outerShdw blurRad="38100" dist="38100" dir="2700000" algn="tl">
                    <a:srgbClr val="000000">
                      <a:alpha val="43137"/>
                    </a:srgbClr>
                  </a:outerShdw>
                </a:effectLst>
              </a:rPr>
              <a:t>v okamžiku vzniku této nehody </a:t>
            </a:r>
            <a:r>
              <a:rPr lang="cs-CZ" b="1" dirty="0"/>
              <a:t>nebylo sloužit jako dopravní prostředek, ale </a:t>
            </a:r>
            <a:r>
              <a:rPr lang="cs-CZ" b="1" dirty="0">
                <a:effectLst>
                  <a:outerShdw blurRad="38100" dist="38100" dir="2700000" algn="tl">
                    <a:srgbClr val="000000">
                      <a:alpha val="43137"/>
                    </a:srgbClr>
                  </a:outerShdw>
                </a:effectLst>
              </a:rPr>
              <a:t>byl používán jako stroj pro získávání hnací síly.</a:t>
            </a:r>
            <a:r>
              <a:rPr lang="cs-CZ" dirty="0"/>
              <a:t> </a:t>
            </a:r>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16</a:t>
            </a:fld>
            <a:endParaRPr lang="cs-CZ"/>
          </a:p>
        </p:txBody>
      </p:sp>
    </p:spTree>
    <p:extLst>
      <p:ext uri="{BB962C8B-B14F-4D97-AF65-F5344CB8AC3E}">
        <p14:creationId xmlns:p14="http://schemas.microsoft.com/office/powerpoint/2010/main" val="6012073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20000"/>
              <a:lumOff val="80000"/>
            </a:schemeClr>
          </a:solidFill>
        </p:spPr>
        <p:txBody>
          <a:bodyPr>
            <a:normAutofit fontScale="90000"/>
          </a:bodyPr>
          <a:lstStyle/>
          <a:p>
            <a:r>
              <a:rPr lang="cs-CZ" dirty="0" err="1"/>
              <a:t>Torreiro</a:t>
            </a:r>
            <a:r>
              <a:rPr lang="cs-CZ" dirty="0"/>
              <a:t> – provoz ve vojenském prostoru</a:t>
            </a:r>
          </a:p>
        </p:txBody>
      </p:sp>
      <p:sp>
        <p:nvSpPr>
          <p:cNvPr id="3" name="Zástupný symbol pro obsah 2"/>
          <p:cNvSpPr>
            <a:spLocks noGrp="1"/>
          </p:cNvSpPr>
          <p:nvPr>
            <p:ph idx="1"/>
          </p:nvPr>
        </p:nvSpPr>
        <p:spPr/>
        <p:txBody>
          <a:bodyPr>
            <a:normAutofit fontScale="77500" lnSpcReduction="20000"/>
          </a:bodyPr>
          <a:lstStyle/>
          <a:p>
            <a:pPr algn="just"/>
            <a:r>
              <a:rPr lang="cs-CZ" dirty="0"/>
              <a:t>Skutečnost, že se vozidlo v okamžiku, kdy se převrátilo, pohybovalo ve vojenském výcvikovém prostoru, do něhož měla veškerá jiná než vojenská vozidla zakázaný přístup a v oblasti tohoto prostoru, která není způsobilá k provozu kolových vozidel, tento závěr </a:t>
            </a:r>
            <a:r>
              <a:rPr lang="cs-CZ" u="sng" dirty="0"/>
              <a:t>nemůže ovlivnit, a tudíž omezit povinnost pojištění, která vyplývá z tohoto ustanovení</a:t>
            </a:r>
            <a:r>
              <a:rPr lang="cs-CZ" dirty="0"/>
              <a:t>.</a:t>
            </a:r>
          </a:p>
          <a:p>
            <a:pPr algn="just"/>
            <a:r>
              <a:rPr lang="cs-CZ" dirty="0"/>
              <a:t>Směrnice </a:t>
            </a:r>
            <a:r>
              <a:rPr lang="cs-CZ" b="1" u="sng" dirty="0"/>
              <a:t>brání takové vnitrostátní právní </a:t>
            </a:r>
            <a:r>
              <a:rPr lang="cs-CZ" b="1" dirty="0"/>
              <a:t>úpravě, která umožňuje, </a:t>
            </a:r>
            <a:r>
              <a:rPr lang="cs-CZ" b="1" dirty="0">
                <a:effectLst>
                  <a:outerShdw blurRad="38100" dist="38100" dir="2700000" algn="tl">
                    <a:srgbClr val="000000">
                      <a:alpha val="43137"/>
                    </a:srgbClr>
                  </a:outerShdw>
                </a:effectLst>
              </a:rPr>
              <a:t>aby škody vzniklé při řízení motorových vozidel na komunikacích a pozemcích, které nejsou „způsobilé k provozu“,</a:t>
            </a:r>
            <a:r>
              <a:rPr lang="cs-CZ" b="1" dirty="0"/>
              <a:t> s výjimkou komunikací a pozemků, které sice za tímto účelem způsobilé nejsou, </a:t>
            </a:r>
            <a:r>
              <a:rPr lang="cs-CZ" b="1" dirty="0">
                <a:effectLst>
                  <a:outerShdw blurRad="38100" dist="38100" dir="2700000" algn="tl">
                    <a:srgbClr val="000000">
                      <a:alpha val="43137"/>
                    </a:srgbClr>
                  </a:outerShdw>
                </a:effectLst>
              </a:rPr>
              <a:t>jsou však „běžně používané“, </a:t>
            </a:r>
            <a:r>
              <a:rPr lang="cs-CZ" b="1" dirty="0">
                <a:solidFill>
                  <a:srgbClr val="C00000"/>
                </a:solidFill>
                <a:effectLst>
                  <a:outerShdw blurRad="38100" dist="38100" dir="2700000" algn="tl">
                    <a:srgbClr val="000000">
                      <a:alpha val="43137"/>
                    </a:srgbClr>
                  </a:outerShdw>
                </a:effectLst>
              </a:rPr>
              <a:t>byly vyloučeny z pokrytí povinným pojištěním</a:t>
            </a:r>
            <a:r>
              <a:rPr lang="cs-CZ" b="1" dirty="0">
                <a:effectLst>
                  <a:outerShdw blurRad="38100" dist="38100" dir="2700000" algn="tl">
                    <a:srgbClr val="000000">
                      <a:alpha val="43137"/>
                    </a:srgbClr>
                  </a:outerShdw>
                </a:effectLst>
              </a:rPr>
              <a:t>.</a:t>
            </a:r>
          </a:p>
          <a:p>
            <a:endParaRPr lang="cs-CZ" dirty="0"/>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17</a:t>
            </a:fld>
            <a:endParaRPr lang="cs-CZ"/>
          </a:p>
        </p:txBody>
      </p:sp>
    </p:spTree>
    <p:extLst>
      <p:ext uri="{BB962C8B-B14F-4D97-AF65-F5344CB8AC3E}">
        <p14:creationId xmlns:p14="http://schemas.microsoft.com/office/powerpoint/2010/main" val="19745824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20000"/>
              <a:lumOff val="80000"/>
            </a:schemeClr>
          </a:solidFill>
        </p:spPr>
        <p:txBody>
          <a:bodyPr/>
          <a:lstStyle/>
          <a:p>
            <a:r>
              <a:rPr lang="cs-CZ" dirty="0"/>
              <a:t>Juliana – nepojištěný provoz</a:t>
            </a:r>
          </a:p>
        </p:txBody>
      </p:sp>
      <p:sp>
        <p:nvSpPr>
          <p:cNvPr id="3" name="Zástupný symbol pro obsah 2"/>
          <p:cNvSpPr>
            <a:spLocks noGrp="1"/>
          </p:cNvSpPr>
          <p:nvPr>
            <p:ph idx="1"/>
          </p:nvPr>
        </p:nvSpPr>
        <p:spPr>
          <a:xfrm>
            <a:off x="457200" y="1412776"/>
            <a:ext cx="8229600" cy="4968552"/>
          </a:xfrm>
        </p:spPr>
        <p:txBody>
          <a:bodyPr>
            <a:normAutofit fontScale="55000" lnSpcReduction="20000"/>
          </a:bodyPr>
          <a:lstStyle/>
          <a:p>
            <a:pPr algn="just"/>
            <a:r>
              <a:rPr lang="cs-CZ" u="sng" dirty="0"/>
              <a:t>Existují rizika vyplývající ze samotného vozidla</a:t>
            </a:r>
            <a:r>
              <a:rPr lang="cs-CZ" dirty="0"/>
              <a:t>, jež s sebou nesou povinnost sjednat pojištění občanskoprávní odpovědnosti související s těmito vozidly</a:t>
            </a:r>
            <a:r>
              <a:rPr lang="cs-CZ" u="sng" dirty="0"/>
              <a:t>, i když nejsou v provozu.</a:t>
            </a:r>
          </a:p>
          <a:p>
            <a:pPr algn="just"/>
            <a:r>
              <a:rPr lang="cs-CZ" dirty="0">
                <a:solidFill>
                  <a:srgbClr val="C00000"/>
                </a:solidFill>
              </a:rPr>
              <a:t>Otázka, zda </a:t>
            </a:r>
            <a:r>
              <a:rPr lang="cs-CZ" u="sng" dirty="0">
                <a:solidFill>
                  <a:srgbClr val="C00000"/>
                </a:solidFill>
              </a:rPr>
              <a:t>povinnost vlastníka vozidla sjednat pojištění </a:t>
            </a:r>
            <a:r>
              <a:rPr lang="cs-CZ" dirty="0">
                <a:solidFill>
                  <a:srgbClr val="C00000"/>
                </a:solidFill>
              </a:rPr>
              <a:t>občanskoprávní </a:t>
            </a:r>
            <a:r>
              <a:rPr lang="cs-CZ" u="sng" dirty="0">
                <a:solidFill>
                  <a:srgbClr val="C00000"/>
                </a:solidFill>
              </a:rPr>
              <a:t>odpovědnosti z provozu </a:t>
            </a:r>
            <a:r>
              <a:rPr lang="cs-CZ" dirty="0">
                <a:solidFill>
                  <a:srgbClr val="C00000"/>
                </a:solidFill>
              </a:rPr>
              <a:t>jeho vozidla </a:t>
            </a:r>
            <a:r>
              <a:rPr lang="cs-CZ" b="1" dirty="0">
                <a:solidFill>
                  <a:srgbClr val="C00000"/>
                </a:solidFill>
              </a:rPr>
              <a:t>vyplývá z pouhé skutečnosti, že je držitelem vlastnického práva k tomuto vozidlu</a:t>
            </a:r>
            <a:r>
              <a:rPr lang="cs-CZ" dirty="0">
                <a:solidFill>
                  <a:srgbClr val="C00000"/>
                </a:solidFill>
              </a:rPr>
              <a:t>, </a:t>
            </a:r>
            <a:r>
              <a:rPr lang="cs-CZ" b="1" dirty="0">
                <a:solidFill>
                  <a:srgbClr val="C00000"/>
                </a:solidFill>
                <a:effectLst>
                  <a:outerShdw blurRad="38100" dist="38100" dir="2700000" algn="tl">
                    <a:srgbClr val="000000">
                      <a:alpha val="43137"/>
                    </a:srgbClr>
                  </a:outerShdw>
                </a:effectLst>
              </a:rPr>
              <a:t>nebo</a:t>
            </a:r>
            <a:r>
              <a:rPr lang="cs-CZ" dirty="0">
                <a:solidFill>
                  <a:srgbClr val="C00000"/>
                </a:solidFill>
              </a:rPr>
              <a:t> tato </a:t>
            </a:r>
            <a:r>
              <a:rPr lang="cs-CZ" b="1" dirty="0">
                <a:solidFill>
                  <a:srgbClr val="C00000"/>
                </a:solidFill>
              </a:rPr>
              <a:t>povinnost neexistuje</a:t>
            </a:r>
            <a:r>
              <a:rPr lang="cs-CZ" dirty="0">
                <a:solidFill>
                  <a:srgbClr val="C00000"/>
                </a:solidFill>
              </a:rPr>
              <a:t>,</a:t>
            </a:r>
            <a:r>
              <a:rPr lang="cs-CZ" u="sng" dirty="0">
                <a:solidFill>
                  <a:srgbClr val="C00000"/>
                </a:solidFill>
              </a:rPr>
              <a:t> pokud je toto vozidlo z rozhodnutí svého vlastníka znehybněno mimo veřejnou komunikaci?</a:t>
            </a:r>
          </a:p>
          <a:p>
            <a:pPr algn="just"/>
            <a:r>
              <a:rPr lang="cs-CZ" dirty="0"/>
              <a:t>Definice „</a:t>
            </a:r>
            <a:r>
              <a:rPr lang="cs-CZ" dirty="0" err="1"/>
              <a:t>vozidla“mluví</a:t>
            </a:r>
            <a:r>
              <a:rPr lang="cs-CZ" dirty="0"/>
              <a:t> ve prospěch </a:t>
            </a:r>
            <a:r>
              <a:rPr lang="cs-CZ" b="1" dirty="0"/>
              <a:t>objektivní koncepce </a:t>
            </a:r>
            <a:r>
              <a:rPr lang="cs-CZ" dirty="0"/>
              <a:t>pojmu „vozidlo“,  který je </a:t>
            </a:r>
            <a:r>
              <a:rPr lang="cs-CZ" u="sng" dirty="0"/>
              <a:t>nezávislý na úmyslu vlastníka vozidla nebo kohokoli jiného ho skutečně použít. </a:t>
            </a:r>
          </a:p>
          <a:p>
            <a:pPr algn="just"/>
            <a:r>
              <a:rPr lang="cs-CZ" b="1" dirty="0"/>
              <a:t>Sjednání pojištění občanskoprávní odpovědnosti z provozu motorového vozidla </a:t>
            </a:r>
            <a:r>
              <a:rPr lang="cs-CZ" b="1" u="sng" dirty="0"/>
              <a:t>je povinné</a:t>
            </a:r>
            <a:r>
              <a:rPr lang="cs-CZ" b="1" dirty="0"/>
              <a:t>, pokud je dotyčné vozidlo stále v členském státě </a:t>
            </a:r>
            <a:r>
              <a:rPr lang="cs-CZ" b="1" u="sng" dirty="0">
                <a:solidFill>
                  <a:srgbClr val="C00000"/>
                </a:solidFill>
                <a:effectLst>
                  <a:outerShdw blurRad="38100" dist="38100" dir="2700000" algn="tl">
                    <a:srgbClr val="000000">
                      <a:alpha val="43137"/>
                    </a:srgbClr>
                  </a:outerShdw>
                </a:effectLst>
              </a:rPr>
              <a:t>zaregistrováno</a:t>
            </a:r>
            <a:r>
              <a:rPr lang="cs-CZ" b="1" u="sng" dirty="0"/>
              <a:t> a je </a:t>
            </a:r>
            <a:r>
              <a:rPr lang="cs-CZ" b="1" u="sng" dirty="0">
                <a:solidFill>
                  <a:srgbClr val="C00000"/>
                </a:solidFill>
                <a:effectLst>
                  <a:outerShdw blurRad="38100" dist="38100" dir="2700000" algn="tl">
                    <a:srgbClr val="000000">
                      <a:alpha val="43137"/>
                    </a:srgbClr>
                  </a:outerShdw>
                </a:effectLst>
              </a:rPr>
              <a:t>provozuschopné</a:t>
            </a:r>
            <a:r>
              <a:rPr lang="cs-CZ" b="1" dirty="0"/>
              <a:t>, ale je </a:t>
            </a:r>
            <a:r>
              <a:rPr lang="cs-CZ" b="1" u="sng" dirty="0">
                <a:solidFill>
                  <a:srgbClr val="C00000"/>
                </a:solidFill>
                <a:effectLst>
                  <a:outerShdw blurRad="38100" dist="38100" dir="2700000" algn="tl">
                    <a:srgbClr val="000000">
                      <a:alpha val="43137"/>
                    </a:srgbClr>
                  </a:outerShdw>
                </a:effectLst>
              </a:rPr>
              <a:t>výlučně</a:t>
            </a:r>
            <a:r>
              <a:rPr lang="cs-CZ" b="1" u="sng" dirty="0"/>
              <a:t> z rozhodnutí svého vlastníka</a:t>
            </a:r>
            <a:r>
              <a:rPr lang="cs-CZ" b="1" dirty="0"/>
              <a:t>, který již nemá v úmyslu je řídit, </a:t>
            </a:r>
            <a:r>
              <a:rPr lang="cs-CZ" b="1" u="sng" dirty="0"/>
              <a:t>zaparkováno na soukromém pozemku. </a:t>
            </a:r>
            <a:r>
              <a:rPr lang="cs-CZ" dirty="0"/>
              <a:t>Směrnice </a:t>
            </a:r>
            <a:r>
              <a:rPr lang="cs-CZ" b="1" dirty="0">
                <a:effectLst>
                  <a:outerShdw blurRad="38100" dist="38100" dir="2700000" algn="tl">
                    <a:srgbClr val="000000">
                      <a:alpha val="43137"/>
                    </a:srgbClr>
                  </a:outerShdw>
                </a:effectLst>
              </a:rPr>
              <a:t>nebrání</a:t>
            </a:r>
            <a:r>
              <a:rPr lang="cs-CZ" b="1" dirty="0"/>
              <a:t> </a:t>
            </a:r>
            <a:r>
              <a:rPr lang="cs-CZ" dirty="0"/>
              <a:t>vnitrostátní právní úpravě, aby přiznala kompenzačnímu orgánu</a:t>
            </a:r>
            <a:r>
              <a:rPr lang="cs-CZ" b="1" dirty="0"/>
              <a:t> právo  domáhat se náhrady, kromě osoby nebo osob odpovědných za nehodu, </a:t>
            </a:r>
            <a:r>
              <a:rPr lang="cs-CZ" b="1" u="sng" dirty="0"/>
              <a:t>i po osobě, která byla povinna sjednat pojištění občanskoprávní odpovědnosti z provozu vozidla</a:t>
            </a:r>
            <a:r>
              <a:rPr lang="cs-CZ" b="1" dirty="0"/>
              <a:t>, jež způsobilo škodu, kterou tento subjekt nahradil, ale takové pojištění nesjednala, </a:t>
            </a:r>
            <a:r>
              <a:rPr lang="cs-CZ" b="1" u="sng" dirty="0"/>
              <a:t>i když tato osoba není občanskoprávně odpovědná za nehodu</a:t>
            </a:r>
            <a:r>
              <a:rPr lang="cs-CZ" b="1" dirty="0"/>
              <a:t>, při níž tato škoda vznikla. </a:t>
            </a:r>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18</a:t>
            </a:fld>
            <a:endParaRPr lang="cs-CZ"/>
          </a:p>
        </p:txBody>
      </p:sp>
    </p:spTree>
    <p:extLst>
      <p:ext uri="{BB962C8B-B14F-4D97-AF65-F5344CB8AC3E}">
        <p14:creationId xmlns:p14="http://schemas.microsoft.com/office/powerpoint/2010/main" val="24623227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92500" lnSpcReduction="10000"/>
          </a:bodyPr>
          <a:lstStyle/>
          <a:p>
            <a:pPr marL="0" indent="0" algn="just">
              <a:buNone/>
            </a:pPr>
            <a:r>
              <a:rPr lang="cs-CZ" dirty="0"/>
              <a:t>V článku 1 směrnice se navrhuje doplnění definice pojmu </a:t>
            </a:r>
            <a:r>
              <a:rPr lang="cs-CZ" b="1" dirty="0"/>
              <a:t>„provoz vozidla“, </a:t>
            </a:r>
            <a:r>
              <a:rPr lang="cs-CZ" dirty="0"/>
              <a:t>který je vymezen jako </a:t>
            </a:r>
            <a:r>
              <a:rPr lang="cs-CZ" b="1" i="1" dirty="0"/>
              <a:t>„jakékoli </a:t>
            </a:r>
            <a:r>
              <a:rPr lang="cs-CZ" b="1" i="1" u="sng" dirty="0"/>
              <a:t>použití</a:t>
            </a:r>
            <a:r>
              <a:rPr lang="cs-CZ" b="1" i="1" dirty="0"/>
              <a:t> takového </a:t>
            </a:r>
            <a:r>
              <a:rPr lang="cs-CZ" b="1" i="1" u="sng" dirty="0"/>
              <a:t>vozidla</a:t>
            </a:r>
            <a:r>
              <a:rPr lang="cs-CZ" b="1" i="1" dirty="0"/>
              <a:t>, </a:t>
            </a:r>
            <a:r>
              <a:rPr lang="cs-CZ" b="1" i="1" u="sng" dirty="0">
                <a:solidFill>
                  <a:srgbClr val="C00000"/>
                </a:solidFill>
              </a:rPr>
              <a:t>obvykle</a:t>
            </a:r>
            <a:r>
              <a:rPr lang="cs-CZ" b="1" i="1" u="sng" dirty="0"/>
              <a:t> určeného k tomu, aby sloužilo jako dopravní prostředek</a:t>
            </a:r>
            <a:r>
              <a:rPr lang="cs-CZ" b="1" i="1" dirty="0"/>
              <a:t>, </a:t>
            </a:r>
            <a:r>
              <a:rPr lang="cs-CZ" b="1" i="1" u="sng" dirty="0"/>
              <a:t>které odpovídá jeho obvyklé funkci</a:t>
            </a:r>
            <a:r>
              <a:rPr lang="cs-CZ" b="1" i="1" dirty="0"/>
              <a:t>, a to </a:t>
            </a:r>
          </a:p>
          <a:p>
            <a:pPr algn="just">
              <a:buFont typeface="Wingdings" panose="05000000000000000000" pitchFamily="2" charset="2"/>
              <a:buChar char="Ø"/>
            </a:pPr>
            <a:r>
              <a:rPr lang="cs-CZ" b="1" i="1" u="sng" dirty="0"/>
              <a:t>bez ohledu na vlastnosti vozidla </a:t>
            </a:r>
            <a:r>
              <a:rPr lang="cs-CZ" b="1" i="1" dirty="0"/>
              <a:t>a </a:t>
            </a:r>
          </a:p>
          <a:p>
            <a:pPr algn="just">
              <a:buFont typeface="Wingdings" panose="05000000000000000000" pitchFamily="2" charset="2"/>
              <a:buChar char="Ø"/>
            </a:pPr>
            <a:r>
              <a:rPr lang="cs-CZ" b="1" i="1" u="sng" dirty="0"/>
              <a:t>bez ohledu na terén</a:t>
            </a:r>
            <a:r>
              <a:rPr lang="cs-CZ" b="1" i="1" dirty="0"/>
              <a:t>, ve kterém je motorové vozidlo provozováno, a </a:t>
            </a:r>
          </a:p>
          <a:p>
            <a:pPr algn="just">
              <a:buFont typeface="Wingdings" panose="05000000000000000000" pitchFamily="2" charset="2"/>
              <a:buChar char="Ø"/>
            </a:pPr>
            <a:r>
              <a:rPr lang="cs-CZ" b="1" i="1" dirty="0"/>
              <a:t>na to, </a:t>
            </a:r>
            <a:r>
              <a:rPr lang="cs-CZ" b="1" i="1" u="sng" dirty="0"/>
              <a:t>zda vozidlo stojí, nebo je v pohybu</a:t>
            </a:r>
            <a:r>
              <a:rPr lang="cs-CZ" b="1" i="1" dirty="0"/>
              <a:t>“</a:t>
            </a:r>
            <a:r>
              <a:rPr lang="cs-CZ" b="1" dirty="0"/>
              <a:t>. </a:t>
            </a:r>
          </a:p>
          <a:p>
            <a:endParaRPr lang="cs-CZ" dirty="0"/>
          </a:p>
        </p:txBody>
      </p:sp>
      <p:sp>
        <p:nvSpPr>
          <p:cNvPr id="4" name="Nadpis 1"/>
          <p:cNvSpPr>
            <a:spLocks noGrp="1"/>
          </p:cNvSpPr>
          <p:nvPr>
            <p:ph type="title"/>
          </p:nvPr>
        </p:nvSpPr>
        <p:spPr>
          <a:solidFill>
            <a:srgbClr val="FFC000"/>
          </a:solidFill>
          <a:effectLst>
            <a:innerShdw blurRad="114300">
              <a:prstClr val="black"/>
            </a:innerShdw>
          </a:effectLst>
        </p:spPr>
        <p:txBody>
          <a:bodyPr>
            <a:normAutofit/>
          </a:bodyPr>
          <a:lstStyle/>
          <a:p>
            <a:r>
              <a:rPr lang="cs-CZ" sz="4000" dirty="0"/>
              <a:t>Působnost směrnice</a:t>
            </a:r>
            <a:endParaRPr lang="cs-CZ" dirty="0"/>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19</a:t>
            </a:fld>
            <a:endParaRPr lang="cs-CZ"/>
          </a:p>
        </p:txBody>
      </p:sp>
    </p:spTree>
    <p:extLst>
      <p:ext uri="{BB962C8B-B14F-4D97-AF65-F5344CB8AC3E}">
        <p14:creationId xmlns:p14="http://schemas.microsoft.com/office/powerpoint/2010/main" val="1021595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5">
              <a:lumMod val="60000"/>
              <a:lumOff val="40000"/>
            </a:schemeClr>
          </a:solidFill>
        </p:spPr>
        <p:txBody>
          <a:bodyPr/>
          <a:lstStyle/>
          <a:p>
            <a:r>
              <a:rPr lang="cs-CZ" dirty="0" smtClean="0"/>
              <a:t>Co dnes probereme</a:t>
            </a:r>
            <a:endParaRPr lang="cs-CZ" dirty="0"/>
          </a:p>
        </p:txBody>
      </p:sp>
      <p:sp>
        <p:nvSpPr>
          <p:cNvPr id="3" name="Zástupný symbol pro obsah 2"/>
          <p:cNvSpPr>
            <a:spLocks noGrp="1"/>
          </p:cNvSpPr>
          <p:nvPr>
            <p:ph idx="1"/>
          </p:nvPr>
        </p:nvSpPr>
        <p:spPr/>
        <p:txBody>
          <a:bodyPr/>
          <a:lstStyle/>
          <a:p>
            <a:r>
              <a:rPr lang="cs-CZ" dirty="0" smtClean="0"/>
              <a:t>Změny v rozsahu povinnosti pojištění odpovědnosti platné od 1. ledna 2018</a:t>
            </a:r>
          </a:p>
          <a:p>
            <a:r>
              <a:rPr lang="cs-CZ" dirty="0" smtClean="0"/>
              <a:t>Některá rozhodnutí Soudního dvora EU s dopadem na motorovou směrnici</a:t>
            </a:r>
          </a:p>
          <a:p>
            <a:r>
              <a:rPr lang="cs-CZ" dirty="0" smtClean="0"/>
              <a:t>Změny připravované Evropskou komisí</a:t>
            </a:r>
          </a:p>
          <a:p>
            <a:r>
              <a:rPr lang="cs-CZ" dirty="0" smtClean="0"/>
              <a:t>Příprava na provoz autonomních vozidel</a:t>
            </a:r>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2</a:t>
            </a:fld>
            <a:endParaRPr lang="cs-CZ"/>
          </a:p>
        </p:txBody>
      </p:sp>
    </p:spTree>
    <p:extLst>
      <p:ext uri="{BB962C8B-B14F-4D97-AF65-F5344CB8AC3E}">
        <p14:creationId xmlns:p14="http://schemas.microsoft.com/office/powerpoint/2010/main" val="3661885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4">
              <a:lumMod val="20000"/>
              <a:lumOff val="80000"/>
            </a:schemeClr>
          </a:solidFill>
        </p:spPr>
        <p:txBody>
          <a:bodyPr/>
          <a:lstStyle/>
          <a:p>
            <a:r>
              <a:rPr lang="cs-CZ" dirty="0" smtClean="0"/>
              <a:t>Vymezení vozidla</a:t>
            </a:r>
            <a:endParaRPr lang="cs-CZ" dirty="0"/>
          </a:p>
        </p:txBody>
      </p:sp>
      <p:sp>
        <p:nvSpPr>
          <p:cNvPr id="3" name="Zástupný symbol pro obsah 2"/>
          <p:cNvSpPr>
            <a:spLocks noGrp="1"/>
          </p:cNvSpPr>
          <p:nvPr>
            <p:ph idx="1"/>
          </p:nvPr>
        </p:nvSpPr>
        <p:spPr/>
        <p:txBody>
          <a:bodyPr>
            <a:normAutofit fontScale="92500" lnSpcReduction="20000"/>
          </a:bodyPr>
          <a:lstStyle/>
          <a:p>
            <a:pPr algn="just">
              <a:buFont typeface="Wingdings" panose="05000000000000000000" pitchFamily="2" charset="2"/>
              <a:buChar char="Ø"/>
            </a:pPr>
            <a:r>
              <a:rPr lang="cs-CZ" dirty="0" smtClean="0"/>
              <a:t> § 2 písm. a) </a:t>
            </a:r>
            <a:r>
              <a:rPr lang="cs-CZ" dirty="0" smtClean="0">
                <a:solidFill>
                  <a:srgbClr val="FF0000"/>
                </a:solidFill>
              </a:rPr>
              <a:t>zákona</a:t>
            </a:r>
            <a:r>
              <a:rPr lang="cs-CZ" dirty="0" smtClean="0"/>
              <a:t> - </a:t>
            </a:r>
            <a:r>
              <a:rPr lang="cs-CZ" b="1" i="1" dirty="0" smtClean="0"/>
              <a:t>vozidlem silniční vozidlo, zvláštní vozidlo, trolejbus</a:t>
            </a:r>
            <a:r>
              <a:rPr lang="cs-CZ" dirty="0" smtClean="0"/>
              <a:t>; za vozidlo se nepovažuje vozík pro invalidy, potahové vozidlo a nemotorové vozidlo tažené nebo tlačené pěší osobou, jízdní kolo a koloběžka, pokud nejsou schváleny jako druh vozidla motocykl;</a:t>
            </a:r>
          </a:p>
          <a:p>
            <a:pPr algn="just">
              <a:buFont typeface="Wingdings" panose="05000000000000000000" pitchFamily="2" charset="2"/>
              <a:buChar char="Ø"/>
            </a:pPr>
            <a:r>
              <a:rPr lang="cs-CZ" dirty="0"/>
              <a:t> </a:t>
            </a:r>
            <a:r>
              <a:rPr lang="cs-CZ" dirty="0" smtClean="0"/>
              <a:t>čl. 1 odst. 1 </a:t>
            </a:r>
            <a:r>
              <a:rPr lang="cs-CZ" dirty="0" smtClean="0">
                <a:solidFill>
                  <a:srgbClr val="FF0000"/>
                </a:solidFill>
              </a:rPr>
              <a:t>směrnice</a:t>
            </a:r>
            <a:r>
              <a:rPr lang="cs-CZ" dirty="0" smtClean="0"/>
              <a:t> 2008/103/ES </a:t>
            </a:r>
            <a:r>
              <a:rPr lang="cs-CZ" dirty="0" smtClean="0">
                <a:solidFill>
                  <a:srgbClr val="C00000"/>
                </a:solidFill>
              </a:rPr>
              <a:t>- </a:t>
            </a:r>
            <a:r>
              <a:rPr lang="cs-CZ" b="1" i="1" dirty="0" smtClean="0">
                <a:solidFill>
                  <a:srgbClr val="C00000"/>
                </a:solidFill>
              </a:rPr>
              <a:t>„vozidlem“ jakékoli motorové vozidlo určené k pohybu po souši, s mechanickým pohonem, nepohybující se však po kolejích, a jakékoli přípojné vozidlo, ať již připojené či nepřipojené</a:t>
            </a:r>
            <a:r>
              <a:rPr lang="cs-CZ" i="1" dirty="0" smtClean="0"/>
              <a:t>;</a:t>
            </a:r>
            <a:endParaRPr lang="cs-CZ" dirty="0" smtClean="0"/>
          </a:p>
          <a:p>
            <a:pPr>
              <a:buFont typeface="Wingdings" panose="05000000000000000000" pitchFamily="2" charset="2"/>
              <a:buChar char="Ø"/>
            </a:pPr>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20</a:t>
            </a:fld>
            <a:endParaRPr lang="cs-CZ"/>
          </a:p>
        </p:txBody>
      </p:sp>
    </p:spTree>
    <p:extLst>
      <p:ext uri="{BB962C8B-B14F-4D97-AF65-F5344CB8AC3E}">
        <p14:creationId xmlns:p14="http://schemas.microsoft.com/office/powerpoint/2010/main" val="3521691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268760"/>
            <a:ext cx="8229600" cy="5256584"/>
          </a:xfrm>
        </p:spPr>
        <p:txBody>
          <a:bodyPr>
            <a:normAutofit fontScale="77500" lnSpcReduction="20000"/>
          </a:bodyPr>
          <a:lstStyle/>
          <a:p>
            <a:pPr marL="0" indent="0">
              <a:buNone/>
            </a:pPr>
            <a:r>
              <a:rPr lang="cs-CZ" b="1" dirty="0">
                <a:effectLst>
                  <a:outerShdw blurRad="38100" dist="38100" dir="2700000" algn="tl">
                    <a:srgbClr val="000000">
                      <a:alpha val="43137"/>
                    </a:srgbClr>
                  </a:outerShdw>
                </a:effectLst>
              </a:rPr>
              <a:t>Problémy spojené s navrhovanou definicí:</a:t>
            </a:r>
          </a:p>
          <a:p>
            <a:pPr marL="0" indent="0" algn="just">
              <a:buNone/>
            </a:pPr>
            <a:r>
              <a:rPr lang="cs-CZ" dirty="0"/>
              <a:t>- </a:t>
            </a:r>
            <a:r>
              <a:rPr lang="cs-CZ" sz="3400" dirty="0"/>
              <a:t>existuje široká skupina motorových vozidel primárně určených nikoli k jejich užití jako dopravního prostředku, ale vejdou se do definice </a:t>
            </a:r>
            <a:r>
              <a:rPr lang="cs-CZ" sz="3400" dirty="0" smtClean="0"/>
              <a:t>vozidla</a:t>
            </a:r>
            <a:r>
              <a:rPr lang="cs-CZ" sz="3400" i="1" dirty="0" smtClean="0"/>
              <a:t>, </a:t>
            </a:r>
            <a:r>
              <a:rPr lang="cs-CZ" sz="3400" dirty="0"/>
              <a:t>především</a:t>
            </a:r>
            <a:r>
              <a:rPr lang="cs-CZ" sz="3400" b="1" dirty="0"/>
              <a:t> pracovní stroje samojízdné</a:t>
            </a:r>
            <a:r>
              <a:rPr lang="cs-CZ" sz="3400" dirty="0"/>
              <a:t>;</a:t>
            </a:r>
          </a:p>
          <a:p>
            <a:pPr marL="0" indent="0" algn="just">
              <a:buFontTx/>
              <a:buChar char="-"/>
            </a:pPr>
            <a:r>
              <a:rPr lang="cs-CZ" sz="3400" dirty="0"/>
              <a:t> za velmi sporné lze považovat i zahrnutí </a:t>
            </a:r>
            <a:r>
              <a:rPr lang="cs-CZ" sz="3400" dirty="0" err="1"/>
              <a:t>samovyvažovacích</a:t>
            </a:r>
            <a:r>
              <a:rPr lang="cs-CZ" sz="3400" dirty="0"/>
              <a:t> zařízení, jakými jsou např. </a:t>
            </a:r>
            <a:r>
              <a:rPr lang="cs-CZ" sz="3400" dirty="0" err="1"/>
              <a:t>segwaye</a:t>
            </a:r>
            <a:r>
              <a:rPr lang="cs-CZ" sz="3400" dirty="0"/>
              <a:t> či </a:t>
            </a:r>
            <a:r>
              <a:rPr lang="cs-CZ" sz="3400" dirty="0" err="1"/>
              <a:t>kolonožky</a:t>
            </a:r>
            <a:r>
              <a:rPr lang="cs-CZ" sz="3400" dirty="0"/>
              <a:t>, pod pojem vozidlo;</a:t>
            </a:r>
          </a:p>
          <a:p>
            <a:pPr marL="0" indent="0" algn="just">
              <a:buFontTx/>
              <a:buChar char="-"/>
            </a:pPr>
            <a:r>
              <a:rPr lang="cs-CZ" sz="3400" dirty="0"/>
              <a:t>ČR navrhuje </a:t>
            </a:r>
            <a:r>
              <a:rPr lang="cs-CZ" sz="3400" b="1" dirty="0">
                <a:solidFill>
                  <a:srgbClr val="FF0000"/>
                </a:solidFill>
              </a:rPr>
              <a:t>přehodnocení rozsahu pojmu vozidla </a:t>
            </a:r>
            <a:r>
              <a:rPr lang="cs-CZ" sz="3400" dirty="0"/>
              <a:t>tak, aby z povinnosti pojištění odpovědnosti byla vyjmuta </a:t>
            </a:r>
            <a:r>
              <a:rPr lang="cs-CZ" sz="3400" b="1" dirty="0"/>
              <a:t>motokola nesplňující podmínku vozidla kategorie „L“ a </a:t>
            </a:r>
            <a:r>
              <a:rPr lang="cs-CZ" sz="3400" b="1" dirty="0" err="1"/>
              <a:t>samovyvažovací</a:t>
            </a:r>
            <a:r>
              <a:rPr lang="cs-CZ" sz="3400" b="1" dirty="0"/>
              <a:t> přepravní prostředky</a:t>
            </a:r>
            <a:r>
              <a:rPr lang="cs-CZ" sz="3400" dirty="0"/>
              <a:t>, u kterých není zásadní rozdíl v rizikovosti jejich provozu od běžných šlapacích kol.</a:t>
            </a:r>
            <a:endParaRPr lang="cs-CZ" sz="3400" b="1" dirty="0"/>
          </a:p>
          <a:p>
            <a:pPr marL="0" indent="0" algn="just">
              <a:buNone/>
            </a:pPr>
            <a:r>
              <a:rPr lang="cs-CZ" dirty="0"/>
              <a:t> </a:t>
            </a:r>
          </a:p>
          <a:p>
            <a:pPr>
              <a:buFontTx/>
              <a:buChar char="-"/>
            </a:pPr>
            <a:endParaRPr lang="cs-CZ" dirty="0"/>
          </a:p>
          <a:p>
            <a:pPr marL="0" indent="0" algn="just">
              <a:buNone/>
            </a:pPr>
            <a:endParaRPr lang="cs-CZ" dirty="0"/>
          </a:p>
        </p:txBody>
      </p:sp>
      <p:sp>
        <p:nvSpPr>
          <p:cNvPr id="4" name="Nadpis 1"/>
          <p:cNvSpPr>
            <a:spLocks noGrp="1"/>
          </p:cNvSpPr>
          <p:nvPr>
            <p:ph type="title"/>
          </p:nvPr>
        </p:nvSpPr>
        <p:spPr>
          <a:xfrm>
            <a:off x="467544" y="116632"/>
            <a:ext cx="8229600" cy="1143000"/>
          </a:xfrm>
          <a:solidFill>
            <a:srgbClr val="FFC000"/>
          </a:solidFill>
          <a:effectLst>
            <a:innerShdw blurRad="114300">
              <a:prstClr val="black"/>
            </a:innerShdw>
          </a:effectLst>
        </p:spPr>
        <p:txBody>
          <a:bodyPr>
            <a:normAutofit/>
          </a:bodyPr>
          <a:lstStyle/>
          <a:p>
            <a:r>
              <a:rPr lang="cs-CZ" sz="4000" dirty="0"/>
              <a:t>Působnost směrnice</a:t>
            </a:r>
            <a:endParaRPr lang="cs-CZ" dirty="0"/>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21</a:t>
            </a:fld>
            <a:endParaRPr lang="cs-CZ"/>
          </a:p>
        </p:txBody>
      </p:sp>
    </p:spTree>
    <p:extLst>
      <p:ext uri="{BB962C8B-B14F-4D97-AF65-F5344CB8AC3E}">
        <p14:creationId xmlns:p14="http://schemas.microsoft.com/office/powerpoint/2010/main" val="22211391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xmlns="" id="{7527F7C6-1A88-4374-A404-8D94B611F162}"/>
              </a:ext>
            </a:extLst>
          </p:cNvPr>
          <p:cNvSpPr>
            <a:spLocks noGrp="1"/>
          </p:cNvSpPr>
          <p:nvPr>
            <p:ph idx="1"/>
          </p:nvPr>
        </p:nvSpPr>
        <p:spPr>
          <a:xfrm>
            <a:off x="457200" y="1417638"/>
            <a:ext cx="8229600" cy="4891682"/>
          </a:xfrm>
        </p:spPr>
        <p:txBody>
          <a:bodyPr>
            <a:normAutofit fontScale="77500" lnSpcReduction="20000"/>
          </a:bodyPr>
          <a:lstStyle/>
          <a:p>
            <a:pPr marL="0" indent="0" algn="just">
              <a:buNone/>
            </a:pPr>
            <a:r>
              <a:rPr lang="cs-CZ" dirty="0"/>
              <a:t>Čl. 2 nařízení Evropského parlamentu a Rady (EU) č. 168/2013 o schvalování dvoukolových nebo tříkolových vozidel a čtyřkolek a dozoru nad trhem s těmito vozidly  - </a:t>
            </a:r>
            <a:r>
              <a:rPr lang="cs-CZ" b="1" dirty="0"/>
              <a:t>toto nařízení se nevztahuje</a:t>
            </a:r>
            <a:r>
              <a:rPr lang="cs-CZ" dirty="0"/>
              <a:t>, mimo jiné, na vozidla:</a:t>
            </a:r>
          </a:p>
          <a:p>
            <a:pPr algn="just">
              <a:buFont typeface="Wingdings" panose="05000000000000000000" pitchFamily="2" charset="2"/>
              <a:buChar char="Ø"/>
            </a:pPr>
            <a:r>
              <a:rPr lang="cs-CZ" dirty="0"/>
              <a:t>s maximální konstrukční rychlostí nepřekračující 6 km/h; </a:t>
            </a:r>
          </a:p>
          <a:p>
            <a:pPr algn="just">
              <a:buFont typeface="Wingdings" panose="05000000000000000000" pitchFamily="2" charset="2"/>
              <a:buChar char="Ø"/>
            </a:pPr>
            <a:r>
              <a:rPr lang="cs-CZ" dirty="0"/>
              <a:t>určená výlučně k soutěžnímu využití; </a:t>
            </a:r>
          </a:p>
          <a:p>
            <a:pPr algn="just">
              <a:buFont typeface="Wingdings" panose="05000000000000000000" pitchFamily="2" charset="2"/>
              <a:buChar char="Ø"/>
            </a:pPr>
            <a:r>
              <a:rPr lang="cs-CZ" dirty="0"/>
              <a:t>jakými jsou šlapací jízdní kola s pedály, která jsou vybavena přídavným elektrickým motorem s maximálním trvalým výkonem nižším nebo rovným 250 W, jehož motor je vyřazen z činnosti, jestliže cyklista přestane šlapat, a jinak je jeho výkon postupně snižován až do vyřazení motoru z činnosti, dokud rychlost vozidla nedosáhne 25 km/h; </a:t>
            </a:r>
          </a:p>
          <a:p>
            <a:pPr algn="just">
              <a:buFont typeface="Wingdings" panose="05000000000000000000" pitchFamily="2" charset="2"/>
              <a:buChar char="Ø"/>
            </a:pPr>
            <a:r>
              <a:rPr lang="cs-CZ" dirty="0" err="1"/>
              <a:t>samovyvažující</a:t>
            </a:r>
            <a:r>
              <a:rPr lang="cs-CZ" dirty="0"/>
              <a:t>; </a:t>
            </a:r>
          </a:p>
          <a:p>
            <a:pPr algn="just">
              <a:buFont typeface="Wingdings" panose="05000000000000000000" pitchFamily="2" charset="2"/>
              <a:buChar char="Ø"/>
            </a:pPr>
            <a:r>
              <a:rPr lang="cs-CZ" dirty="0"/>
              <a:t>nevybavená alespoň jedním místem k sezení.</a:t>
            </a:r>
          </a:p>
        </p:txBody>
      </p:sp>
      <p:sp>
        <p:nvSpPr>
          <p:cNvPr id="4" name="Nadpis 1">
            <a:extLst>
              <a:ext uri="{FF2B5EF4-FFF2-40B4-BE49-F238E27FC236}">
                <a16:creationId xmlns:a16="http://schemas.microsoft.com/office/drawing/2014/main" xmlns="" id="{77A3ED09-F44B-4EF6-9E0A-072213870B1F}"/>
              </a:ext>
            </a:extLst>
          </p:cNvPr>
          <p:cNvSpPr>
            <a:spLocks noGrp="1"/>
          </p:cNvSpPr>
          <p:nvPr>
            <p:ph type="title"/>
          </p:nvPr>
        </p:nvSpPr>
        <p:spPr>
          <a:xfrm>
            <a:off x="457200" y="274638"/>
            <a:ext cx="8229600" cy="1143000"/>
          </a:xfrm>
          <a:solidFill>
            <a:srgbClr val="FFC000"/>
          </a:solidFill>
          <a:effectLst>
            <a:innerShdw blurRad="114300">
              <a:prstClr val="black"/>
            </a:innerShdw>
          </a:effectLst>
        </p:spPr>
        <p:txBody>
          <a:bodyPr>
            <a:normAutofit/>
          </a:bodyPr>
          <a:lstStyle/>
          <a:p>
            <a:r>
              <a:rPr lang="cs-CZ" sz="4000" dirty="0"/>
              <a:t>Působnost směrnice</a:t>
            </a:r>
            <a:endParaRPr lang="cs-CZ" dirty="0"/>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22</a:t>
            </a:fld>
            <a:endParaRPr lang="cs-CZ"/>
          </a:p>
        </p:txBody>
      </p:sp>
    </p:spTree>
    <p:extLst>
      <p:ext uri="{BB962C8B-B14F-4D97-AF65-F5344CB8AC3E}">
        <p14:creationId xmlns:p14="http://schemas.microsoft.com/office/powerpoint/2010/main" val="4718548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85000" lnSpcReduction="20000"/>
          </a:bodyPr>
          <a:lstStyle/>
          <a:p>
            <a:pPr marL="0" indent="0">
              <a:buNone/>
            </a:pPr>
            <a:r>
              <a:rPr lang="cs-CZ" dirty="0"/>
              <a:t>V souvislosti s implementací navrhované směrnice </a:t>
            </a:r>
            <a:r>
              <a:rPr lang="cs-CZ" b="1" u="sng" dirty="0">
                <a:solidFill>
                  <a:srgbClr val="C00000"/>
                </a:solidFill>
              </a:rPr>
              <a:t>bude nutné řešit</a:t>
            </a:r>
            <a:r>
              <a:rPr lang="cs-CZ" b="1" u="sng" dirty="0"/>
              <a:t>:</a:t>
            </a:r>
          </a:p>
          <a:p>
            <a:pPr>
              <a:buFontTx/>
              <a:buChar char="-"/>
            </a:pPr>
            <a:r>
              <a:rPr lang="cs-CZ" dirty="0"/>
              <a:t>krytí škod způsobených provozem </a:t>
            </a:r>
            <a:r>
              <a:rPr lang="cs-CZ" u="sng" dirty="0"/>
              <a:t>neregistrovaných vozidel na soukromých pozemcích</a:t>
            </a:r>
            <a:r>
              <a:rPr lang="cs-CZ" dirty="0"/>
              <a:t>;</a:t>
            </a:r>
          </a:p>
          <a:p>
            <a:pPr>
              <a:buFontTx/>
              <a:buChar char="-"/>
            </a:pPr>
            <a:r>
              <a:rPr lang="cs-CZ" dirty="0"/>
              <a:t>krytí škod způsobených provozem </a:t>
            </a:r>
            <a:r>
              <a:rPr lang="cs-CZ" u="sng" dirty="0"/>
              <a:t>invalidních vozíků</a:t>
            </a:r>
            <a:r>
              <a:rPr lang="cs-CZ" dirty="0"/>
              <a:t>;</a:t>
            </a:r>
          </a:p>
          <a:p>
            <a:pPr>
              <a:buFontTx/>
              <a:buChar char="-"/>
            </a:pPr>
            <a:r>
              <a:rPr lang="cs-CZ" dirty="0"/>
              <a:t>krytí škod způsobených provozem vozidel při </a:t>
            </a:r>
            <a:r>
              <a:rPr lang="cs-CZ" u="sng" dirty="0"/>
              <a:t>motoristických soutěžích</a:t>
            </a:r>
            <a:r>
              <a:rPr lang="cs-CZ" dirty="0"/>
              <a:t>;</a:t>
            </a:r>
          </a:p>
          <a:p>
            <a:pPr>
              <a:buFontTx/>
              <a:buChar char="-"/>
            </a:pPr>
            <a:r>
              <a:rPr lang="cs-CZ" dirty="0"/>
              <a:t>zpřesnit výjimky z pojištění odpovědnosti ve vztahu k </a:t>
            </a:r>
            <a:r>
              <a:rPr lang="cs-CZ" u="sng" dirty="0"/>
              <a:t>vozidlům bojových sil</a:t>
            </a:r>
            <a:r>
              <a:rPr lang="cs-CZ" dirty="0"/>
              <a:t> a </a:t>
            </a:r>
          </a:p>
          <a:p>
            <a:pPr>
              <a:buFontTx/>
              <a:buChar char="-"/>
            </a:pPr>
            <a:r>
              <a:rPr lang="cs-CZ" dirty="0"/>
              <a:t>v závislosti na výsledku konečného znění navrhované směrnice </a:t>
            </a:r>
            <a:r>
              <a:rPr lang="cs-CZ" u="sng" dirty="0"/>
              <a:t>rozšíření pojmu „vozidlo“.</a:t>
            </a:r>
          </a:p>
          <a:p>
            <a:pPr>
              <a:buFontTx/>
              <a:buChar char="-"/>
            </a:pPr>
            <a:endParaRPr lang="cs-CZ" dirty="0"/>
          </a:p>
        </p:txBody>
      </p:sp>
      <p:sp>
        <p:nvSpPr>
          <p:cNvPr id="4" name="Nadpis 1">
            <a:extLst>
              <a:ext uri="{FF2B5EF4-FFF2-40B4-BE49-F238E27FC236}">
                <a16:creationId xmlns:a16="http://schemas.microsoft.com/office/drawing/2014/main" xmlns="" id="{77A3ED09-F44B-4EF6-9E0A-072213870B1F}"/>
              </a:ext>
            </a:extLst>
          </p:cNvPr>
          <p:cNvSpPr>
            <a:spLocks noGrp="1"/>
          </p:cNvSpPr>
          <p:nvPr>
            <p:ph type="title"/>
          </p:nvPr>
        </p:nvSpPr>
        <p:spPr>
          <a:solidFill>
            <a:srgbClr val="FFC000"/>
          </a:solidFill>
          <a:effectLst>
            <a:innerShdw blurRad="114300">
              <a:prstClr val="black"/>
            </a:innerShdw>
          </a:effectLst>
        </p:spPr>
        <p:txBody>
          <a:bodyPr>
            <a:normAutofit/>
          </a:bodyPr>
          <a:lstStyle/>
          <a:p>
            <a:r>
              <a:rPr lang="cs-CZ" sz="4000" dirty="0"/>
              <a:t>Působnost směrnice</a:t>
            </a:r>
            <a:endParaRPr lang="cs-CZ" dirty="0"/>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23</a:t>
            </a:fld>
            <a:endParaRPr lang="cs-CZ"/>
          </a:p>
        </p:txBody>
      </p:sp>
    </p:spTree>
    <p:extLst>
      <p:ext uri="{BB962C8B-B14F-4D97-AF65-F5344CB8AC3E}">
        <p14:creationId xmlns:p14="http://schemas.microsoft.com/office/powerpoint/2010/main" val="9569781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936104"/>
          </a:xfrm>
          <a:solidFill>
            <a:schemeClr val="accent4">
              <a:lumMod val="20000"/>
              <a:lumOff val="80000"/>
            </a:schemeClr>
          </a:solidFill>
        </p:spPr>
        <p:txBody>
          <a:bodyPr>
            <a:noAutofit/>
          </a:bodyPr>
          <a:lstStyle/>
          <a:p>
            <a:r>
              <a:rPr lang="cs-CZ" sz="3600" dirty="0"/>
              <a:t>Rizika vyplývající z nepojištěného provozu</a:t>
            </a:r>
          </a:p>
        </p:txBody>
      </p:sp>
      <p:sp>
        <p:nvSpPr>
          <p:cNvPr id="3" name="Zástupný symbol pro obsah 2"/>
          <p:cNvSpPr>
            <a:spLocks noGrp="1"/>
          </p:cNvSpPr>
          <p:nvPr>
            <p:ph idx="1"/>
          </p:nvPr>
        </p:nvSpPr>
        <p:spPr>
          <a:xfrm>
            <a:off x="457200" y="1052736"/>
            <a:ext cx="8229600" cy="5472608"/>
          </a:xfrm>
        </p:spPr>
        <p:txBody>
          <a:bodyPr>
            <a:normAutofit fontScale="70000" lnSpcReduction="20000"/>
          </a:bodyPr>
          <a:lstStyle/>
          <a:p>
            <a:pPr algn="just"/>
            <a:r>
              <a:rPr lang="cs-CZ" dirty="0"/>
              <a:t>Článek 3 směrnice ukládá ČS </a:t>
            </a:r>
            <a:r>
              <a:rPr lang="cs-CZ" b="1" dirty="0"/>
              <a:t>přijmout „</a:t>
            </a:r>
            <a:r>
              <a:rPr lang="cs-CZ" b="1" i="1" dirty="0"/>
              <a:t>veškerá vhodná opatření, aby zajistil, že občanskoprávní odpovědnost z provozu vozidel, která mají obvyklé stanoviště na jeho území, je kryta pojištěním</a:t>
            </a:r>
            <a:r>
              <a:rPr lang="cs-CZ" b="1" dirty="0"/>
              <a:t>“</a:t>
            </a:r>
            <a:r>
              <a:rPr lang="cs-CZ" dirty="0"/>
              <a:t>. Směrnice nepředepisuje, jaká opatření mají být přijata, avšak ČS jsou </a:t>
            </a:r>
            <a:r>
              <a:rPr lang="cs-CZ" dirty="0">
                <a:solidFill>
                  <a:srgbClr val="FF0000"/>
                </a:solidFill>
              </a:rPr>
              <a:t>povinny přijmout účinné kroky k omezení rizik vyplývajících z řízení motorových vozidel bez uzavřeného pojištění</a:t>
            </a:r>
            <a:r>
              <a:rPr lang="cs-CZ" dirty="0"/>
              <a:t>. </a:t>
            </a:r>
          </a:p>
          <a:p>
            <a:pPr algn="just"/>
            <a:r>
              <a:rPr lang="cs-CZ" dirty="0"/>
              <a:t>Článek 4 směrnice však </a:t>
            </a:r>
            <a:r>
              <a:rPr lang="cs-CZ" b="1" dirty="0"/>
              <a:t>zakazuje veškeré soustavné kontroly pojištění vozidel</a:t>
            </a:r>
            <a:r>
              <a:rPr lang="cs-CZ" dirty="0"/>
              <a:t>, která mají obvyklé stanoviště v jiném ČS, jako </a:t>
            </a:r>
            <a:r>
              <a:rPr lang="cs-CZ" u="sng" dirty="0"/>
              <a:t>překážku volného pohybu vozidel (a nepřímo volnému pohybu osob</a:t>
            </a:r>
            <a:r>
              <a:rPr lang="cs-CZ" dirty="0"/>
              <a:t>) v rámci vnitřního trhu, včetně těch kontrol, při kterých by nebylo nutné vozidlo zastavit.</a:t>
            </a:r>
          </a:p>
          <a:p>
            <a:pPr algn="just"/>
            <a:r>
              <a:rPr lang="cs-CZ" dirty="0"/>
              <a:t>Nově navržené znění článku 4 má proto </a:t>
            </a:r>
            <a:r>
              <a:rPr lang="cs-CZ" b="1" dirty="0">
                <a:effectLst>
                  <a:outerShdw blurRad="38100" dist="38100" dir="2700000" algn="tl">
                    <a:srgbClr val="000000">
                      <a:alpha val="43137"/>
                    </a:srgbClr>
                  </a:outerShdw>
                </a:effectLst>
              </a:rPr>
              <a:t>umožnit ověření pojištění vozidel, pokud </a:t>
            </a:r>
          </a:p>
          <a:p>
            <a:pPr algn="just">
              <a:buFont typeface="Wingdings" panose="05000000000000000000" pitchFamily="2" charset="2"/>
              <a:buChar char="Ø"/>
            </a:pPr>
            <a:r>
              <a:rPr lang="cs-CZ" b="1" dirty="0">
                <a:effectLst>
                  <a:outerShdw blurRad="38100" dist="38100" dir="2700000" algn="tl">
                    <a:srgbClr val="000000">
                      <a:alpha val="43137"/>
                    </a:srgbClr>
                  </a:outerShdw>
                </a:effectLst>
              </a:rPr>
              <a:t>budou kontroly součástí všeobecného systému kontrol na území státu, </a:t>
            </a:r>
          </a:p>
          <a:p>
            <a:pPr algn="just">
              <a:buFont typeface="Wingdings" panose="05000000000000000000" pitchFamily="2" charset="2"/>
              <a:buChar char="Ø"/>
            </a:pPr>
            <a:r>
              <a:rPr lang="cs-CZ" b="1" dirty="0">
                <a:effectLst>
                  <a:outerShdw blurRad="38100" dist="38100" dir="2700000" algn="tl">
                    <a:srgbClr val="000000">
                      <a:alpha val="43137"/>
                    </a:srgbClr>
                  </a:outerShdw>
                </a:effectLst>
              </a:rPr>
              <a:t>nebudou diskriminační, </a:t>
            </a:r>
          </a:p>
          <a:p>
            <a:pPr algn="just">
              <a:buFont typeface="Wingdings" panose="05000000000000000000" pitchFamily="2" charset="2"/>
              <a:buChar char="Ø"/>
            </a:pPr>
            <a:r>
              <a:rPr lang="cs-CZ" b="1" dirty="0">
                <a:effectLst>
                  <a:outerShdw blurRad="38100" dist="38100" dir="2700000" algn="tl">
                    <a:srgbClr val="000000">
                      <a:alpha val="43137"/>
                    </a:srgbClr>
                  </a:outerShdw>
                </a:effectLst>
              </a:rPr>
              <a:t>nebudou vyžadovat zastavení vozidla a </a:t>
            </a:r>
          </a:p>
          <a:p>
            <a:pPr algn="just">
              <a:buFont typeface="Wingdings" panose="05000000000000000000" pitchFamily="2" charset="2"/>
              <a:buChar char="Ø"/>
            </a:pPr>
            <a:r>
              <a:rPr lang="cs-CZ" b="1" dirty="0">
                <a:effectLst>
                  <a:outerShdw blurRad="38100" dist="38100" dir="2700000" algn="tl">
                    <a:srgbClr val="000000">
                      <a:alpha val="43137"/>
                    </a:srgbClr>
                  </a:outerShdw>
                </a:effectLst>
              </a:rPr>
              <a:t>budou nezbytné a přiměřené pro dosažení sledovaného cíle</a:t>
            </a:r>
            <a:r>
              <a:rPr lang="cs-CZ" dirty="0"/>
              <a:t>.</a:t>
            </a:r>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24</a:t>
            </a:fld>
            <a:endParaRPr lang="cs-CZ"/>
          </a:p>
        </p:txBody>
      </p:sp>
    </p:spTree>
    <p:extLst>
      <p:ext uri="{BB962C8B-B14F-4D97-AF65-F5344CB8AC3E}">
        <p14:creationId xmlns:p14="http://schemas.microsoft.com/office/powerpoint/2010/main" val="6398242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124744"/>
            <a:ext cx="8229600" cy="5184576"/>
          </a:xfrm>
        </p:spPr>
        <p:txBody>
          <a:bodyPr>
            <a:normAutofit fontScale="70000" lnSpcReduction="20000"/>
          </a:bodyPr>
          <a:lstStyle/>
          <a:p>
            <a:pPr marL="0" indent="0" algn="just">
              <a:buNone/>
            </a:pPr>
            <a:r>
              <a:rPr lang="cs-CZ" dirty="0"/>
              <a:t>Jedná se o žádoucí posun, který může vhodně navázat na znovu obnovený příspěvek České kanceláři pojistitelů hrazený v případě nesplnění povinnosti pojištění odpovědnosti. </a:t>
            </a:r>
          </a:p>
          <a:p>
            <a:pPr marL="0" indent="0" algn="just">
              <a:buNone/>
            </a:pPr>
            <a:r>
              <a:rPr lang="cs-CZ" b="1" dirty="0">
                <a:effectLst>
                  <a:outerShdw blurRad="38100" dist="38100" dir="2700000" algn="tl">
                    <a:srgbClr val="000000">
                      <a:alpha val="43137"/>
                    </a:srgbClr>
                  </a:outerShdw>
                </a:effectLst>
              </a:rPr>
              <a:t>Avšak</a:t>
            </a:r>
          </a:p>
          <a:p>
            <a:pPr algn="just">
              <a:buFontTx/>
              <a:buChar char="-"/>
            </a:pPr>
            <a:r>
              <a:rPr lang="cs-CZ" dirty="0"/>
              <a:t>v rámci EU </a:t>
            </a:r>
            <a:r>
              <a:rPr lang="cs-CZ" u="sng" dirty="0"/>
              <a:t>není harmonizován rozsah kategorií a druhů vozidel, která povinně podléhají registraci</a:t>
            </a:r>
            <a:r>
              <a:rPr lang="cs-CZ" dirty="0"/>
              <a:t>. Česká republika má v tomto ohledu velmi širokou povinnost registrace, která po 1. červenci 2001 zahrnuje mimo pracovní stroje přípojné účelově a technicky určené pro práce v zemědělství všechna vozidla, </a:t>
            </a:r>
            <a:r>
              <a:rPr lang="cs-CZ" b="1" dirty="0"/>
              <a:t>která mají být provozována na pozemních komunikacích</a:t>
            </a:r>
            <a:r>
              <a:rPr lang="cs-CZ" dirty="0"/>
              <a:t>; </a:t>
            </a:r>
          </a:p>
          <a:p>
            <a:pPr algn="just">
              <a:buFontTx/>
              <a:buChar char="-"/>
            </a:pPr>
            <a:r>
              <a:rPr lang="cs-CZ" u="sng" dirty="0"/>
              <a:t>výměna informací mezi jednotlivými ČS tak bude mít rozdílný rozsah</a:t>
            </a:r>
            <a:r>
              <a:rPr lang="cs-CZ" dirty="0"/>
              <a:t>, což se projeví i v navrhované kontrole pojištění odpovědnosti;</a:t>
            </a:r>
          </a:p>
          <a:p>
            <a:pPr algn="just">
              <a:buFontTx/>
              <a:buChar char="-"/>
            </a:pPr>
            <a:r>
              <a:rPr lang="cs-CZ" dirty="0"/>
              <a:t>podmínkou fungování je </a:t>
            </a:r>
            <a:r>
              <a:rPr lang="cs-CZ" u="sng" dirty="0"/>
              <a:t>zavedení on-line systému přenosu dat od pojišťoven do kontrolního systému a ochota státu k jeho vybudování</a:t>
            </a:r>
            <a:r>
              <a:rPr lang="cs-CZ" dirty="0"/>
              <a:t>.  </a:t>
            </a:r>
          </a:p>
        </p:txBody>
      </p:sp>
      <p:sp>
        <p:nvSpPr>
          <p:cNvPr id="4" name="Nadpis 1"/>
          <p:cNvSpPr>
            <a:spLocks noGrp="1"/>
          </p:cNvSpPr>
          <p:nvPr>
            <p:ph type="title"/>
          </p:nvPr>
        </p:nvSpPr>
        <p:spPr>
          <a:xfrm>
            <a:off x="457200" y="116632"/>
            <a:ext cx="8229600" cy="936104"/>
          </a:xfrm>
          <a:solidFill>
            <a:schemeClr val="accent4">
              <a:lumMod val="20000"/>
              <a:lumOff val="80000"/>
            </a:schemeClr>
          </a:solidFill>
        </p:spPr>
        <p:txBody>
          <a:bodyPr>
            <a:noAutofit/>
          </a:bodyPr>
          <a:lstStyle/>
          <a:p>
            <a:r>
              <a:rPr lang="cs-CZ" sz="3600" dirty="0"/>
              <a:t>Rizika</a:t>
            </a:r>
          </a:p>
        </p:txBody>
      </p:sp>
      <p:sp>
        <p:nvSpPr>
          <p:cNvPr id="5" name="Nadpis 1">
            <a:extLst>
              <a:ext uri="{FF2B5EF4-FFF2-40B4-BE49-F238E27FC236}">
                <a16:creationId xmlns:a16="http://schemas.microsoft.com/office/drawing/2014/main" xmlns="" id="{7B37FE18-6282-4CEB-A07F-C8E37BC76A29}"/>
              </a:ext>
            </a:extLst>
          </p:cNvPr>
          <p:cNvSpPr txBox="1">
            <a:spLocks/>
          </p:cNvSpPr>
          <p:nvPr/>
        </p:nvSpPr>
        <p:spPr>
          <a:xfrm>
            <a:off x="457200" y="116632"/>
            <a:ext cx="8229600" cy="936104"/>
          </a:xfrm>
          <a:prstGeom prst="rect">
            <a:avLst/>
          </a:prstGeom>
          <a:solidFill>
            <a:schemeClr val="accent4">
              <a:lumMod val="20000"/>
              <a:lumOff val="80000"/>
            </a:schemeClr>
          </a:solidFill>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cs-CZ" sz="3600"/>
              <a:t>Rizika vyplývající z nepojištěného provozu</a:t>
            </a:r>
            <a:endParaRPr lang="cs-CZ" sz="3600" dirty="0"/>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25</a:t>
            </a:fld>
            <a:endParaRPr lang="cs-CZ"/>
          </a:p>
        </p:txBody>
      </p:sp>
    </p:spTree>
    <p:extLst>
      <p:ext uri="{BB962C8B-B14F-4D97-AF65-F5344CB8AC3E}">
        <p14:creationId xmlns:p14="http://schemas.microsoft.com/office/powerpoint/2010/main" val="28897471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16632"/>
            <a:ext cx="8229600" cy="1080120"/>
          </a:xfrm>
          <a:solidFill>
            <a:schemeClr val="accent5">
              <a:lumMod val="40000"/>
              <a:lumOff val="60000"/>
            </a:schemeClr>
          </a:solidFill>
          <a:effectLst>
            <a:glow rad="63500">
              <a:schemeClr val="accent2">
                <a:satMod val="175000"/>
                <a:alpha val="40000"/>
              </a:schemeClr>
            </a:glow>
            <a:outerShdw blurRad="76200" dir="18900000" sy="23000" kx="-1200000" algn="bl" rotWithShape="0">
              <a:prstClr val="black">
                <a:alpha val="20000"/>
              </a:prstClr>
            </a:outerShdw>
            <a:reflection blurRad="6350" stA="50000" endA="300" endPos="55500" dist="50800" dir="5400000" sy="-100000" algn="bl" rotWithShape="0"/>
          </a:effectLst>
        </p:spPr>
        <p:txBody>
          <a:bodyPr/>
          <a:lstStyle/>
          <a:p>
            <a:r>
              <a:rPr lang="cs-CZ" dirty="0"/>
              <a:t>Minimální limity pojistného plnění</a:t>
            </a:r>
          </a:p>
        </p:txBody>
      </p:sp>
      <p:sp>
        <p:nvSpPr>
          <p:cNvPr id="3" name="Zástupný symbol pro obsah 2"/>
          <p:cNvSpPr>
            <a:spLocks noGrp="1"/>
          </p:cNvSpPr>
          <p:nvPr>
            <p:ph idx="1"/>
          </p:nvPr>
        </p:nvSpPr>
        <p:spPr/>
        <p:txBody>
          <a:bodyPr>
            <a:normAutofit fontScale="70000" lnSpcReduction="20000"/>
          </a:bodyPr>
          <a:lstStyle/>
          <a:p>
            <a:r>
              <a:rPr lang="cs-CZ" dirty="0"/>
              <a:t>Ačkoli směrnice stanoví povinné minimální částky pojistného plnění, existují v některých ČS povinné minimální částky nižší, než požaduje směrnice jako </a:t>
            </a:r>
            <a:r>
              <a:rPr lang="cs-CZ" b="1" dirty="0"/>
              <a:t>důsledek dřívějších přechodných období</a:t>
            </a:r>
            <a:r>
              <a:rPr lang="cs-CZ" dirty="0"/>
              <a:t>. </a:t>
            </a:r>
          </a:p>
          <a:p>
            <a:pPr algn="just"/>
            <a:r>
              <a:rPr lang="cs-CZ" dirty="0"/>
              <a:t>Návrh směrnice vypouští tato přechodná období a v nově navrženém znění článku 9 sjednocuje minimální  částky nově takto:</a:t>
            </a:r>
          </a:p>
          <a:p>
            <a:pPr marL="0" indent="0">
              <a:buNone/>
            </a:pPr>
            <a:r>
              <a:rPr lang="cs-CZ" i="1" dirty="0"/>
              <a:t> „Aniž jsou dotčeny případné vyšší záruky, které mohou členské státy případně stanovit, vyžaduje každý členský stát, aby minimální částky, pro něž platí povinné pojištění uvedené v článku 3, činily: </a:t>
            </a:r>
            <a:endParaRPr lang="cs-CZ" dirty="0"/>
          </a:p>
          <a:p>
            <a:pPr marL="355600" indent="-355600">
              <a:buNone/>
            </a:pPr>
            <a:r>
              <a:rPr lang="cs-CZ" i="1" dirty="0"/>
              <a:t>a) u škod na zdraví: </a:t>
            </a:r>
            <a:r>
              <a:rPr lang="cs-CZ" b="1" i="1" dirty="0"/>
              <a:t>6 070 000 EUR na každou škodnou událost</a:t>
            </a:r>
            <a:r>
              <a:rPr lang="cs-CZ" i="1" dirty="0"/>
              <a:t>, bez ohledu na počet poškozených, nebo </a:t>
            </a:r>
            <a:r>
              <a:rPr lang="cs-CZ" b="1" i="1" dirty="0"/>
              <a:t>1 220 000 EUR na každého poškozeného</a:t>
            </a:r>
            <a:r>
              <a:rPr lang="cs-CZ" i="1" dirty="0"/>
              <a:t>; </a:t>
            </a:r>
            <a:endParaRPr lang="cs-CZ" dirty="0"/>
          </a:p>
          <a:p>
            <a:pPr marL="355600" indent="-355600">
              <a:buNone/>
            </a:pPr>
            <a:r>
              <a:rPr lang="cs-CZ" i="1" dirty="0"/>
              <a:t>b) u věcných škod </a:t>
            </a:r>
            <a:r>
              <a:rPr lang="cs-CZ" b="1" i="1" dirty="0"/>
              <a:t>1 220 000 EUR na každou škodnou událost</a:t>
            </a:r>
            <a:r>
              <a:rPr lang="cs-CZ" i="1" dirty="0"/>
              <a:t>, bez ohledu na počet poškozených.“</a:t>
            </a:r>
            <a:endParaRPr lang="cs-CZ" dirty="0"/>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26</a:t>
            </a:fld>
            <a:endParaRPr lang="cs-CZ"/>
          </a:p>
        </p:txBody>
      </p:sp>
    </p:spTree>
    <p:extLst>
      <p:ext uri="{BB962C8B-B14F-4D97-AF65-F5344CB8AC3E}">
        <p14:creationId xmlns:p14="http://schemas.microsoft.com/office/powerpoint/2010/main" val="6905158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lstStyle/>
          <a:p>
            <a:pPr marL="0" indent="0" algn="just">
              <a:buNone/>
            </a:pPr>
            <a:r>
              <a:rPr lang="cs-CZ" sz="2800" dirty="0"/>
              <a:t>V této souvislosti zvažujeme o navýšení minimálních částek pojistného plnění na 45, resp. 50 mil. Kč s ročním přechodným obdobím.</a:t>
            </a:r>
          </a:p>
          <a:p>
            <a:pPr marL="0" indent="0" algn="just">
              <a:buNone/>
            </a:pPr>
            <a:r>
              <a:rPr lang="cs-CZ" sz="2800" dirty="0"/>
              <a:t>Přehled počtu největších škod za celou historii POV</a:t>
            </a:r>
          </a:p>
          <a:p>
            <a:pPr marL="0" indent="0" algn="just">
              <a:buNone/>
            </a:pPr>
            <a:endParaRPr lang="cs-CZ" dirty="0"/>
          </a:p>
          <a:p>
            <a:pPr marL="0" indent="0" algn="just">
              <a:buNone/>
            </a:pPr>
            <a:endParaRPr lang="cs-CZ" dirty="0"/>
          </a:p>
        </p:txBody>
      </p:sp>
      <p:sp>
        <p:nvSpPr>
          <p:cNvPr id="5" name="Nadpis 1"/>
          <p:cNvSpPr>
            <a:spLocks noGrp="1"/>
          </p:cNvSpPr>
          <p:nvPr>
            <p:ph type="title"/>
          </p:nvPr>
        </p:nvSpPr>
        <p:spPr>
          <a:xfrm>
            <a:off x="467544" y="332656"/>
            <a:ext cx="8229600" cy="1143000"/>
          </a:xfrm>
          <a:solidFill>
            <a:schemeClr val="accent5">
              <a:lumMod val="40000"/>
              <a:lumOff val="60000"/>
            </a:schemeClr>
          </a:solidFill>
          <a:effectLst>
            <a:glow rad="63500">
              <a:schemeClr val="accent2">
                <a:satMod val="175000"/>
                <a:alpha val="40000"/>
              </a:schemeClr>
            </a:glow>
            <a:outerShdw blurRad="76200" dir="18900000" sy="23000" kx="-1200000" algn="bl" rotWithShape="0">
              <a:prstClr val="black">
                <a:alpha val="20000"/>
              </a:prstClr>
            </a:outerShdw>
            <a:reflection blurRad="6350" stA="50000" endA="300" endPos="55500" dist="50800" dir="5400000" sy="-100000" algn="bl" rotWithShape="0"/>
          </a:effectLst>
        </p:spPr>
        <p:txBody>
          <a:bodyPr/>
          <a:lstStyle/>
          <a:p>
            <a:r>
              <a:rPr lang="cs-CZ" dirty="0"/>
              <a:t>Minimální limity pojistného plnění</a:t>
            </a:r>
          </a:p>
        </p:txBody>
      </p:sp>
      <p:graphicFrame>
        <p:nvGraphicFramePr>
          <p:cNvPr id="8" name="Tabulka 7"/>
          <p:cNvGraphicFramePr>
            <a:graphicFrameLocks noGrp="1"/>
          </p:cNvGraphicFramePr>
          <p:nvPr>
            <p:extLst>
              <p:ext uri="{D42A27DB-BD31-4B8C-83A1-F6EECF244321}">
                <p14:modId xmlns:p14="http://schemas.microsoft.com/office/powerpoint/2010/main" val="1323345539"/>
              </p:ext>
            </p:extLst>
          </p:nvPr>
        </p:nvGraphicFramePr>
        <p:xfrm>
          <a:off x="755578" y="3501006"/>
          <a:ext cx="6984773" cy="2664298"/>
        </p:xfrm>
        <a:graphic>
          <a:graphicData uri="http://schemas.openxmlformats.org/drawingml/2006/table">
            <a:tbl>
              <a:tblPr>
                <a:tableStyleId>{5C22544A-7EE6-4342-B048-85BDC9FD1C3A}</a:tableStyleId>
              </a:tblPr>
              <a:tblGrid>
                <a:gridCol w="1185322">
                  <a:extLst>
                    <a:ext uri="{9D8B030D-6E8A-4147-A177-3AD203B41FA5}">
                      <a16:colId xmlns:a16="http://schemas.microsoft.com/office/drawing/2014/main" xmlns="" val="20000"/>
                    </a:ext>
                  </a:extLst>
                </a:gridCol>
                <a:gridCol w="1185322">
                  <a:extLst>
                    <a:ext uri="{9D8B030D-6E8A-4147-A177-3AD203B41FA5}">
                      <a16:colId xmlns:a16="http://schemas.microsoft.com/office/drawing/2014/main" xmlns="" val="20001"/>
                    </a:ext>
                  </a:extLst>
                </a:gridCol>
                <a:gridCol w="871961">
                  <a:extLst>
                    <a:ext uri="{9D8B030D-6E8A-4147-A177-3AD203B41FA5}">
                      <a16:colId xmlns:a16="http://schemas.microsoft.com/office/drawing/2014/main" xmlns="" val="20002"/>
                    </a:ext>
                  </a:extLst>
                </a:gridCol>
                <a:gridCol w="871961">
                  <a:extLst>
                    <a:ext uri="{9D8B030D-6E8A-4147-A177-3AD203B41FA5}">
                      <a16:colId xmlns:a16="http://schemas.microsoft.com/office/drawing/2014/main" xmlns="" val="20003"/>
                    </a:ext>
                  </a:extLst>
                </a:gridCol>
                <a:gridCol w="1035455">
                  <a:extLst>
                    <a:ext uri="{9D8B030D-6E8A-4147-A177-3AD203B41FA5}">
                      <a16:colId xmlns:a16="http://schemas.microsoft.com/office/drawing/2014/main" xmlns="" val="20004"/>
                    </a:ext>
                  </a:extLst>
                </a:gridCol>
                <a:gridCol w="962791">
                  <a:extLst>
                    <a:ext uri="{9D8B030D-6E8A-4147-A177-3AD203B41FA5}">
                      <a16:colId xmlns:a16="http://schemas.microsoft.com/office/drawing/2014/main" xmlns="" val="20005"/>
                    </a:ext>
                  </a:extLst>
                </a:gridCol>
                <a:gridCol w="871961">
                  <a:extLst>
                    <a:ext uri="{9D8B030D-6E8A-4147-A177-3AD203B41FA5}">
                      <a16:colId xmlns:a16="http://schemas.microsoft.com/office/drawing/2014/main" xmlns="" val="20006"/>
                    </a:ext>
                  </a:extLst>
                </a:gridCol>
              </a:tblGrid>
              <a:tr h="491578">
                <a:tc>
                  <a:txBody>
                    <a:bodyPr/>
                    <a:lstStyle/>
                    <a:p>
                      <a:pPr algn="ctr" fontAlgn="b"/>
                      <a:r>
                        <a:rPr lang="cs-CZ" sz="1100" u="none" strike="noStrike">
                          <a:effectLst/>
                        </a:rPr>
                        <a:t>dolní hranice intervalu</a:t>
                      </a:r>
                      <a:endParaRPr lang="cs-CZ" sz="1100" b="0"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horní hranice intervalu</a:t>
                      </a:r>
                      <a:endParaRPr lang="cs-CZ" sz="1100" b="0" i="0" u="none" strike="noStrike">
                        <a:solidFill>
                          <a:srgbClr val="000000"/>
                        </a:solidFill>
                        <a:effectLst/>
                        <a:latin typeface="Arial"/>
                      </a:endParaRPr>
                    </a:p>
                  </a:txBody>
                  <a:tcPr marL="9525" marR="9525" marT="9525" marB="0" anchor="b"/>
                </a:tc>
                <a:tc>
                  <a:txBody>
                    <a:bodyPr/>
                    <a:lstStyle/>
                    <a:p>
                      <a:pPr algn="l" fontAlgn="b"/>
                      <a:r>
                        <a:rPr lang="cs-CZ" sz="1100" u="none" strike="noStrike">
                          <a:effectLst/>
                        </a:rPr>
                        <a:t>OA ČR</a:t>
                      </a:r>
                      <a:endParaRPr lang="cs-CZ" sz="1100" b="1" i="0" u="none" strike="noStrike">
                        <a:solidFill>
                          <a:srgbClr val="000000"/>
                        </a:solidFill>
                        <a:effectLst/>
                        <a:latin typeface="Arial"/>
                      </a:endParaRPr>
                    </a:p>
                  </a:txBody>
                  <a:tcPr marL="9525" marR="9525" marT="9525" marB="0" anchor="b"/>
                </a:tc>
                <a:tc>
                  <a:txBody>
                    <a:bodyPr/>
                    <a:lstStyle/>
                    <a:p>
                      <a:pPr algn="l" fontAlgn="b"/>
                      <a:r>
                        <a:rPr lang="cs-CZ" sz="1100" u="none" strike="noStrike">
                          <a:effectLst/>
                        </a:rPr>
                        <a:t>OA zahr.</a:t>
                      </a:r>
                      <a:endParaRPr lang="cs-CZ" sz="1100" b="1" i="0" u="none" strike="noStrike">
                        <a:solidFill>
                          <a:srgbClr val="000000"/>
                        </a:solidFill>
                        <a:effectLst/>
                        <a:latin typeface="Arial"/>
                      </a:endParaRPr>
                    </a:p>
                  </a:txBody>
                  <a:tcPr marL="9525" marR="9525" marT="9525" marB="0" anchor="b"/>
                </a:tc>
                <a:tc>
                  <a:txBody>
                    <a:bodyPr/>
                    <a:lstStyle/>
                    <a:p>
                      <a:pPr algn="l" fontAlgn="b"/>
                      <a:r>
                        <a:rPr lang="cs-CZ" sz="1100" u="none" strike="noStrike">
                          <a:effectLst/>
                        </a:rPr>
                        <a:t>Motocykly</a:t>
                      </a:r>
                      <a:endParaRPr lang="cs-CZ" sz="1100" b="1" i="0" u="none" strike="noStrike">
                        <a:solidFill>
                          <a:srgbClr val="000000"/>
                        </a:solidFill>
                        <a:effectLst/>
                        <a:latin typeface="Arial"/>
                      </a:endParaRPr>
                    </a:p>
                  </a:txBody>
                  <a:tcPr marL="9525" marR="9525" marT="9525" marB="0" anchor="b"/>
                </a:tc>
                <a:tc>
                  <a:txBody>
                    <a:bodyPr/>
                    <a:lstStyle/>
                    <a:p>
                      <a:pPr algn="l" fontAlgn="b"/>
                      <a:r>
                        <a:rPr lang="cs-CZ" sz="1100" u="none" strike="noStrike">
                          <a:effectLst/>
                        </a:rPr>
                        <a:t>NA </a:t>
                      </a:r>
                      <a:endParaRPr lang="cs-CZ" sz="1100" b="1" i="0" u="none" strike="noStrike">
                        <a:solidFill>
                          <a:srgbClr val="000000"/>
                        </a:solidFill>
                        <a:effectLst/>
                        <a:latin typeface="Arial"/>
                      </a:endParaRPr>
                    </a:p>
                  </a:txBody>
                  <a:tcPr marL="9525" marR="9525" marT="9525" marB="0" anchor="b"/>
                </a:tc>
                <a:tc>
                  <a:txBody>
                    <a:bodyPr/>
                    <a:lstStyle/>
                    <a:p>
                      <a:pPr algn="l" fontAlgn="b"/>
                      <a:r>
                        <a:rPr lang="cs-CZ" sz="1100" u="none" strike="noStrike">
                          <a:effectLst/>
                        </a:rPr>
                        <a:t>Autobus</a:t>
                      </a:r>
                      <a:endParaRPr lang="cs-CZ" sz="1100" b="1"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0"/>
                  </a:ext>
                </a:extLst>
              </a:tr>
              <a:tr h="271590">
                <a:tc>
                  <a:txBody>
                    <a:bodyPr/>
                    <a:lstStyle/>
                    <a:p>
                      <a:pPr algn="r" fontAlgn="b"/>
                      <a:r>
                        <a:rPr lang="cs-CZ" sz="1100" u="none" strike="noStrike" dirty="0">
                          <a:effectLst/>
                        </a:rPr>
                        <a:t>30 000 001</a:t>
                      </a:r>
                      <a:endParaRPr lang="cs-CZ" sz="1100" b="0" i="0" u="none" strike="noStrike" dirty="0">
                        <a:solidFill>
                          <a:srgbClr val="000000"/>
                        </a:solidFill>
                        <a:effectLst/>
                        <a:latin typeface="Arial"/>
                      </a:endParaRPr>
                    </a:p>
                  </a:txBody>
                  <a:tcPr marL="9525" marR="9525" marT="9525" marB="0" anchor="b">
                    <a:solidFill>
                      <a:srgbClr val="FFFF00"/>
                    </a:solidFill>
                  </a:tcPr>
                </a:tc>
                <a:tc>
                  <a:txBody>
                    <a:bodyPr/>
                    <a:lstStyle/>
                    <a:p>
                      <a:pPr algn="r" fontAlgn="b"/>
                      <a:r>
                        <a:rPr lang="cs-CZ" sz="1100" u="none" strike="noStrike" dirty="0">
                          <a:effectLst/>
                        </a:rPr>
                        <a:t>40 000 000</a:t>
                      </a:r>
                      <a:endParaRPr lang="cs-CZ" sz="1100" b="0" i="0" u="none" strike="noStrike" dirty="0">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dirty="0">
                          <a:effectLst/>
                        </a:rPr>
                        <a:t>36</a:t>
                      </a:r>
                      <a:endParaRPr lang="cs-CZ" sz="1100" b="1" i="0" u="none" strike="noStrike" dirty="0">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a:effectLst/>
                        </a:rPr>
                        <a:t>2</a:t>
                      </a:r>
                      <a:endParaRPr lang="cs-CZ" sz="1100" b="1" i="0" u="none" strike="noStrike">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dirty="0">
                          <a:effectLst/>
                        </a:rPr>
                        <a:t>1</a:t>
                      </a:r>
                      <a:endParaRPr lang="cs-CZ" sz="1100" b="1" i="0" u="none" strike="noStrike" dirty="0">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dirty="0">
                          <a:effectLst/>
                        </a:rPr>
                        <a:t>16</a:t>
                      </a:r>
                      <a:endParaRPr lang="cs-CZ" sz="1100" b="1" i="0" u="none" strike="noStrike" dirty="0">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dirty="0">
                          <a:effectLst/>
                        </a:rPr>
                        <a:t>5</a:t>
                      </a:r>
                      <a:endParaRPr lang="cs-CZ" sz="1100" b="1" i="0" u="none" strike="noStrike" dirty="0">
                        <a:solidFill>
                          <a:srgbClr val="000000"/>
                        </a:solidFill>
                        <a:effectLst/>
                        <a:latin typeface="Arial"/>
                      </a:endParaRPr>
                    </a:p>
                  </a:txBody>
                  <a:tcPr marL="9525" marR="9525" marT="9525" marB="0" anchor="b">
                    <a:solidFill>
                      <a:srgbClr val="FFFF00"/>
                    </a:solidFill>
                  </a:tcPr>
                </a:tc>
                <a:extLst>
                  <a:ext uri="{0D108BD9-81ED-4DB2-BD59-A6C34878D82A}">
                    <a16:rowId xmlns:a16="http://schemas.microsoft.com/office/drawing/2014/main" xmlns="" val="10001"/>
                  </a:ext>
                </a:extLst>
              </a:tr>
              <a:tr h="271590">
                <a:tc>
                  <a:txBody>
                    <a:bodyPr/>
                    <a:lstStyle/>
                    <a:p>
                      <a:pPr algn="r" fontAlgn="b"/>
                      <a:r>
                        <a:rPr lang="cs-CZ" sz="1100" u="none" strike="noStrike">
                          <a:effectLst/>
                        </a:rPr>
                        <a:t>40 000 001</a:t>
                      </a:r>
                      <a:endParaRPr lang="cs-CZ" sz="1100" b="0" i="0" u="none" strike="noStrike">
                        <a:solidFill>
                          <a:srgbClr val="000000"/>
                        </a:solidFill>
                        <a:effectLst/>
                        <a:latin typeface="Arial"/>
                      </a:endParaRPr>
                    </a:p>
                  </a:txBody>
                  <a:tcPr marL="9525" marR="9525" marT="9525" marB="0" anchor="b">
                    <a:solidFill>
                      <a:srgbClr val="FFFF00"/>
                    </a:solidFill>
                  </a:tcPr>
                </a:tc>
                <a:tc>
                  <a:txBody>
                    <a:bodyPr/>
                    <a:lstStyle/>
                    <a:p>
                      <a:pPr algn="r" fontAlgn="b"/>
                      <a:r>
                        <a:rPr lang="cs-CZ" sz="1100" u="none" strike="noStrike">
                          <a:effectLst/>
                        </a:rPr>
                        <a:t>50 000 000</a:t>
                      </a:r>
                      <a:endParaRPr lang="cs-CZ" sz="1100" b="0" i="0" u="none" strike="noStrike">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a:effectLst/>
                        </a:rPr>
                        <a:t>21</a:t>
                      </a:r>
                      <a:endParaRPr lang="cs-CZ" sz="1100" b="1" i="0" u="none" strike="noStrike">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dirty="0">
                          <a:effectLst/>
                        </a:rPr>
                        <a:t> </a:t>
                      </a:r>
                      <a:endParaRPr lang="cs-CZ" sz="1100" b="1" i="0" u="none" strike="noStrike" dirty="0">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dirty="0">
                          <a:effectLst/>
                        </a:rPr>
                        <a:t> </a:t>
                      </a:r>
                      <a:endParaRPr lang="cs-CZ" sz="1100" b="1" i="0" u="none" strike="noStrike" dirty="0">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a:effectLst/>
                        </a:rPr>
                        <a:t>4</a:t>
                      </a:r>
                      <a:endParaRPr lang="cs-CZ" sz="1100" b="1" i="0" u="none" strike="noStrike">
                        <a:solidFill>
                          <a:srgbClr val="000000"/>
                        </a:solidFill>
                        <a:effectLst/>
                        <a:latin typeface="Arial"/>
                      </a:endParaRPr>
                    </a:p>
                  </a:txBody>
                  <a:tcPr marL="9525" marR="9525" marT="9525" marB="0" anchor="b">
                    <a:solidFill>
                      <a:srgbClr val="FFFF00"/>
                    </a:solidFill>
                  </a:tcPr>
                </a:tc>
                <a:tc>
                  <a:txBody>
                    <a:bodyPr/>
                    <a:lstStyle/>
                    <a:p>
                      <a:pPr algn="ctr" fontAlgn="b"/>
                      <a:r>
                        <a:rPr lang="cs-CZ" sz="1100" u="none" strike="noStrike" dirty="0">
                          <a:effectLst/>
                        </a:rPr>
                        <a:t>1</a:t>
                      </a:r>
                      <a:endParaRPr lang="cs-CZ" sz="1100" b="1" i="0" u="none" strike="noStrike" dirty="0">
                        <a:solidFill>
                          <a:srgbClr val="000000"/>
                        </a:solidFill>
                        <a:effectLst/>
                        <a:latin typeface="Arial"/>
                      </a:endParaRPr>
                    </a:p>
                  </a:txBody>
                  <a:tcPr marL="9525" marR="9525" marT="9525" marB="0" anchor="b">
                    <a:solidFill>
                      <a:srgbClr val="FFFF00"/>
                    </a:solidFill>
                  </a:tcPr>
                </a:tc>
                <a:extLst>
                  <a:ext uri="{0D108BD9-81ED-4DB2-BD59-A6C34878D82A}">
                    <a16:rowId xmlns:a16="http://schemas.microsoft.com/office/drawing/2014/main" xmlns="" val="10002"/>
                  </a:ext>
                </a:extLst>
              </a:tr>
              <a:tr h="271590">
                <a:tc>
                  <a:txBody>
                    <a:bodyPr/>
                    <a:lstStyle/>
                    <a:p>
                      <a:pPr algn="r" fontAlgn="b"/>
                      <a:r>
                        <a:rPr lang="cs-CZ" sz="1100" u="none" strike="noStrike">
                          <a:effectLst/>
                        </a:rPr>
                        <a:t>50 000 001</a:t>
                      </a:r>
                      <a:endParaRPr lang="cs-CZ" sz="1100" b="0" i="0" u="none" strike="noStrike">
                        <a:solidFill>
                          <a:srgbClr val="000000"/>
                        </a:solidFill>
                        <a:effectLst/>
                        <a:latin typeface="Arial"/>
                      </a:endParaRPr>
                    </a:p>
                  </a:txBody>
                  <a:tcPr marL="9525" marR="9525" marT="9525" marB="0" anchor="b"/>
                </a:tc>
                <a:tc>
                  <a:txBody>
                    <a:bodyPr/>
                    <a:lstStyle/>
                    <a:p>
                      <a:pPr algn="r" fontAlgn="b"/>
                      <a:r>
                        <a:rPr lang="cs-CZ" sz="1100" u="none" strike="noStrike">
                          <a:effectLst/>
                        </a:rPr>
                        <a:t>60 000 000</a:t>
                      </a:r>
                      <a:endParaRPr lang="cs-CZ" sz="1100" b="0"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8</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1</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5</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1</a:t>
                      </a:r>
                      <a:endParaRPr lang="cs-CZ" sz="1100" b="1"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3"/>
                  </a:ext>
                </a:extLst>
              </a:tr>
              <a:tr h="271590">
                <a:tc>
                  <a:txBody>
                    <a:bodyPr/>
                    <a:lstStyle/>
                    <a:p>
                      <a:pPr algn="r" fontAlgn="b"/>
                      <a:r>
                        <a:rPr lang="cs-CZ" sz="1100" u="none" strike="noStrike">
                          <a:effectLst/>
                        </a:rPr>
                        <a:t>60 000 001</a:t>
                      </a:r>
                      <a:endParaRPr lang="cs-CZ" sz="1100" b="0" i="0" u="none" strike="noStrike">
                        <a:solidFill>
                          <a:srgbClr val="000000"/>
                        </a:solidFill>
                        <a:effectLst/>
                        <a:latin typeface="Arial"/>
                      </a:endParaRPr>
                    </a:p>
                  </a:txBody>
                  <a:tcPr marL="9525" marR="9525" marT="9525" marB="0" anchor="b"/>
                </a:tc>
                <a:tc>
                  <a:txBody>
                    <a:bodyPr/>
                    <a:lstStyle/>
                    <a:p>
                      <a:pPr algn="r" fontAlgn="b"/>
                      <a:r>
                        <a:rPr lang="cs-CZ" sz="1100" u="none" strike="noStrike">
                          <a:effectLst/>
                        </a:rPr>
                        <a:t>70 000 000</a:t>
                      </a:r>
                      <a:endParaRPr lang="cs-CZ" sz="1100" b="0"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3</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1</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3</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4"/>
                  </a:ext>
                </a:extLst>
              </a:tr>
              <a:tr h="271590">
                <a:tc>
                  <a:txBody>
                    <a:bodyPr/>
                    <a:lstStyle/>
                    <a:p>
                      <a:pPr algn="r" fontAlgn="b"/>
                      <a:r>
                        <a:rPr lang="cs-CZ" sz="1100" u="none" strike="noStrike">
                          <a:effectLst/>
                        </a:rPr>
                        <a:t>70 000 001</a:t>
                      </a:r>
                      <a:endParaRPr lang="cs-CZ" sz="1100" b="0" i="0" u="none" strike="noStrike">
                        <a:solidFill>
                          <a:srgbClr val="000000"/>
                        </a:solidFill>
                        <a:effectLst/>
                        <a:latin typeface="Arial"/>
                      </a:endParaRPr>
                    </a:p>
                  </a:txBody>
                  <a:tcPr marL="9525" marR="9525" marT="9525" marB="0" anchor="b"/>
                </a:tc>
                <a:tc>
                  <a:txBody>
                    <a:bodyPr/>
                    <a:lstStyle/>
                    <a:p>
                      <a:pPr algn="r" fontAlgn="b"/>
                      <a:r>
                        <a:rPr lang="cs-CZ" sz="1100" u="none" strike="noStrike">
                          <a:effectLst/>
                        </a:rPr>
                        <a:t>80 000 000</a:t>
                      </a:r>
                      <a:endParaRPr lang="cs-CZ" sz="1100" b="0"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1</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1</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5"/>
                  </a:ext>
                </a:extLst>
              </a:tr>
              <a:tr h="271590">
                <a:tc>
                  <a:txBody>
                    <a:bodyPr/>
                    <a:lstStyle/>
                    <a:p>
                      <a:pPr algn="r" fontAlgn="b"/>
                      <a:r>
                        <a:rPr lang="cs-CZ" sz="1100" u="none" strike="noStrike">
                          <a:effectLst/>
                        </a:rPr>
                        <a:t>80 000 001</a:t>
                      </a:r>
                      <a:endParaRPr lang="cs-CZ" sz="1100" b="0" i="0" u="none" strike="noStrike">
                        <a:solidFill>
                          <a:srgbClr val="000000"/>
                        </a:solidFill>
                        <a:effectLst/>
                        <a:latin typeface="Arial"/>
                      </a:endParaRPr>
                    </a:p>
                  </a:txBody>
                  <a:tcPr marL="9525" marR="9525" marT="9525" marB="0" anchor="b"/>
                </a:tc>
                <a:tc>
                  <a:txBody>
                    <a:bodyPr/>
                    <a:lstStyle/>
                    <a:p>
                      <a:pPr algn="r" fontAlgn="b"/>
                      <a:r>
                        <a:rPr lang="cs-CZ" sz="1100" u="none" strike="noStrike">
                          <a:effectLst/>
                        </a:rPr>
                        <a:t>90 000 000</a:t>
                      </a:r>
                      <a:endParaRPr lang="cs-CZ" sz="1100" b="0"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2</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6"/>
                  </a:ext>
                </a:extLst>
              </a:tr>
              <a:tr h="271590">
                <a:tc>
                  <a:txBody>
                    <a:bodyPr/>
                    <a:lstStyle/>
                    <a:p>
                      <a:pPr algn="r" fontAlgn="b"/>
                      <a:r>
                        <a:rPr lang="cs-CZ" sz="1100" u="none" strike="noStrike">
                          <a:effectLst/>
                        </a:rPr>
                        <a:t>90 000 001</a:t>
                      </a:r>
                      <a:endParaRPr lang="cs-CZ" sz="1100" b="0" i="0" u="none" strike="noStrike">
                        <a:solidFill>
                          <a:srgbClr val="000000"/>
                        </a:solidFill>
                        <a:effectLst/>
                        <a:latin typeface="Arial"/>
                      </a:endParaRPr>
                    </a:p>
                  </a:txBody>
                  <a:tcPr marL="9525" marR="9525" marT="9525" marB="0" anchor="b"/>
                </a:tc>
                <a:tc>
                  <a:txBody>
                    <a:bodyPr/>
                    <a:lstStyle/>
                    <a:p>
                      <a:pPr algn="r" fontAlgn="b"/>
                      <a:r>
                        <a:rPr lang="cs-CZ" sz="1100" u="none" strike="noStrike">
                          <a:effectLst/>
                        </a:rPr>
                        <a:t>100 000 000</a:t>
                      </a:r>
                      <a:endParaRPr lang="cs-CZ" sz="1100" b="0"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1</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extLst>
                  <a:ext uri="{0D108BD9-81ED-4DB2-BD59-A6C34878D82A}">
                    <a16:rowId xmlns:a16="http://schemas.microsoft.com/office/drawing/2014/main" xmlns="" val="10007"/>
                  </a:ext>
                </a:extLst>
              </a:tr>
              <a:tr h="271590">
                <a:tc>
                  <a:txBody>
                    <a:bodyPr/>
                    <a:lstStyle/>
                    <a:p>
                      <a:pPr algn="r" fontAlgn="b"/>
                      <a:r>
                        <a:rPr lang="cs-CZ" sz="1100" u="none" strike="noStrike">
                          <a:effectLst/>
                        </a:rPr>
                        <a:t>100 000 001</a:t>
                      </a:r>
                      <a:endParaRPr lang="cs-CZ" sz="1100" b="0" i="0" u="none" strike="noStrike">
                        <a:solidFill>
                          <a:srgbClr val="000000"/>
                        </a:solidFill>
                        <a:effectLst/>
                        <a:latin typeface="Arial"/>
                      </a:endParaRPr>
                    </a:p>
                  </a:txBody>
                  <a:tcPr marL="9525" marR="9525" marT="9525" marB="0" anchor="b"/>
                </a:tc>
                <a:tc>
                  <a:txBody>
                    <a:bodyPr/>
                    <a:lstStyle/>
                    <a:p>
                      <a:pPr algn="r" fontAlgn="b"/>
                      <a:r>
                        <a:rPr lang="cs-CZ" sz="1100" u="none" strike="noStrike">
                          <a:effectLst/>
                        </a:rPr>
                        <a:t>200 000 000</a:t>
                      </a:r>
                      <a:endParaRPr lang="cs-CZ" sz="1100" b="0"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2</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a:effectLst/>
                        </a:rPr>
                        <a:t> </a:t>
                      </a:r>
                      <a:endParaRPr lang="cs-CZ" sz="1100" b="1" i="0" u="none" strike="noStrike">
                        <a:solidFill>
                          <a:srgbClr val="000000"/>
                        </a:solidFill>
                        <a:effectLst/>
                        <a:latin typeface="Arial"/>
                      </a:endParaRPr>
                    </a:p>
                  </a:txBody>
                  <a:tcPr marL="9525" marR="9525" marT="9525" marB="0" anchor="b"/>
                </a:tc>
                <a:tc>
                  <a:txBody>
                    <a:bodyPr/>
                    <a:lstStyle/>
                    <a:p>
                      <a:pPr algn="ctr" fontAlgn="b"/>
                      <a:r>
                        <a:rPr lang="cs-CZ" sz="1100" u="none" strike="noStrike" dirty="0">
                          <a:effectLst/>
                        </a:rPr>
                        <a:t> </a:t>
                      </a:r>
                      <a:endParaRPr lang="cs-CZ" sz="1100" b="1" i="0" u="none" strike="noStrike" dirty="0">
                        <a:solidFill>
                          <a:srgbClr val="000000"/>
                        </a:solidFill>
                        <a:effectLst/>
                        <a:latin typeface="Arial"/>
                      </a:endParaRPr>
                    </a:p>
                  </a:txBody>
                  <a:tcPr marL="9525" marR="9525" marT="9525" marB="0" anchor="b"/>
                </a:tc>
                <a:extLst>
                  <a:ext uri="{0D108BD9-81ED-4DB2-BD59-A6C34878D82A}">
                    <a16:rowId xmlns:a16="http://schemas.microsoft.com/office/drawing/2014/main" xmlns="" val="10008"/>
                  </a:ext>
                </a:extLst>
              </a:tr>
            </a:tbl>
          </a:graphicData>
        </a:graphic>
      </p:graphicFrame>
      <p:sp>
        <p:nvSpPr>
          <p:cNvPr id="2" name="Zástupný symbol pro číslo snímku 1"/>
          <p:cNvSpPr>
            <a:spLocks noGrp="1"/>
          </p:cNvSpPr>
          <p:nvPr>
            <p:ph type="sldNum" sz="quarter" idx="12"/>
          </p:nvPr>
        </p:nvSpPr>
        <p:spPr/>
        <p:txBody>
          <a:bodyPr/>
          <a:lstStyle/>
          <a:p>
            <a:fld id="{02AE733A-25EE-4709-8C25-58AFB37EF7E7}" type="slidenum">
              <a:rPr lang="cs-CZ" smtClean="0"/>
              <a:t>27</a:t>
            </a:fld>
            <a:endParaRPr lang="cs-CZ"/>
          </a:p>
        </p:txBody>
      </p:sp>
    </p:spTree>
    <p:extLst>
      <p:ext uri="{BB962C8B-B14F-4D97-AF65-F5344CB8AC3E}">
        <p14:creationId xmlns:p14="http://schemas.microsoft.com/office/powerpoint/2010/main" val="5520823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a:solidFill>
            <a:schemeClr val="bg1">
              <a:lumMod val="85000"/>
            </a:schemeClr>
          </a:solidFill>
          <a:effectLst>
            <a:glow rad="139700">
              <a:schemeClr val="accent4">
                <a:satMod val="175000"/>
                <a:alpha val="40000"/>
              </a:schemeClr>
            </a:glow>
          </a:effectLst>
        </p:spPr>
        <p:txBody>
          <a:bodyPr/>
          <a:lstStyle/>
          <a:p>
            <a:r>
              <a:rPr lang="cs-CZ" dirty="0"/>
              <a:t>Insolvence pojistitele</a:t>
            </a:r>
          </a:p>
        </p:txBody>
      </p:sp>
      <p:sp>
        <p:nvSpPr>
          <p:cNvPr id="3" name="Zástupný symbol pro obsah 2"/>
          <p:cNvSpPr>
            <a:spLocks noGrp="1"/>
          </p:cNvSpPr>
          <p:nvPr>
            <p:ph idx="1"/>
          </p:nvPr>
        </p:nvSpPr>
        <p:spPr>
          <a:xfrm>
            <a:off x="457200" y="1412776"/>
            <a:ext cx="8229600" cy="4896544"/>
          </a:xfrm>
        </p:spPr>
        <p:txBody>
          <a:bodyPr>
            <a:normAutofit fontScale="62500" lnSpcReduction="20000"/>
          </a:bodyPr>
          <a:lstStyle/>
          <a:p>
            <a:pPr algn="just"/>
            <a:r>
              <a:rPr lang="cs-CZ" dirty="0"/>
              <a:t>Podle stávající směrnice musí být v každém ČS zřízeny orgány pro odškodnění nároků vzniklých ze škod způsobených nepojištěnými nebo nezjištěnými provozy vozidel. </a:t>
            </a:r>
            <a:r>
              <a:rPr lang="cs-CZ" b="1" dirty="0">
                <a:effectLst>
                  <a:outerShdw blurRad="38100" dist="38100" dir="2700000" algn="tl">
                    <a:srgbClr val="000000">
                      <a:alpha val="43137"/>
                    </a:srgbClr>
                  </a:outerShdw>
                </a:effectLst>
              </a:rPr>
              <a:t>Nevyžaduje se však </a:t>
            </a:r>
            <a:r>
              <a:rPr lang="cs-CZ" dirty="0"/>
              <a:t>hradit nároky v případě, kdy pojistitel, který pojistil odpovědnost za škodu z provozu motorového vozidla, je </a:t>
            </a:r>
            <a:r>
              <a:rPr lang="cs-CZ" u="sng" dirty="0"/>
              <a:t>insolventní</a:t>
            </a:r>
            <a:r>
              <a:rPr lang="cs-CZ" dirty="0"/>
              <a:t>. Vnitrostátní právo ČS je rozdílné, pokud tuto situaci nezohledňuje, mohou poškození zůstat neodškodněni. </a:t>
            </a:r>
          </a:p>
          <a:p>
            <a:pPr algn="just"/>
            <a:r>
              <a:rPr lang="cs-CZ" dirty="0"/>
              <a:t>Návrh stanoví ČS povinnost zajistit ochranu a odškodnění poškozených </a:t>
            </a:r>
            <a:br>
              <a:rPr lang="cs-CZ" dirty="0"/>
            </a:br>
            <a:r>
              <a:rPr lang="cs-CZ" dirty="0"/>
              <a:t>i v případě insolvence pojišťovny nebo nedostatečné spolupráce pojišťovny, a to za pomoci jasného stanovení odpovědností za odškodnění</a:t>
            </a:r>
          </a:p>
          <a:p>
            <a:pPr marL="0" indent="0">
              <a:buNone/>
            </a:pPr>
            <a:r>
              <a:rPr lang="cs-CZ" dirty="0"/>
              <a:t>– </a:t>
            </a:r>
            <a:r>
              <a:rPr lang="cs-CZ" b="1" dirty="0">
                <a:effectLst>
                  <a:outerShdw blurRad="38100" dist="38100" dir="2700000" algn="tl">
                    <a:srgbClr val="000000">
                      <a:alpha val="43137"/>
                    </a:srgbClr>
                  </a:outerShdw>
                </a:effectLst>
              </a:rPr>
              <a:t>prvotní odpovědnost by měla v takovém případě být na straně ČS bydliště nebo sídla poškozeného </a:t>
            </a:r>
            <a:r>
              <a:rPr lang="cs-CZ" dirty="0"/>
              <a:t>a </a:t>
            </a:r>
          </a:p>
          <a:p>
            <a:pPr marL="0" indent="0">
              <a:buNone/>
            </a:pPr>
            <a:r>
              <a:rPr lang="cs-CZ" dirty="0"/>
              <a:t>- </a:t>
            </a:r>
            <a:r>
              <a:rPr lang="cs-CZ" b="1" dirty="0">
                <a:effectLst>
                  <a:outerShdw blurRad="38100" dist="38100" dir="2700000" algn="tl">
                    <a:srgbClr val="000000">
                      <a:alpha val="43137"/>
                    </a:srgbClr>
                  </a:outerShdw>
                </a:effectLst>
              </a:rPr>
              <a:t>konečná na straně ČS, ve kterém má insolventní pojistitel sídlo.</a:t>
            </a:r>
          </a:p>
          <a:p>
            <a:endParaRPr lang="cs-CZ" dirty="0"/>
          </a:p>
          <a:p>
            <a:pPr algn="just"/>
            <a:r>
              <a:rPr lang="cs-CZ" dirty="0"/>
              <a:t>EK má být zmocněna přijímat </a:t>
            </a:r>
            <a:r>
              <a:rPr lang="cs-CZ" b="1" dirty="0">
                <a:effectLst>
                  <a:outerShdw blurRad="38100" dist="38100" dir="2700000" algn="tl">
                    <a:srgbClr val="000000">
                      <a:alpha val="43137"/>
                    </a:srgbClr>
                  </a:outerShdw>
                </a:effectLst>
              </a:rPr>
              <a:t>akty v přenesené pravomoci</a:t>
            </a:r>
            <a:r>
              <a:rPr lang="cs-CZ" dirty="0"/>
              <a:t>, které by měly </a:t>
            </a:r>
            <a:r>
              <a:rPr lang="cs-CZ" u="sng" dirty="0"/>
              <a:t>stanovit procesní úkoly a povinnosti orgánů zřízených nebo pověřených k výše uvedenému odškodnění</a:t>
            </a:r>
            <a:r>
              <a:rPr lang="cs-CZ" dirty="0"/>
              <a:t> v souvislosti s úhradou vyplacené náhrady škody.</a:t>
            </a:r>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28</a:t>
            </a:fld>
            <a:endParaRPr lang="cs-CZ"/>
          </a:p>
        </p:txBody>
      </p:sp>
    </p:spTree>
    <p:extLst>
      <p:ext uri="{BB962C8B-B14F-4D97-AF65-F5344CB8AC3E}">
        <p14:creationId xmlns:p14="http://schemas.microsoft.com/office/powerpoint/2010/main" val="2537219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0000" lnSpcReduction="20000"/>
          </a:bodyPr>
          <a:lstStyle/>
          <a:p>
            <a:r>
              <a:rPr lang="cs-CZ" dirty="0"/>
              <a:t>Z hlediska právní úpravy ČR se nejedná o významnou změnu, neboť tyto situace jsou řešeny v § 24 odst. 2 písm. c) zákona č. 168/1999 Sb.</a:t>
            </a:r>
          </a:p>
          <a:p>
            <a:pPr algn="just"/>
            <a:r>
              <a:rPr lang="cs-CZ" dirty="0"/>
              <a:t>S ohledem na možné výkladové problémy považujeme za důležité </a:t>
            </a:r>
            <a:r>
              <a:rPr lang="cs-CZ" b="1" dirty="0">
                <a:effectLst>
                  <a:outerShdw blurRad="38100" dist="38100" dir="2700000" algn="tl">
                    <a:srgbClr val="000000">
                      <a:alpha val="43137"/>
                    </a:srgbClr>
                  </a:outerShdw>
                </a:effectLst>
              </a:rPr>
              <a:t>upřesnit</a:t>
            </a:r>
            <a:r>
              <a:rPr lang="cs-CZ" dirty="0"/>
              <a:t> navrhovaný  text tak, aby bylo jednoznačné, </a:t>
            </a:r>
            <a:r>
              <a:rPr lang="cs-CZ" b="1" dirty="0">
                <a:effectLst>
                  <a:outerShdw blurRad="38100" dist="38100" dir="2700000" algn="tl">
                    <a:srgbClr val="000000">
                      <a:alpha val="43137"/>
                    </a:srgbClr>
                  </a:outerShdw>
                </a:effectLst>
              </a:rPr>
              <a:t>kdy se lze </a:t>
            </a:r>
            <a:r>
              <a:rPr lang="cs-CZ" b="1" u="sng" dirty="0">
                <a:effectLst>
                  <a:outerShdw blurRad="38100" dist="38100" dir="2700000" algn="tl">
                    <a:srgbClr val="000000">
                      <a:alpha val="43137"/>
                    </a:srgbClr>
                  </a:outerShdw>
                </a:effectLst>
              </a:rPr>
              <a:t>obrátit s žádostí </a:t>
            </a:r>
            <a:r>
              <a:rPr lang="cs-CZ" b="1" dirty="0">
                <a:effectLst>
                  <a:outerShdw blurRad="38100" dist="38100" dir="2700000" algn="tl">
                    <a:srgbClr val="000000">
                      <a:alpha val="43137"/>
                    </a:srgbClr>
                  </a:outerShdw>
                </a:effectLst>
              </a:rPr>
              <a:t>o náhradu škody přímo na zřízený či pověřený orgán, tzn. v případech, kdy pojišťovna, resp. její škodní zástupce, </a:t>
            </a:r>
            <a:r>
              <a:rPr lang="cs-CZ" b="1" u="sng" dirty="0">
                <a:effectLst>
                  <a:outerShdw blurRad="38100" dist="38100" dir="2700000" algn="tl">
                    <a:srgbClr val="000000">
                      <a:alpha val="43137"/>
                    </a:srgbClr>
                  </a:outerShdw>
                </a:effectLst>
              </a:rPr>
              <a:t>je absolutně nečinná</a:t>
            </a:r>
            <a:r>
              <a:rPr lang="cs-CZ" b="1" dirty="0">
                <a:effectLst>
                  <a:outerShdw blurRad="38100" dist="38100" dir="2700000" algn="tl">
                    <a:srgbClr val="000000">
                      <a:alpha val="43137"/>
                    </a:srgbClr>
                  </a:outerShdw>
                </a:effectLst>
              </a:rPr>
              <a:t>, tj. nezahájila šetření škodné události do 3 měsíců ode dne podání žádosti o náhradu škody</a:t>
            </a:r>
            <a:r>
              <a:rPr lang="cs-CZ" dirty="0"/>
              <a:t> (nikoli pouze neposkytla „zdůvodněnou odpověď na body obsažené v žádosti“). </a:t>
            </a:r>
          </a:p>
          <a:p>
            <a:pPr algn="just"/>
            <a:r>
              <a:rPr lang="cs-CZ" dirty="0"/>
              <a:t>Stejně tak máme </a:t>
            </a:r>
            <a:r>
              <a:rPr lang="cs-CZ" b="1" dirty="0">
                <a:effectLst>
                  <a:outerShdw blurRad="38100" dist="38100" dir="2700000" algn="tl">
                    <a:srgbClr val="000000">
                      <a:alpha val="43137"/>
                    </a:srgbClr>
                  </a:outerShdw>
                </a:effectLst>
              </a:rPr>
              <a:t>výhrady k navrhovanému zmocnění EK</a:t>
            </a:r>
            <a:r>
              <a:rPr lang="cs-CZ" dirty="0"/>
              <a:t>, které nijak </a:t>
            </a:r>
            <a:r>
              <a:rPr lang="cs-CZ" u="sng" dirty="0"/>
              <a:t>nespecifikuje, v jakém rozsahu je toto zmocnění zamýšleno</a:t>
            </a:r>
            <a:r>
              <a:rPr lang="cs-CZ" dirty="0"/>
              <a:t>. Zásadní povinnosti by měly být upraveny přímo ve směrnici. Požadujeme proto upřesnění podmínek pro žádost o přímou náhradu a obsahu prováděcího aktu.</a:t>
            </a:r>
          </a:p>
          <a:p>
            <a:endParaRPr lang="cs-CZ" dirty="0"/>
          </a:p>
        </p:txBody>
      </p:sp>
      <p:sp>
        <p:nvSpPr>
          <p:cNvPr id="4" name="Nadpis 1"/>
          <p:cNvSpPr>
            <a:spLocks noGrp="1"/>
          </p:cNvSpPr>
          <p:nvPr>
            <p:ph type="title"/>
          </p:nvPr>
        </p:nvSpPr>
        <p:spPr>
          <a:solidFill>
            <a:schemeClr val="bg1">
              <a:lumMod val="85000"/>
            </a:schemeClr>
          </a:solidFill>
          <a:effectLst>
            <a:glow rad="139700">
              <a:schemeClr val="accent4">
                <a:satMod val="175000"/>
                <a:alpha val="40000"/>
              </a:schemeClr>
            </a:glow>
          </a:effectLst>
        </p:spPr>
        <p:txBody>
          <a:bodyPr/>
          <a:lstStyle/>
          <a:p>
            <a:r>
              <a:rPr lang="cs-CZ" dirty="0"/>
              <a:t>Insolvence pojistitele</a:t>
            </a:r>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29</a:t>
            </a:fld>
            <a:endParaRPr lang="cs-CZ"/>
          </a:p>
        </p:txBody>
      </p:sp>
    </p:spTree>
    <p:extLst>
      <p:ext uri="{BB962C8B-B14F-4D97-AF65-F5344CB8AC3E}">
        <p14:creationId xmlns:p14="http://schemas.microsoft.com/office/powerpoint/2010/main" val="1427560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a:solidFill>
            <a:schemeClr val="accent1">
              <a:lumMod val="20000"/>
              <a:lumOff val="80000"/>
            </a:schemeClr>
          </a:solidFill>
        </p:spPr>
        <p:txBody>
          <a:bodyPr/>
          <a:lstStyle/>
          <a:p>
            <a:r>
              <a:rPr lang="cs-CZ" dirty="0" smtClean="0"/>
              <a:t>Změny v povinnosti pojištění</a:t>
            </a:r>
            <a:endParaRPr lang="cs-CZ" dirty="0"/>
          </a:p>
        </p:txBody>
      </p:sp>
      <p:sp>
        <p:nvSpPr>
          <p:cNvPr id="3" name="Zástupný symbol pro obsah 2"/>
          <p:cNvSpPr>
            <a:spLocks noGrp="1"/>
          </p:cNvSpPr>
          <p:nvPr>
            <p:ph idx="1"/>
          </p:nvPr>
        </p:nvSpPr>
        <p:spPr>
          <a:xfrm>
            <a:off x="457200" y="1052736"/>
            <a:ext cx="8229600" cy="5400600"/>
          </a:xfrm>
        </p:spPr>
        <p:txBody>
          <a:bodyPr>
            <a:noAutofit/>
          </a:bodyPr>
          <a:lstStyle/>
          <a:p>
            <a:pPr marL="0" indent="0" algn="ctr">
              <a:buNone/>
            </a:pPr>
            <a:r>
              <a:rPr lang="cs-CZ" sz="2300" b="1" dirty="0"/>
              <a:t>§</a:t>
            </a:r>
            <a:r>
              <a:rPr lang="cs-CZ" sz="2300" b="1" dirty="0" smtClean="0"/>
              <a:t> 1 - ve znění zákona č. 293/2017 Sb.</a:t>
            </a:r>
          </a:p>
          <a:p>
            <a:pPr marL="0" indent="0">
              <a:buNone/>
            </a:pPr>
            <a:r>
              <a:rPr lang="cs-CZ" sz="2200" dirty="0" smtClean="0"/>
              <a:t>2) Nestanoví-li tento zákon jinak,</a:t>
            </a:r>
          </a:p>
          <a:p>
            <a:pPr marL="0" indent="0" algn="just">
              <a:buNone/>
            </a:pPr>
            <a:r>
              <a:rPr lang="cs-CZ" sz="2200" dirty="0" smtClean="0"/>
              <a:t>a) </a:t>
            </a:r>
            <a:r>
              <a:rPr lang="cs-CZ" sz="2200" b="1" dirty="0" smtClean="0"/>
              <a:t>musí být v případě </a:t>
            </a:r>
            <a:r>
              <a:rPr lang="cs-CZ" sz="2200" b="1" dirty="0" smtClean="0">
                <a:solidFill>
                  <a:srgbClr val="FF0000"/>
                </a:solidFill>
              </a:rPr>
              <a:t>vozidla zapsaného v registru silničních vozidel </a:t>
            </a:r>
            <a:r>
              <a:rPr lang="cs-CZ" sz="2200" b="1" dirty="0" smtClean="0"/>
              <a:t>podle zákona upravujícího podmínky provozu vozidel na pozemních komunikacích </a:t>
            </a:r>
            <a:r>
              <a:rPr lang="cs-CZ" sz="2200" b="1" dirty="0" smtClean="0">
                <a:solidFill>
                  <a:srgbClr val="FF0000"/>
                </a:solidFill>
              </a:rPr>
              <a:t>povinnost pojištění odpovědnosti </a:t>
            </a:r>
            <a:r>
              <a:rPr lang="cs-CZ" sz="2200" b="1" dirty="0" smtClean="0"/>
              <a:t>podle tohoto zákona </a:t>
            </a:r>
            <a:r>
              <a:rPr lang="cs-CZ" sz="2200" b="1" dirty="0" smtClean="0">
                <a:solidFill>
                  <a:srgbClr val="FF0000"/>
                </a:solidFill>
              </a:rPr>
              <a:t>splněna po celou dobu, kdy je vozidlo zapsáno v registru </a:t>
            </a:r>
            <a:r>
              <a:rPr lang="cs-CZ" sz="2200" b="1" dirty="0" smtClean="0"/>
              <a:t>silničních vozidel, s výjimkou doby, kdy je v registru silničních vozidel zapsáno jako vyřazené z provozu, vyvezené do jiného státu nebo zaniklé, a doby, kdy je vozidlo odcizené</a:t>
            </a:r>
            <a:r>
              <a:rPr lang="cs-CZ" sz="2200" dirty="0" smtClean="0"/>
              <a:t>,</a:t>
            </a:r>
          </a:p>
          <a:p>
            <a:pPr marL="0" indent="0" algn="just">
              <a:buNone/>
            </a:pPr>
            <a:r>
              <a:rPr lang="cs-CZ" sz="2200" dirty="0" smtClean="0"/>
              <a:t>b) může na dálnici, silnici, místní komunikaci a účelové komunikaci, s výjimkou účelové komunikace, která není veřejně přístupná (dále jen "pozemní komunikace"), </a:t>
            </a:r>
            <a:r>
              <a:rPr lang="cs-CZ" sz="2200" u="sng" dirty="0" smtClean="0"/>
              <a:t>provozovat vozidlo pouze ten, jehož povinnost nahradit újmu způsobenou provozem tohoto vozidla je pojištěna </a:t>
            </a:r>
            <a:r>
              <a:rPr lang="cs-CZ" sz="2200" dirty="0" smtClean="0"/>
              <a:t>podle tohoto zákona; povinnost pojištění odpovědnosti musí být splněna </a:t>
            </a:r>
            <a:r>
              <a:rPr lang="cs-CZ" sz="2200" u="sng" dirty="0" smtClean="0"/>
              <a:t>i v případě ponechání vozidla na pozemní komunikaci</a:t>
            </a:r>
            <a:r>
              <a:rPr lang="cs-CZ" sz="2200" dirty="0" smtClean="0"/>
              <a:t>.</a:t>
            </a:r>
            <a:endParaRPr lang="cs-CZ" sz="2200"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3</a:t>
            </a:fld>
            <a:endParaRPr lang="cs-CZ"/>
          </a:p>
        </p:txBody>
      </p:sp>
    </p:spTree>
    <p:extLst>
      <p:ext uri="{BB962C8B-B14F-4D97-AF65-F5344CB8AC3E}">
        <p14:creationId xmlns:p14="http://schemas.microsoft.com/office/powerpoint/2010/main" val="40252797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2">
              <a:lumMod val="20000"/>
              <a:lumOff val="80000"/>
            </a:schemeClr>
          </a:solidFill>
          <a:ln>
            <a:solidFill>
              <a:schemeClr val="accent6">
                <a:lumMod val="50000"/>
              </a:schemeClr>
            </a:solidFill>
          </a:ln>
          <a:effectLst>
            <a:innerShdw blurRad="63500" dist="50800" dir="18900000">
              <a:prstClr val="black">
                <a:alpha val="50000"/>
              </a:prstClr>
            </a:innerShdw>
          </a:effectLst>
        </p:spPr>
        <p:txBody>
          <a:bodyPr>
            <a:normAutofit fontScale="90000"/>
          </a:bodyPr>
          <a:lstStyle/>
          <a:p>
            <a:r>
              <a:rPr lang="cs-CZ" dirty="0"/>
              <a:t>Škodný průběh předchozích pojištění</a:t>
            </a:r>
          </a:p>
        </p:txBody>
      </p:sp>
      <p:sp>
        <p:nvSpPr>
          <p:cNvPr id="3" name="Zástupný symbol pro obsah 2"/>
          <p:cNvSpPr>
            <a:spLocks noGrp="1"/>
          </p:cNvSpPr>
          <p:nvPr>
            <p:ph idx="1"/>
          </p:nvPr>
        </p:nvSpPr>
        <p:spPr/>
        <p:txBody>
          <a:bodyPr>
            <a:normAutofit fontScale="70000" lnSpcReduction="20000"/>
          </a:bodyPr>
          <a:lstStyle/>
          <a:p>
            <a:pPr algn="just"/>
            <a:r>
              <a:rPr lang="cs-CZ" dirty="0"/>
              <a:t>Přechod pojistníka k novému pojistiteli má usnadňovat povinnost ČS zajistit, že pojistník má právo vyžádat si potvrzení o škodném průběhu předchozích pojištění za posledních pět let. </a:t>
            </a:r>
            <a:r>
              <a:rPr lang="cs-CZ" b="1" dirty="0">
                <a:effectLst>
                  <a:outerShdw blurRad="38100" dist="38100" dir="2700000" algn="tl">
                    <a:srgbClr val="000000">
                      <a:alpha val="43137"/>
                    </a:srgbClr>
                  </a:outerShdw>
                </a:effectLst>
              </a:rPr>
              <a:t>Neexistuje ovšem žádný požadavek, aby pojistitelé k takovým potvrzením přihlíželi při výpočtu výše pojistného a </a:t>
            </a:r>
            <a:r>
              <a:rPr lang="cs-CZ" dirty="0"/>
              <a:t>pojistitelé taková potvrzení často </a:t>
            </a:r>
            <a:r>
              <a:rPr lang="cs-CZ" b="1" dirty="0">
                <a:effectLst>
                  <a:outerShdw blurRad="38100" dist="38100" dir="2700000" algn="tl">
                    <a:srgbClr val="000000">
                      <a:alpha val="43137"/>
                    </a:srgbClr>
                  </a:outerShdw>
                </a:effectLst>
              </a:rPr>
              <a:t>ignorují</a:t>
            </a:r>
            <a:r>
              <a:rPr lang="cs-CZ" dirty="0"/>
              <a:t>, zejména jsou-li vystavena pojistitelem v jiném ČS. </a:t>
            </a:r>
            <a:endParaRPr lang="cs-CZ" b="1" dirty="0">
              <a:effectLst>
                <a:outerShdw blurRad="38100" dist="38100" dir="2700000" algn="tl">
                  <a:srgbClr val="000000">
                    <a:alpha val="43137"/>
                  </a:srgbClr>
                </a:outerShdw>
              </a:effectLst>
            </a:endParaRPr>
          </a:p>
          <a:p>
            <a:r>
              <a:rPr lang="cs-CZ" dirty="0"/>
              <a:t>S cílem usnadnit pojistitelům usnadnit ověření pravosti potvrzení o škodném průběhu předchozích pojištění, navrhuje se, aby </a:t>
            </a:r>
            <a:r>
              <a:rPr lang="cs-CZ" b="1" dirty="0">
                <a:effectLst>
                  <a:outerShdw blurRad="38100" dist="38100" dir="2700000" algn="tl">
                    <a:srgbClr val="000000">
                      <a:alpha val="43137"/>
                    </a:srgbClr>
                  </a:outerShdw>
                </a:effectLst>
              </a:rPr>
              <a:t>jejich obsah a formát byly v celé EU stejné</a:t>
            </a:r>
            <a:r>
              <a:rPr lang="cs-CZ" dirty="0"/>
              <a:t>. Pokud pojistitelé pro účely určení výše pojistného zohledňují škodný průběh předchozích pojištění, nesmějí rozlišovat mezi pojistníky na základě státní příslušnosti nebo pouze na základě toho, ve kterém ČS měl pojistník dříve bydliště.</a:t>
            </a:r>
          </a:p>
          <a:p>
            <a:r>
              <a:rPr lang="cs-CZ" dirty="0"/>
              <a:t>Navrhuje se také </a:t>
            </a:r>
            <a:r>
              <a:rPr lang="cs-CZ" b="1" dirty="0">
                <a:effectLst>
                  <a:outerShdw blurRad="38100" dist="38100" dir="2700000" algn="tl">
                    <a:srgbClr val="000000">
                      <a:alpha val="43137"/>
                    </a:srgbClr>
                  </a:outerShdw>
                </a:effectLst>
              </a:rPr>
              <a:t>uložení povinnosti pro pojišťovny zveřejnit jejich strategii ohledně využívání potvrzení o škodném průběhu při výpočtu pojistného</a:t>
            </a:r>
            <a:r>
              <a:rPr lang="cs-CZ" dirty="0"/>
              <a:t>.</a:t>
            </a:r>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30</a:t>
            </a:fld>
            <a:endParaRPr lang="cs-CZ"/>
          </a:p>
        </p:txBody>
      </p:sp>
    </p:spTree>
    <p:extLst>
      <p:ext uri="{BB962C8B-B14F-4D97-AF65-F5344CB8AC3E}">
        <p14:creationId xmlns:p14="http://schemas.microsoft.com/office/powerpoint/2010/main" val="41322389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340768"/>
            <a:ext cx="8229600" cy="5256584"/>
          </a:xfrm>
        </p:spPr>
        <p:txBody>
          <a:bodyPr>
            <a:noAutofit/>
          </a:bodyPr>
          <a:lstStyle/>
          <a:p>
            <a:pPr marL="0" indent="0">
              <a:buNone/>
            </a:pPr>
            <a:r>
              <a:rPr lang="cs-CZ" sz="1800" dirty="0"/>
              <a:t>Z hlediska naší právní úpravy nebude mít návrh zásadní dopad, neboť povinnost pojišťoven zohlednit předchozí škodný průběh pojistníka je již stanovena, přičemž se </a:t>
            </a:r>
            <a:r>
              <a:rPr lang="cs-CZ" sz="1800" b="1" dirty="0">
                <a:effectLst>
                  <a:outerShdw blurRad="38100" dist="38100" dir="2700000" algn="tl">
                    <a:srgbClr val="000000">
                      <a:alpha val="43137"/>
                    </a:srgbClr>
                  </a:outerShdw>
                </a:effectLst>
              </a:rPr>
              <a:t>zvažuje přehodnocení povinnosti zohledňovat celý předchozí škodný průběh. </a:t>
            </a:r>
          </a:p>
          <a:p>
            <a:pPr marL="0" indent="0" algn="just">
              <a:buNone/>
            </a:pPr>
            <a:r>
              <a:rPr lang="cs-CZ" sz="1800" b="1" dirty="0">
                <a:solidFill>
                  <a:srgbClr val="FF0000"/>
                </a:solidFill>
                <a:effectLst>
                  <a:outerShdw blurRad="38100" dist="38100" dir="2700000" algn="tl">
                    <a:srgbClr val="000000">
                      <a:alpha val="43137"/>
                    </a:srgbClr>
                  </a:outerShdw>
                </a:effectLst>
              </a:rPr>
              <a:t>Výhradu máme k uvádění hodnoty uplatněných nároků </a:t>
            </a:r>
            <a:r>
              <a:rPr lang="cs-CZ" sz="1800" dirty="0"/>
              <a:t>v potvrzení o škodném průběhu. </a:t>
            </a:r>
          </a:p>
          <a:p>
            <a:pPr algn="just">
              <a:buFontTx/>
              <a:buChar char="-"/>
            </a:pPr>
            <a:r>
              <a:rPr lang="cs-CZ" sz="1800" dirty="0"/>
              <a:t>jde o </a:t>
            </a:r>
            <a:r>
              <a:rPr lang="cs-CZ" sz="1800" u="sng" dirty="0"/>
              <a:t>podmínku nesplnitelnou </a:t>
            </a:r>
            <a:r>
              <a:rPr lang="cs-CZ" sz="1800" dirty="0"/>
              <a:t>v okamžiku vystavení potvrzení v době, kdy není známa výše vzniklé škody. Co se týká hodnoty uplatněných nároků, může být problémem i situace, kdy některý z poškozených uplatní svůj nárok později;</a:t>
            </a:r>
          </a:p>
          <a:p>
            <a:pPr algn="just">
              <a:buFontTx/>
              <a:buChar char="-"/>
            </a:pPr>
            <a:r>
              <a:rPr lang="cs-CZ" sz="1800" u="sng" dirty="0"/>
              <a:t>neexistuje jednotná právní úprava rozsahu odškodnění </a:t>
            </a:r>
            <a:r>
              <a:rPr lang="cs-CZ" sz="1800" dirty="0"/>
              <a:t>v rámci EU, čímž při stejném charakteru škody bude mezi různými ČS značně rozdílná výše odškodnění;</a:t>
            </a:r>
          </a:p>
          <a:p>
            <a:pPr algn="just">
              <a:buFontTx/>
              <a:buChar char="-"/>
            </a:pPr>
            <a:r>
              <a:rPr lang="cs-CZ" sz="1800" u="sng" dirty="0"/>
              <a:t>o skutečné rizikovosti pojistníka tento údaj sám o sobě nebude vypovídat</a:t>
            </a:r>
            <a:r>
              <a:rPr lang="cs-CZ" sz="1800" dirty="0"/>
              <a:t>, jelikož může jít o zcela neporovnatelné příčiny, které by ovšem v potvrzení uvedeny nebyly;	</a:t>
            </a:r>
          </a:p>
          <a:p>
            <a:pPr algn="just">
              <a:buFontTx/>
              <a:buChar char="-"/>
            </a:pPr>
            <a:r>
              <a:rPr lang="cs-CZ" sz="1800" dirty="0"/>
              <a:t>předmětem posouzení by měla být i otázka, zda může být pojistníkovi sdělena výše odškodnění v případě újmy na zdraví nebo usmrcením poškozeného, a to s ohledem na </a:t>
            </a:r>
            <a:r>
              <a:rPr lang="cs-CZ" sz="1800" u="sng" dirty="0"/>
              <a:t>ochranu osobních údajů </a:t>
            </a:r>
            <a:r>
              <a:rPr lang="cs-CZ" sz="1800" dirty="0"/>
              <a:t>(GDPR). </a:t>
            </a:r>
          </a:p>
        </p:txBody>
      </p:sp>
      <p:sp>
        <p:nvSpPr>
          <p:cNvPr id="4" name="Nadpis 1"/>
          <p:cNvSpPr>
            <a:spLocks noGrp="1"/>
          </p:cNvSpPr>
          <p:nvPr>
            <p:ph type="title"/>
          </p:nvPr>
        </p:nvSpPr>
        <p:spPr>
          <a:xfrm>
            <a:off x="465111" y="116632"/>
            <a:ext cx="8229600" cy="1143000"/>
          </a:xfrm>
          <a:solidFill>
            <a:schemeClr val="accent2">
              <a:lumMod val="20000"/>
              <a:lumOff val="80000"/>
            </a:schemeClr>
          </a:solidFill>
          <a:ln>
            <a:solidFill>
              <a:schemeClr val="accent6">
                <a:lumMod val="50000"/>
              </a:schemeClr>
            </a:solidFill>
          </a:ln>
          <a:effectLst>
            <a:innerShdw blurRad="63500" dist="50800" dir="18900000">
              <a:prstClr val="black">
                <a:alpha val="50000"/>
              </a:prstClr>
            </a:innerShdw>
          </a:effectLst>
        </p:spPr>
        <p:txBody>
          <a:bodyPr>
            <a:normAutofit fontScale="90000"/>
          </a:bodyPr>
          <a:lstStyle/>
          <a:p>
            <a:r>
              <a:rPr lang="cs-CZ" dirty="0"/>
              <a:t>Škodný průběh předchozích pojištění</a:t>
            </a:r>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31</a:t>
            </a:fld>
            <a:endParaRPr lang="cs-CZ"/>
          </a:p>
        </p:txBody>
      </p:sp>
    </p:spTree>
    <p:extLst>
      <p:ext uri="{BB962C8B-B14F-4D97-AF65-F5344CB8AC3E}">
        <p14:creationId xmlns:p14="http://schemas.microsoft.com/office/powerpoint/2010/main" val="1818094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4">
              <a:lumMod val="40000"/>
              <a:lumOff val="60000"/>
            </a:schemeClr>
          </a:solidFill>
          <a:ln>
            <a:solidFill>
              <a:schemeClr val="tx2">
                <a:lumMod val="60000"/>
                <a:lumOff val="40000"/>
              </a:schemeClr>
            </a:solidFill>
          </a:ln>
          <a:effectLst>
            <a:glow rad="101600">
              <a:schemeClr val="accent5">
                <a:satMod val="175000"/>
                <a:alpha val="40000"/>
              </a:schemeClr>
            </a:glow>
          </a:effectLst>
        </p:spPr>
        <p:txBody>
          <a:bodyPr/>
          <a:lstStyle/>
          <a:p>
            <a:r>
              <a:rPr lang="cs-CZ" dirty="0"/>
              <a:t>Provedení</a:t>
            </a:r>
          </a:p>
        </p:txBody>
      </p:sp>
      <p:sp>
        <p:nvSpPr>
          <p:cNvPr id="3" name="Zástupný symbol pro obsah 2"/>
          <p:cNvSpPr>
            <a:spLocks noGrp="1"/>
          </p:cNvSpPr>
          <p:nvPr>
            <p:ph idx="1"/>
          </p:nvPr>
        </p:nvSpPr>
        <p:spPr/>
        <p:txBody>
          <a:bodyPr>
            <a:normAutofit fontScale="85000" lnSpcReduction="10000"/>
          </a:bodyPr>
          <a:lstStyle/>
          <a:p>
            <a:r>
              <a:rPr lang="cs-CZ" dirty="0"/>
              <a:t>Komise navrhuje transpoziční lhůtu </a:t>
            </a:r>
            <a:r>
              <a:rPr lang="cs-CZ" b="1" dirty="0">
                <a:effectLst>
                  <a:outerShdw blurRad="38100" dist="38100" dir="2700000" algn="tl">
                    <a:srgbClr val="000000">
                      <a:alpha val="43137"/>
                    </a:srgbClr>
                  </a:outerShdw>
                </a:effectLst>
              </a:rPr>
              <a:t>12 měsíců </a:t>
            </a:r>
            <a:r>
              <a:rPr lang="cs-CZ" dirty="0"/>
              <a:t>ode dne vstupu novely směrnice v platnost. </a:t>
            </a:r>
          </a:p>
          <a:p>
            <a:pPr algn="just"/>
            <a:r>
              <a:rPr lang="cs-CZ" u="sng" dirty="0"/>
              <a:t>Pozice ČR:</a:t>
            </a:r>
            <a:r>
              <a:rPr lang="cs-CZ" dirty="0"/>
              <a:t> </a:t>
            </a:r>
            <a:r>
              <a:rPr lang="cs-CZ" b="1" dirty="0">
                <a:effectLst>
                  <a:outerShdw blurRad="38100" dist="38100" dir="2700000" algn="tl">
                    <a:srgbClr val="000000">
                      <a:alpha val="43137"/>
                    </a:srgbClr>
                  </a:outerShdw>
                </a:effectLst>
              </a:rPr>
              <a:t>Nesouhlas s navrhovanými dobami</a:t>
            </a:r>
            <a:r>
              <a:rPr lang="cs-CZ" dirty="0"/>
              <a:t>. Tato doba je jak z hlediska délky legislativního procesu, tak i z hlediska dosažení úrovně minimálních limitů pojistného plnění některými ČS EU, </a:t>
            </a:r>
            <a:r>
              <a:rPr lang="cs-CZ" b="1" dirty="0">
                <a:effectLst>
                  <a:outerShdw blurRad="38100" dist="38100" dir="2700000" algn="tl">
                    <a:srgbClr val="000000">
                      <a:alpha val="43137"/>
                    </a:srgbClr>
                  </a:outerShdw>
                </a:effectLst>
              </a:rPr>
              <a:t>nedostatečná</a:t>
            </a:r>
            <a:r>
              <a:rPr lang="cs-CZ" dirty="0"/>
              <a:t>. </a:t>
            </a:r>
            <a:r>
              <a:rPr lang="cs-CZ" b="1" dirty="0">
                <a:effectLst>
                  <a:outerShdw blurRad="38100" dist="38100" dir="2700000" algn="tl">
                    <a:srgbClr val="000000">
                      <a:alpha val="43137"/>
                    </a:srgbClr>
                  </a:outerShdw>
                </a:effectLst>
              </a:rPr>
              <a:t>Minimální doba by měla být alespoň 18 měsíců</a:t>
            </a:r>
            <a:r>
              <a:rPr lang="cs-CZ" dirty="0"/>
              <a:t>. To platí i pro účinnost národních právních předpisů, kdy se jako přiměřená jeví doba </a:t>
            </a:r>
            <a:r>
              <a:rPr lang="cs-CZ" b="1" dirty="0"/>
              <a:t>nejméně 6 měsíců ode dne přijetí národní úpravy pro přizpůsobení trhu novým povinnostem</a:t>
            </a:r>
            <a:r>
              <a:rPr lang="cs-CZ" dirty="0"/>
              <a:t>.</a:t>
            </a:r>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32</a:t>
            </a:fld>
            <a:endParaRPr lang="cs-CZ"/>
          </a:p>
        </p:txBody>
      </p:sp>
    </p:spTree>
    <p:extLst>
      <p:ext uri="{BB962C8B-B14F-4D97-AF65-F5344CB8AC3E}">
        <p14:creationId xmlns:p14="http://schemas.microsoft.com/office/powerpoint/2010/main" val="18772224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solidFill>
            <a:schemeClr val="accent6">
              <a:lumMod val="75000"/>
            </a:schemeClr>
          </a:solidFill>
          <a:scene3d>
            <a:camera prst="orthographicFront"/>
            <a:lightRig rig="threePt" dir="t"/>
          </a:scene3d>
          <a:sp3d>
            <a:bevelT prst="convex"/>
          </a:sp3d>
        </p:spPr>
        <p:txBody>
          <a:bodyPr/>
          <a:lstStyle/>
          <a:p>
            <a:r>
              <a:rPr lang="cs-CZ" dirty="0"/>
              <a:t>Autonomní vozidla</a:t>
            </a:r>
          </a:p>
        </p:txBody>
      </p:sp>
      <p:sp>
        <p:nvSpPr>
          <p:cNvPr id="3" name="Zástupný symbol pro obsah 2"/>
          <p:cNvSpPr>
            <a:spLocks noGrp="1"/>
          </p:cNvSpPr>
          <p:nvPr>
            <p:ph idx="1"/>
          </p:nvPr>
        </p:nvSpPr>
        <p:spPr/>
        <p:txBody>
          <a:bodyPr>
            <a:normAutofit lnSpcReduction="10000"/>
          </a:bodyPr>
          <a:lstStyle/>
          <a:p>
            <a:pPr algn="just"/>
            <a:r>
              <a:rPr lang="cs-CZ" dirty="0"/>
              <a:t>Evropská komise zatím </a:t>
            </a:r>
            <a:r>
              <a:rPr lang="cs-CZ" u="sng" dirty="0"/>
              <a:t>nevidí důvod </a:t>
            </a:r>
            <a:r>
              <a:rPr lang="cs-CZ" dirty="0"/>
              <a:t>upravovat problematiku autonomních vozidel.</a:t>
            </a:r>
          </a:p>
          <a:p>
            <a:pPr algn="just"/>
            <a:r>
              <a:rPr lang="cs-CZ" dirty="0"/>
              <a:t>Nepůjde zdaleka jen o novelu zákona č. 361/2000 Sb. , která má umožnit provoz</a:t>
            </a:r>
            <a:r>
              <a:rPr lang="cs-CZ" i="1" dirty="0"/>
              <a:t> </a:t>
            </a:r>
            <a:r>
              <a:rPr lang="cs-CZ" dirty="0" err="1"/>
              <a:t>poloautonomních</a:t>
            </a:r>
            <a:r>
              <a:rPr lang="cs-CZ" dirty="0"/>
              <a:t> vozidel.</a:t>
            </a:r>
          </a:p>
          <a:p>
            <a:pPr algn="just"/>
            <a:r>
              <a:rPr lang="cs-CZ" dirty="0" smtClean="0"/>
              <a:t>V </a:t>
            </a:r>
            <a:r>
              <a:rPr lang="cs-CZ" dirty="0"/>
              <a:t>blízké budoucnosti je třeba počítat s  významným </a:t>
            </a:r>
            <a:r>
              <a:rPr lang="cs-CZ" b="1" dirty="0"/>
              <a:t>nárůstem </a:t>
            </a:r>
            <a:r>
              <a:rPr lang="cs-CZ" b="1" dirty="0" err="1"/>
              <a:t>poloautonomních</a:t>
            </a:r>
            <a:r>
              <a:rPr lang="cs-CZ" b="1" dirty="0"/>
              <a:t> vozidel</a:t>
            </a:r>
            <a:r>
              <a:rPr lang="cs-CZ" dirty="0"/>
              <a:t> v silničním provozu a s tím souvisejícími riziky.</a:t>
            </a:r>
          </a:p>
          <a:p>
            <a:endParaRPr lang="cs-CZ" b="1" i="1"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33</a:t>
            </a:fld>
            <a:endParaRPr lang="cs-CZ"/>
          </a:p>
        </p:txBody>
      </p:sp>
    </p:spTree>
    <p:extLst>
      <p:ext uri="{BB962C8B-B14F-4D97-AF65-F5344CB8AC3E}">
        <p14:creationId xmlns:p14="http://schemas.microsoft.com/office/powerpoint/2010/main" val="28882345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1412776"/>
            <a:ext cx="8229600" cy="4896544"/>
          </a:xfrm>
        </p:spPr>
        <p:txBody>
          <a:bodyPr>
            <a:normAutofit fontScale="62500" lnSpcReduction="20000"/>
          </a:bodyPr>
          <a:lstStyle/>
          <a:p>
            <a:pPr marL="0" indent="0">
              <a:buNone/>
            </a:pPr>
            <a:r>
              <a:rPr lang="pl-PL" u="sng" dirty="0"/>
              <a:t>Roboty je možno rozdělit do pěti generací:</a:t>
            </a:r>
          </a:p>
          <a:p>
            <a:pPr algn="just">
              <a:buFont typeface="Wingdings" panose="05000000000000000000" pitchFamily="2" charset="2"/>
              <a:buChar char="Ø"/>
            </a:pPr>
            <a:r>
              <a:rPr lang="pl-PL" b="1" dirty="0"/>
              <a:t>nultá generace </a:t>
            </a:r>
            <a:r>
              <a:rPr lang="pl-PL" dirty="0"/>
              <a:t>- manipulátory a roboti </a:t>
            </a:r>
            <a:r>
              <a:rPr lang="cs-CZ" u="sng" dirty="0"/>
              <a:t>zpravidla bez zpětné vazby</a:t>
            </a:r>
            <a:r>
              <a:rPr lang="cs-CZ" dirty="0"/>
              <a:t>, kdy veškeré </a:t>
            </a:r>
            <a:r>
              <a:rPr lang="cs-CZ" u="sng" dirty="0"/>
              <a:t>poruchy či změny ve sledované oblasti </a:t>
            </a:r>
            <a:r>
              <a:rPr lang="cs-CZ" dirty="0"/>
              <a:t>(signalizované čidly) </a:t>
            </a:r>
            <a:r>
              <a:rPr lang="cs-CZ" u="sng" dirty="0"/>
              <a:t>vedou k nedovolení dalšího kroku, zastavení systému</a:t>
            </a:r>
            <a:r>
              <a:rPr lang="cs-CZ" dirty="0"/>
              <a:t> (tzv. „</a:t>
            </a:r>
            <a:r>
              <a:rPr lang="cs-CZ" i="1" dirty="0" err="1"/>
              <a:t>centrat</a:t>
            </a:r>
            <a:r>
              <a:rPr lang="cs-CZ" i="1" dirty="0"/>
              <a:t> stop") </a:t>
            </a:r>
            <a:r>
              <a:rPr lang="cs-CZ" dirty="0"/>
              <a:t>a přivolání údržbáře;</a:t>
            </a:r>
          </a:p>
          <a:p>
            <a:pPr>
              <a:buFont typeface="Wingdings" panose="05000000000000000000" pitchFamily="2" charset="2"/>
              <a:buChar char="Ø"/>
            </a:pPr>
            <a:r>
              <a:rPr lang="pl-PL" b="1" dirty="0"/>
              <a:t>první generace</a:t>
            </a:r>
            <a:r>
              <a:rPr lang="pl-PL" dirty="0"/>
              <a:t> - roboti s jednoduchou </a:t>
            </a:r>
            <a:r>
              <a:rPr lang="cs-CZ" dirty="0"/>
              <a:t>zpětnou vazbou schopné </a:t>
            </a:r>
            <a:r>
              <a:rPr lang="cs-CZ" u="sng" dirty="0"/>
              <a:t>přepínání několika podprogramů předem vytvořených člověkem a práce podle nich</a:t>
            </a:r>
            <a:r>
              <a:rPr lang="cs-CZ" dirty="0"/>
              <a:t>;</a:t>
            </a:r>
          </a:p>
          <a:p>
            <a:pPr>
              <a:buFont typeface="Wingdings" panose="05000000000000000000" pitchFamily="2" charset="2"/>
              <a:buChar char="Ø"/>
            </a:pPr>
            <a:r>
              <a:rPr lang="cs-CZ" b="1" dirty="0"/>
              <a:t>druhá generace</a:t>
            </a:r>
            <a:r>
              <a:rPr lang="cs-CZ" dirty="0"/>
              <a:t> - roboti se schopností optimalizace, tj. </a:t>
            </a:r>
            <a:r>
              <a:rPr lang="cs-CZ" u="sng" dirty="0"/>
              <a:t>schopností vybírat z předem zadaných programů ten optimální, a to podle člověkem zadaného kritéria</a:t>
            </a:r>
            <a:r>
              <a:rPr lang="cs-CZ" dirty="0"/>
              <a:t>;</a:t>
            </a:r>
          </a:p>
          <a:p>
            <a:pPr algn="just">
              <a:buFont typeface="Wingdings" panose="05000000000000000000" pitchFamily="2" charset="2"/>
              <a:buChar char="Ø"/>
            </a:pPr>
            <a:r>
              <a:rPr lang="pl-PL" b="1" dirty="0"/>
              <a:t>třetí generace </a:t>
            </a:r>
            <a:r>
              <a:rPr lang="pl-PL" dirty="0"/>
              <a:t>- roboti </a:t>
            </a:r>
            <a:r>
              <a:rPr lang="cs-CZ" u="sng" dirty="0"/>
              <a:t>schopní samostatné tvorby programu</a:t>
            </a:r>
            <a:r>
              <a:rPr lang="cs-CZ" dirty="0"/>
              <a:t>, neboť se dokáží učit z nabytých zkušeností. </a:t>
            </a:r>
            <a:r>
              <a:rPr lang="cs-CZ" u="sng" dirty="0"/>
              <a:t>Člověk předem zadává pouze cíl činnosti </a:t>
            </a:r>
            <a:r>
              <a:rPr lang="cs-CZ" dirty="0"/>
              <a:t>(úkol), přičemž způsob jeho splnění je ponechán na inteligenci řídícího systému, který si sám vytvoří program;</a:t>
            </a:r>
          </a:p>
          <a:p>
            <a:pPr>
              <a:buFont typeface="Wingdings" panose="05000000000000000000" pitchFamily="2" charset="2"/>
              <a:buChar char="Ø"/>
            </a:pPr>
            <a:r>
              <a:rPr lang="pl-PL" b="1" dirty="0"/>
              <a:t>čtvrtá generace </a:t>
            </a:r>
            <a:r>
              <a:rPr lang="pl-PL" dirty="0"/>
              <a:t>- </a:t>
            </a:r>
            <a:r>
              <a:rPr lang="pl-PL" u="sng" dirty="0"/>
              <a:t>autonomní roboti </a:t>
            </a:r>
            <a:r>
              <a:rPr lang="cs-CZ" u="sng" dirty="0"/>
              <a:t>se sociálním chováním</a:t>
            </a:r>
            <a:r>
              <a:rPr lang="cs-CZ" dirty="0"/>
              <a:t>, kteří se chovají podobně jako člověk, tedy </a:t>
            </a:r>
            <a:r>
              <a:rPr lang="cs-CZ" u="sng" dirty="0"/>
              <a:t>samostatně si volí i cíl práce</a:t>
            </a:r>
            <a:r>
              <a:rPr lang="cs-CZ" dirty="0"/>
              <a:t>. </a:t>
            </a:r>
          </a:p>
          <a:p>
            <a:pPr marL="0" indent="0" algn="just">
              <a:buNone/>
            </a:pPr>
            <a:r>
              <a:rPr lang="cs-CZ" b="1" dirty="0">
                <a:solidFill>
                  <a:srgbClr val="FF0000"/>
                </a:solidFill>
                <a:effectLst>
                  <a:outerShdw blurRad="38100" dist="38100" dir="2700000" algn="tl">
                    <a:srgbClr val="000000">
                      <a:alpha val="43137"/>
                    </a:srgbClr>
                  </a:outerShdw>
                </a:effectLst>
              </a:rPr>
              <a:t>Počínaje třetí generací bude zřejmě problémem stanovení příčiny nežádoucího jednání.</a:t>
            </a:r>
            <a:endParaRPr lang="cs-CZ" b="1" i="1" dirty="0">
              <a:solidFill>
                <a:srgbClr val="FF0000"/>
              </a:solidFill>
              <a:effectLst>
                <a:outerShdw blurRad="38100" dist="38100" dir="2700000" algn="tl">
                  <a:srgbClr val="000000">
                    <a:alpha val="43137"/>
                  </a:srgbClr>
                </a:outerShdw>
              </a:effectLst>
            </a:endParaRPr>
          </a:p>
          <a:p>
            <a:endParaRPr lang="cs-CZ" dirty="0"/>
          </a:p>
        </p:txBody>
      </p:sp>
      <p:sp>
        <p:nvSpPr>
          <p:cNvPr id="4" name="Nadpis 1"/>
          <p:cNvSpPr>
            <a:spLocks noGrp="1"/>
          </p:cNvSpPr>
          <p:nvPr>
            <p:ph type="title"/>
          </p:nvPr>
        </p:nvSpPr>
        <p:spPr>
          <a:xfrm>
            <a:off x="467544" y="188640"/>
            <a:ext cx="8229600" cy="1143000"/>
          </a:xfrm>
          <a:solidFill>
            <a:schemeClr val="accent6">
              <a:lumMod val="75000"/>
            </a:schemeClr>
          </a:solidFill>
          <a:scene3d>
            <a:camera prst="orthographicFront"/>
            <a:lightRig rig="threePt" dir="t"/>
          </a:scene3d>
          <a:sp3d>
            <a:bevelT prst="convex"/>
          </a:sp3d>
        </p:spPr>
        <p:txBody>
          <a:bodyPr/>
          <a:lstStyle/>
          <a:p>
            <a:r>
              <a:rPr lang="cs-CZ" dirty="0"/>
              <a:t>Autonomní vozidla</a:t>
            </a:r>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34</a:t>
            </a:fld>
            <a:endParaRPr lang="cs-CZ"/>
          </a:p>
        </p:txBody>
      </p:sp>
    </p:spTree>
    <p:extLst>
      <p:ext uri="{BB962C8B-B14F-4D97-AF65-F5344CB8AC3E}">
        <p14:creationId xmlns:p14="http://schemas.microsoft.com/office/powerpoint/2010/main" val="19493112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rmAutofit fontScale="77500" lnSpcReduction="20000"/>
          </a:bodyPr>
          <a:lstStyle/>
          <a:p>
            <a:pPr algn="just"/>
            <a:r>
              <a:rPr lang="cs-CZ" dirty="0"/>
              <a:t>Selže-li zásadním způsobem robot třetí, a především čtvrté kategorie, bude velkým problémem </a:t>
            </a:r>
            <a:r>
              <a:rPr lang="cs-CZ" dirty="0">
                <a:solidFill>
                  <a:srgbClr val="C00000"/>
                </a:solidFill>
                <a:effectLst>
                  <a:outerShdw blurRad="38100" dist="38100" dir="2700000" algn="tl">
                    <a:srgbClr val="000000">
                      <a:alpha val="43137"/>
                    </a:srgbClr>
                  </a:outerShdw>
                </a:effectLst>
              </a:rPr>
              <a:t>hledání </a:t>
            </a:r>
            <a:r>
              <a:rPr lang="cs-CZ" dirty="0" err="1">
                <a:solidFill>
                  <a:srgbClr val="C00000"/>
                </a:solidFill>
                <a:effectLst>
                  <a:outerShdw blurRad="38100" dist="38100" dir="2700000" algn="tl">
                    <a:srgbClr val="000000">
                      <a:alpha val="43137"/>
                    </a:srgbClr>
                  </a:outerShdw>
                </a:effectLst>
              </a:rPr>
              <a:t>kauzálniho</a:t>
            </a:r>
            <a:r>
              <a:rPr lang="cs-CZ" dirty="0">
                <a:solidFill>
                  <a:srgbClr val="C00000"/>
                </a:solidFill>
                <a:effectLst>
                  <a:outerShdw blurRad="38100" dist="38100" dir="2700000" algn="tl">
                    <a:srgbClr val="000000">
                      <a:alpha val="43137"/>
                    </a:srgbClr>
                  </a:outerShdw>
                </a:effectLst>
              </a:rPr>
              <a:t> řetězce mezi příčinou a následkem</a:t>
            </a:r>
            <a:r>
              <a:rPr lang="cs-CZ" dirty="0"/>
              <a:t>. Nemusíme totiž všechny faktory, které ovlivnily jeho fungování, </a:t>
            </a:r>
            <a:r>
              <a:rPr lang="cs-CZ" b="1" dirty="0"/>
              <a:t>a to ani z dat černé skříňky</a:t>
            </a:r>
            <a:r>
              <a:rPr lang="cs-CZ" dirty="0"/>
              <a:t>. </a:t>
            </a:r>
          </a:p>
          <a:p>
            <a:r>
              <a:rPr lang="cs-CZ" dirty="0"/>
              <a:t>Problémem může být i </a:t>
            </a:r>
            <a:r>
              <a:rPr lang="cs-CZ" b="1" dirty="0" err="1"/>
              <a:t>multikauzalita</a:t>
            </a:r>
            <a:r>
              <a:rPr lang="cs-CZ" dirty="0"/>
              <a:t>, kdy může dojít k souběhu nebo kumulaci vice možných příčin vedoucích k negativnímu výsledku. </a:t>
            </a:r>
          </a:p>
          <a:p>
            <a:pPr algn="just"/>
            <a:r>
              <a:rPr lang="cs-CZ" dirty="0"/>
              <a:t>Již dnes je tak třeba zaměřit se na </a:t>
            </a:r>
            <a:r>
              <a:rPr lang="cs-CZ" b="1" dirty="0">
                <a:effectLst>
                  <a:outerShdw blurRad="38100" dist="38100" dir="2700000" algn="tl">
                    <a:srgbClr val="000000">
                      <a:alpha val="43137"/>
                    </a:srgbClr>
                  </a:outerShdw>
                </a:effectLst>
              </a:rPr>
              <a:t>přípravu vysoce specializovaných zaměstnanců pojišťoven</a:t>
            </a:r>
            <a:r>
              <a:rPr lang="cs-CZ" dirty="0"/>
              <a:t>, schopných kvalifikovaného hodnocení rizika, likvidace  i právní obhajoby postupu pojišťovny zejména vůči výrobcům autonomních vozidel, kteří asi budou převažujícími pojistníky. </a:t>
            </a:r>
          </a:p>
        </p:txBody>
      </p:sp>
      <p:sp>
        <p:nvSpPr>
          <p:cNvPr id="4" name="Nadpis 1"/>
          <p:cNvSpPr>
            <a:spLocks noGrp="1"/>
          </p:cNvSpPr>
          <p:nvPr>
            <p:ph type="title"/>
          </p:nvPr>
        </p:nvSpPr>
        <p:spPr>
          <a:solidFill>
            <a:schemeClr val="accent6">
              <a:lumMod val="75000"/>
            </a:schemeClr>
          </a:solidFill>
          <a:scene3d>
            <a:camera prst="orthographicFront"/>
            <a:lightRig rig="threePt" dir="t"/>
          </a:scene3d>
          <a:sp3d>
            <a:bevelT prst="convex"/>
          </a:sp3d>
        </p:spPr>
        <p:txBody>
          <a:bodyPr/>
          <a:lstStyle/>
          <a:p>
            <a:r>
              <a:rPr lang="cs-CZ" dirty="0"/>
              <a:t>Autonomní vozidla</a:t>
            </a:r>
          </a:p>
        </p:txBody>
      </p:sp>
      <p:sp>
        <p:nvSpPr>
          <p:cNvPr id="2" name="Zástupný symbol pro číslo snímku 1"/>
          <p:cNvSpPr>
            <a:spLocks noGrp="1"/>
          </p:cNvSpPr>
          <p:nvPr>
            <p:ph type="sldNum" sz="quarter" idx="12"/>
          </p:nvPr>
        </p:nvSpPr>
        <p:spPr/>
        <p:txBody>
          <a:bodyPr/>
          <a:lstStyle/>
          <a:p>
            <a:fld id="{02AE733A-25EE-4709-8C25-58AFB37EF7E7}" type="slidenum">
              <a:rPr lang="cs-CZ" smtClean="0"/>
              <a:t>35</a:t>
            </a:fld>
            <a:endParaRPr lang="cs-CZ"/>
          </a:p>
        </p:txBody>
      </p:sp>
    </p:spTree>
    <p:extLst>
      <p:ext uri="{BB962C8B-B14F-4D97-AF65-F5344CB8AC3E}">
        <p14:creationId xmlns:p14="http://schemas.microsoft.com/office/powerpoint/2010/main" val="38785925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pPr marL="0" indent="0" algn="ctr">
              <a:buNone/>
            </a:pPr>
            <a:r>
              <a:rPr lang="cs-CZ" sz="3600" b="1" i="1" dirty="0"/>
              <a:t>Bez rizika není možný technologický pokrok a často ani poznání nepoznaného.</a:t>
            </a:r>
            <a:endParaRPr lang="cs-CZ" sz="3600" dirty="0"/>
          </a:p>
          <a:p>
            <a:pPr marL="0" indent="0" algn="ctr">
              <a:buNone/>
            </a:pPr>
            <a:r>
              <a:rPr lang="cs-CZ" sz="3600" b="1" dirty="0"/>
              <a:t>Děkuji za pozornost</a:t>
            </a:r>
          </a:p>
          <a:p>
            <a:pPr marL="0" indent="0" algn="ctr">
              <a:buNone/>
            </a:pPr>
            <a:endParaRPr lang="cs-CZ" sz="3600" dirty="0"/>
          </a:p>
          <a:p>
            <a:pPr marL="0" indent="0" algn="ctr">
              <a:buNone/>
            </a:pPr>
            <a:endParaRPr lang="cs-CZ" dirty="0"/>
          </a:p>
          <a:p>
            <a:pPr marL="0" indent="0" algn="ctr">
              <a:buNone/>
            </a:pPr>
            <a:endParaRPr lang="cs-CZ" dirty="0"/>
          </a:p>
        </p:txBody>
      </p:sp>
      <p:pic>
        <p:nvPicPr>
          <p:cNvPr id="1029" name="Picture 5" descr="Výsledek obrázku pro auta foto">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08" y="2420888"/>
            <a:ext cx="6572250" cy="3695701"/>
          </a:xfrm>
          <a:prstGeom prst="rect">
            <a:avLst/>
          </a:prstGeom>
          <a:noFill/>
          <a:extLst>
            <a:ext uri="{909E8E84-426E-40DD-AFC4-6F175D3DCCD1}">
              <a14:hiddenFill xmlns:a14="http://schemas.microsoft.com/office/drawing/2010/main">
                <a:solidFill>
                  <a:srgbClr val="FFFFFF"/>
                </a:solidFill>
              </a14:hiddenFill>
            </a:ext>
          </a:extLst>
        </p:spPr>
      </p:pic>
      <p:sp>
        <p:nvSpPr>
          <p:cNvPr id="2" name="Zástupný symbol pro číslo snímku 1"/>
          <p:cNvSpPr>
            <a:spLocks noGrp="1"/>
          </p:cNvSpPr>
          <p:nvPr>
            <p:ph type="sldNum" sz="quarter" idx="12"/>
          </p:nvPr>
        </p:nvSpPr>
        <p:spPr/>
        <p:txBody>
          <a:bodyPr/>
          <a:lstStyle/>
          <a:p>
            <a:fld id="{02AE733A-25EE-4709-8C25-58AFB37EF7E7}" type="slidenum">
              <a:rPr lang="cs-CZ" smtClean="0"/>
              <a:t>36</a:t>
            </a:fld>
            <a:endParaRPr lang="cs-CZ"/>
          </a:p>
        </p:txBody>
      </p:sp>
    </p:spTree>
    <p:extLst>
      <p:ext uri="{BB962C8B-B14F-4D97-AF65-F5344CB8AC3E}">
        <p14:creationId xmlns:p14="http://schemas.microsoft.com/office/powerpoint/2010/main" val="39593495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a:solidFill>
            <a:srgbClr val="FFFFCC"/>
          </a:solidFill>
        </p:spPr>
        <p:txBody>
          <a:bodyPr/>
          <a:lstStyle/>
          <a:p>
            <a:r>
              <a:rPr lang="cs-CZ" dirty="0" smtClean="0"/>
              <a:t>Vozidla nepodléhající registraci</a:t>
            </a:r>
            <a:endParaRPr lang="cs-CZ" dirty="0"/>
          </a:p>
        </p:txBody>
      </p:sp>
      <p:sp>
        <p:nvSpPr>
          <p:cNvPr id="3" name="Zástupný symbol pro obsah 2"/>
          <p:cNvSpPr>
            <a:spLocks noGrp="1"/>
          </p:cNvSpPr>
          <p:nvPr>
            <p:ph idx="1"/>
          </p:nvPr>
        </p:nvSpPr>
        <p:spPr>
          <a:xfrm>
            <a:off x="457200" y="1124744"/>
            <a:ext cx="8229600" cy="5328592"/>
          </a:xfrm>
        </p:spPr>
        <p:txBody>
          <a:bodyPr>
            <a:normAutofit fontScale="62500" lnSpcReduction="20000"/>
          </a:bodyPr>
          <a:lstStyle/>
          <a:p>
            <a:pPr algn="just">
              <a:buFont typeface="Wingdings" panose="05000000000000000000" pitchFamily="2" charset="2"/>
              <a:buChar char="Ø"/>
            </a:pPr>
            <a:endParaRPr lang="cs-CZ" sz="3700" dirty="0" smtClean="0"/>
          </a:p>
          <a:p>
            <a:pPr algn="just">
              <a:buFont typeface="Wingdings" panose="05000000000000000000" pitchFamily="2" charset="2"/>
              <a:buChar char="Ø"/>
            </a:pPr>
            <a:r>
              <a:rPr lang="cs-CZ" sz="3700" dirty="0" smtClean="0"/>
              <a:t>Povinné </a:t>
            </a:r>
            <a:r>
              <a:rPr lang="cs-CZ" sz="3700" dirty="0"/>
              <a:t>registraci </a:t>
            </a:r>
            <a:r>
              <a:rPr lang="cs-CZ" sz="3700" dirty="0" smtClean="0"/>
              <a:t>nepodléhá </a:t>
            </a:r>
            <a:r>
              <a:rPr lang="cs-CZ" sz="3700" b="1" dirty="0">
                <a:solidFill>
                  <a:srgbClr val="C00000"/>
                </a:solidFill>
                <a:effectLst>
                  <a:outerShdw blurRad="38100" dist="38100" dir="2700000" algn="tl">
                    <a:srgbClr val="000000">
                      <a:alpha val="43137"/>
                    </a:srgbClr>
                  </a:outerShdw>
                </a:effectLst>
              </a:rPr>
              <a:t>pracovní stroj přípojný</a:t>
            </a:r>
            <a:r>
              <a:rPr lang="cs-CZ" sz="3700" dirty="0"/>
              <a:t>, který je účelově a technicky </a:t>
            </a:r>
            <a:r>
              <a:rPr lang="cs-CZ" sz="3700" u="sng" dirty="0"/>
              <a:t>určen pro práce v zemědělství</a:t>
            </a:r>
            <a:r>
              <a:rPr lang="cs-CZ" sz="3700" dirty="0"/>
              <a:t>; toto vozidlo však lze registrovat na žádost jeho vlastníka. </a:t>
            </a:r>
            <a:endParaRPr lang="cs-CZ" sz="3700" dirty="0" smtClean="0"/>
          </a:p>
          <a:p>
            <a:pPr marL="0" indent="0" algn="just">
              <a:buNone/>
            </a:pPr>
            <a:r>
              <a:rPr lang="cs-CZ" i="1" dirty="0" smtClean="0">
                <a:effectLst>
                  <a:outerShdw blurRad="38100" dist="38100" dir="2700000" algn="tl">
                    <a:srgbClr val="000000">
                      <a:alpha val="43137"/>
                    </a:srgbClr>
                  </a:outerShdw>
                </a:effectLst>
              </a:rPr>
              <a:t>Pro </a:t>
            </a:r>
            <a:r>
              <a:rPr lang="cs-CZ" b="1" i="1" dirty="0">
                <a:effectLst>
                  <a:outerShdw blurRad="38100" dist="38100" dir="2700000" algn="tl">
                    <a:srgbClr val="000000">
                      <a:alpha val="43137"/>
                    </a:srgbClr>
                  </a:outerShdw>
                </a:effectLst>
              </a:rPr>
              <a:t>zvláštní vozidla </a:t>
            </a:r>
            <a:r>
              <a:rPr lang="cs-CZ" b="1" i="1" dirty="0"/>
              <a:t>nepodléhající registraci</a:t>
            </a:r>
            <a:r>
              <a:rPr lang="cs-CZ" i="1" dirty="0"/>
              <a:t> vozidel v registru silničních vozidel vydá výrobce </a:t>
            </a:r>
            <a:r>
              <a:rPr lang="cs-CZ" b="1" i="1" dirty="0"/>
              <a:t>technické osvědčení zvláštního vozidla</a:t>
            </a:r>
            <a:r>
              <a:rPr lang="cs-CZ" i="1" dirty="0"/>
              <a:t>. Pro </a:t>
            </a:r>
            <a:r>
              <a:rPr lang="cs-CZ" b="1" i="1" dirty="0">
                <a:effectLst>
                  <a:outerShdw blurRad="38100" dist="38100" dir="2700000" algn="tl">
                    <a:srgbClr val="000000">
                      <a:alpha val="43137"/>
                    </a:srgbClr>
                  </a:outerShdw>
                </a:effectLst>
              </a:rPr>
              <a:t>zvláštní vozi</a:t>
            </a:r>
            <a:r>
              <a:rPr lang="cs-CZ" i="1" dirty="0"/>
              <a:t>dla </a:t>
            </a:r>
            <a:r>
              <a:rPr lang="cs-CZ" b="1" i="1" dirty="0"/>
              <a:t>registrovaná</a:t>
            </a:r>
            <a:r>
              <a:rPr lang="cs-CZ" i="1" dirty="0"/>
              <a:t> v registru silničních vozidel vydá výrobce </a:t>
            </a:r>
            <a:r>
              <a:rPr lang="cs-CZ" b="1" i="1" dirty="0"/>
              <a:t>technický průkaz zvláštního vozidla</a:t>
            </a:r>
            <a:r>
              <a:rPr lang="cs-CZ" i="1" dirty="0"/>
              <a:t>.</a:t>
            </a:r>
          </a:p>
          <a:p>
            <a:pPr algn="just">
              <a:buFont typeface="Wingdings" panose="05000000000000000000" pitchFamily="2" charset="2"/>
              <a:buChar char="Ø"/>
            </a:pPr>
            <a:r>
              <a:rPr lang="cs-CZ" sz="3700" dirty="0"/>
              <a:t>Vozidla, na která se nevztahovala povinnost registrace podle právních předpisů platných do účinnosti tohoto zákona (1. července 2001), musí být zaregistrována v registru silničních vozidel nejpozději ve lhůtě tří let od účinnosti tohoto zákona. </a:t>
            </a:r>
            <a:r>
              <a:rPr lang="cs-CZ" sz="3700" b="1" dirty="0"/>
              <a:t>Pokud takovým vozidlem je </a:t>
            </a:r>
            <a:r>
              <a:rPr lang="cs-CZ" sz="3700" b="1" dirty="0">
                <a:solidFill>
                  <a:srgbClr val="C00000"/>
                </a:solidFill>
                <a:effectLst>
                  <a:outerShdw blurRad="38100" dist="38100" dir="2700000" algn="tl">
                    <a:srgbClr val="000000">
                      <a:alpha val="43137"/>
                    </a:srgbClr>
                  </a:outerShdw>
                </a:effectLst>
              </a:rPr>
              <a:t>dvoukolový moped nebo motokolo</a:t>
            </a:r>
            <a:r>
              <a:rPr lang="cs-CZ" sz="3700" b="1" dirty="0">
                <a:solidFill>
                  <a:srgbClr val="C00000"/>
                </a:solidFill>
              </a:rPr>
              <a:t> </a:t>
            </a:r>
            <a:r>
              <a:rPr lang="cs-CZ" sz="3700" b="1" dirty="0"/>
              <a:t>(vozidla patřící do kategorie L podle přílohy tohoto zákona) nebo </a:t>
            </a:r>
            <a:r>
              <a:rPr lang="cs-CZ" sz="3700" b="1" dirty="0">
                <a:solidFill>
                  <a:srgbClr val="C00000"/>
                </a:solidFill>
                <a:effectLst>
                  <a:outerShdw blurRad="38100" dist="38100" dir="2700000" algn="tl">
                    <a:srgbClr val="000000">
                      <a:alpha val="43137"/>
                    </a:srgbClr>
                  </a:outerShdw>
                </a:effectLst>
              </a:rPr>
              <a:t>pracovní stroj samojízdný </a:t>
            </a:r>
            <a:r>
              <a:rPr lang="cs-CZ" sz="3700" b="1" dirty="0"/>
              <a:t>(vozidlo patřící do kategorie S podle přílohy tohoto zákona), registruje se </a:t>
            </a:r>
            <a:r>
              <a:rPr lang="cs-CZ" sz="3700" b="1" u="sng" dirty="0"/>
              <a:t>jen na žádost vlastníka.</a:t>
            </a:r>
          </a:p>
          <a:p>
            <a:r>
              <a:rPr lang="cs-CZ" sz="2300" i="1" dirty="0" smtClean="0"/>
              <a:t>§ 78, 79 a 89 bod 10 zákona č. 56/2001 Sb.</a:t>
            </a:r>
            <a:endParaRPr lang="cs-CZ" sz="2300" i="1"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4</a:t>
            </a:fld>
            <a:endParaRPr lang="cs-CZ"/>
          </a:p>
        </p:txBody>
      </p:sp>
    </p:spTree>
    <p:extLst>
      <p:ext uri="{BB962C8B-B14F-4D97-AF65-F5344CB8AC3E}">
        <p14:creationId xmlns:p14="http://schemas.microsoft.com/office/powerpoint/2010/main" val="742356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a:solidFill>
            <a:schemeClr val="accent6"/>
          </a:solidFill>
        </p:spPr>
        <p:txBody>
          <a:bodyPr/>
          <a:lstStyle/>
          <a:p>
            <a:r>
              <a:rPr lang="cs-CZ" dirty="0" smtClean="0"/>
              <a:t>Příspěvek ČKP</a:t>
            </a:r>
            <a:endParaRPr lang="cs-CZ" dirty="0"/>
          </a:p>
        </p:txBody>
      </p:sp>
      <p:sp>
        <p:nvSpPr>
          <p:cNvPr id="3" name="Zástupný symbol pro obsah 2"/>
          <p:cNvSpPr>
            <a:spLocks noGrp="1"/>
          </p:cNvSpPr>
          <p:nvPr>
            <p:ph idx="1"/>
          </p:nvPr>
        </p:nvSpPr>
        <p:spPr>
          <a:xfrm>
            <a:off x="457200" y="1340768"/>
            <a:ext cx="8229600" cy="5040560"/>
          </a:xfrm>
        </p:spPr>
        <p:txBody>
          <a:bodyPr>
            <a:normAutofit fontScale="55000" lnSpcReduction="20000"/>
          </a:bodyPr>
          <a:lstStyle/>
          <a:p>
            <a:pPr marL="0" indent="0">
              <a:buNone/>
            </a:pPr>
            <a:r>
              <a:rPr lang="cs-CZ" sz="3800" b="1" dirty="0" smtClean="0"/>
              <a:t>§ 4 - </a:t>
            </a:r>
            <a:r>
              <a:rPr lang="cs-CZ" sz="3800" b="1" dirty="0"/>
              <a:t>ve znění zákona č. 293/2017 Sb.</a:t>
            </a:r>
          </a:p>
          <a:p>
            <a:pPr marL="0" indent="0">
              <a:buNone/>
            </a:pPr>
            <a:endParaRPr lang="cs-CZ" sz="3800" b="1" dirty="0" smtClean="0"/>
          </a:p>
          <a:p>
            <a:pPr marL="0" indent="0" algn="just">
              <a:buNone/>
            </a:pPr>
            <a:r>
              <a:rPr lang="cs-CZ" sz="3800" b="1" dirty="0" smtClean="0">
                <a:effectLst>
                  <a:outerShdw blurRad="38100" dist="38100" dir="2700000" algn="tl">
                    <a:srgbClr val="000000">
                      <a:alpha val="43137"/>
                    </a:srgbClr>
                  </a:outerShdw>
                </a:effectLst>
              </a:rPr>
              <a:t>Vlastník tuzemského vozidla a jeho provozovatel </a:t>
            </a:r>
            <a:r>
              <a:rPr lang="cs-CZ" sz="3800" dirty="0" smtClean="0"/>
              <a:t>jsou </a:t>
            </a:r>
            <a:r>
              <a:rPr lang="cs-CZ" sz="3800" u="sng" dirty="0" smtClean="0"/>
              <a:t>společně a nerozdílně </a:t>
            </a:r>
            <a:r>
              <a:rPr lang="cs-CZ" sz="3800" b="1" dirty="0" smtClean="0"/>
              <a:t>povinni zaplatit Kanceláři příspěvek za každý den porušení povinnosti podle § 1 odst. 2</a:t>
            </a:r>
            <a:r>
              <a:rPr lang="cs-CZ" sz="3800" dirty="0" smtClean="0"/>
              <a:t>; to neplatí, bylo-li vozidlo odcizeno.</a:t>
            </a:r>
          </a:p>
          <a:p>
            <a:pPr marL="0" indent="0" algn="just">
              <a:buNone/>
            </a:pPr>
            <a:r>
              <a:rPr lang="cs-CZ" sz="3800" dirty="0" smtClean="0"/>
              <a:t> </a:t>
            </a:r>
          </a:p>
          <a:p>
            <a:pPr marL="0" indent="0" algn="just">
              <a:buNone/>
            </a:pPr>
            <a:r>
              <a:rPr lang="cs-CZ" sz="3800" dirty="0" smtClean="0"/>
              <a:t>Při určení osoby povinné k zaplacení příspěvku </a:t>
            </a:r>
            <a:r>
              <a:rPr lang="cs-CZ" sz="3800" b="1" dirty="0" smtClean="0"/>
              <a:t>se má za to</a:t>
            </a:r>
            <a:r>
              <a:rPr lang="cs-CZ" sz="3800" dirty="0" smtClean="0"/>
              <a:t>, že</a:t>
            </a:r>
          </a:p>
          <a:p>
            <a:pPr marL="0" indent="0" algn="just">
              <a:buNone/>
            </a:pPr>
            <a:r>
              <a:rPr lang="cs-CZ" sz="3800" dirty="0" smtClean="0"/>
              <a:t> </a:t>
            </a:r>
          </a:p>
          <a:p>
            <a:pPr marL="0" indent="0" algn="just">
              <a:buNone/>
            </a:pPr>
            <a:r>
              <a:rPr lang="cs-CZ" sz="3800" b="1" dirty="0" smtClean="0"/>
              <a:t>a) osoba zapsaná jako </a:t>
            </a:r>
            <a:r>
              <a:rPr lang="cs-CZ" sz="3800" b="1" dirty="0" smtClean="0">
                <a:solidFill>
                  <a:srgbClr val="C00000"/>
                </a:solidFill>
                <a:effectLst>
                  <a:outerShdw blurRad="38100" dist="38100" dir="2700000" algn="tl">
                    <a:srgbClr val="000000">
                      <a:alpha val="43137"/>
                    </a:srgbClr>
                  </a:outerShdw>
                </a:effectLst>
              </a:rPr>
              <a:t>vlastník vozidla </a:t>
            </a:r>
            <a:r>
              <a:rPr lang="cs-CZ" sz="3800" b="1" dirty="0" smtClean="0"/>
              <a:t>v registru silničních vozidel je vlastníkem vozidla a</a:t>
            </a:r>
          </a:p>
          <a:p>
            <a:pPr marL="0" indent="0" algn="just">
              <a:buNone/>
            </a:pPr>
            <a:r>
              <a:rPr lang="cs-CZ" sz="3800" b="1" dirty="0" smtClean="0"/>
              <a:t> </a:t>
            </a:r>
          </a:p>
          <a:p>
            <a:pPr marL="0" indent="0" algn="just">
              <a:buNone/>
            </a:pPr>
            <a:r>
              <a:rPr lang="cs-CZ" sz="3800" b="1" dirty="0" smtClean="0"/>
              <a:t>b) osoba zapsaná jako </a:t>
            </a:r>
            <a:r>
              <a:rPr lang="cs-CZ" sz="3800" b="1" dirty="0" smtClean="0">
                <a:solidFill>
                  <a:srgbClr val="C00000"/>
                </a:solidFill>
                <a:effectLst>
                  <a:outerShdw blurRad="38100" dist="38100" dir="2700000" algn="tl">
                    <a:srgbClr val="000000">
                      <a:alpha val="43137"/>
                    </a:srgbClr>
                  </a:outerShdw>
                </a:effectLst>
              </a:rPr>
              <a:t>provozovatel vozidla </a:t>
            </a:r>
            <a:r>
              <a:rPr lang="cs-CZ" sz="3800" b="1" dirty="0" smtClean="0"/>
              <a:t>v registru silničních vozidel je provozovatelem vozidla.</a:t>
            </a:r>
          </a:p>
          <a:p>
            <a:pPr marL="0" indent="0">
              <a:buNone/>
            </a:pPr>
            <a:r>
              <a:rPr lang="cs-CZ" sz="3800" dirty="0" smtClean="0"/>
              <a:t> </a:t>
            </a:r>
          </a:p>
          <a:p>
            <a:pPr marL="0" indent="0">
              <a:buNone/>
            </a:pPr>
            <a:r>
              <a:rPr lang="cs-CZ" dirty="0" smtClean="0"/>
              <a:t>	</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5</a:t>
            </a:fld>
            <a:endParaRPr lang="cs-CZ"/>
          </a:p>
        </p:txBody>
      </p:sp>
    </p:spTree>
    <p:extLst>
      <p:ext uri="{BB962C8B-B14F-4D97-AF65-F5344CB8AC3E}">
        <p14:creationId xmlns:p14="http://schemas.microsoft.com/office/powerpoint/2010/main" val="421972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88640"/>
            <a:ext cx="8229600" cy="922114"/>
          </a:xfrm>
          <a:solidFill>
            <a:srgbClr val="FFFF00"/>
          </a:solidFill>
        </p:spPr>
        <p:txBody>
          <a:bodyPr/>
          <a:lstStyle/>
          <a:p>
            <a:r>
              <a:rPr lang="cs-CZ" dirty="0" smtClean="0"/>
              <a:t>Novela vyhlášky č. 205/1999 Sb.</a:t>
            </a:r>
            <a:endParaRPr lang="cs-CZ" dirty="0"/>
          </a:p>
        </p:txBody>
      </p:sp>
      <p:sp>
        <p:nvSpPr>
          <p:cNvPr id="3" name="Zástupný symbol pro obsah 2"/>
          <p:cNvSpPr>
            <a:spLocks noGrp="1"/>
          </p:cNvSpPr>
          <p:nvPr>
            <p:ph idx="1"/>
          </p:nvPr>
        </p:nvSpPr>
        <p:spPr>
          <a:xfrm>
            <a:off x="457200" y="1124744"/>
            <a:ext cx="8229600" cy="5472608"/>
          </a:xfrm>
        </p:spPr>
        <p:txBody>
          <a:bodyPr>
            <a:normAutofit fontScale="32500" lnSpcReduction="20000"/>
          </a:bodyPr>
          <a:lstStyle/>
          <a:p>
            <a:pPr marL="0" indent="0" algn="ctr">
              <a:buNone/>
            </a:pPr>
            <a:endParaRPr lang="cs-CZ" sz="3700" dirty="0" smtClean="0"/>
          </a:p>
          <a:p>
            <a:pPr marL="0" indent="0" algn="ctr">
              <a:buNone/>
            </a:pPr>
            <a:r>
              <a:rPr lang="cs-CZ" sz="3700" dirty="0" smtClean="0"/>
              <a:t>§ 2 a 2a – ve znění vyhlášky č. 417/2017 Sb.</a:t>
            </a:r>
          </a:p>
          <a:p>
            <a:pPr marL="0" indent="0">
              <a:buNone/>
            </a:pPr>
            <a:r>
              <a:rPr lang="cs-CZ" sz="3700" b="1" dirty="0" smtClean="0"/>
              <a:t>Výše denní sazby příspěvku</a:t>
            </a:r>
          </a:p>
          <a:p>
            <a:pPr marL="0" indent="0" algn="just">
              <a:buNone/>
            </a:pPr>
            <a:r>
              <a:rPr lang="cs-CZ" sz="3700" dirty="0" smtClean="0"/>
              <a:t>a) motocykl se zdvihovým objemem válců motoru do 50 cm3 včetně ve výši 4 Kč,</a:t>
            </a:r>
          </a:p>
          <a:p>
            <a:pPr marL="0" indent="0" algn="just">
              <a:buNone/>
            </a:pPr>
            <a:r>
              <a:rPr lang="cs-CZ" sz="3700" dirty="0" smtClean="0"/>
              <a:t>b) motocykl se zdvihovým objemem válců motoru nad 50 cm3 do 350 cm3 včetně ve výši 8 Kč,</a:t>
            </a:r>
          </a:p>
          <a:p>
            <a:pPr marL="0" indent="0" algn="just">
              <a:buNone/>
            </a:pPr>
            <a:r>
              <a:rPr lang="cs-CZ" sz="3700" dirty="0" smtClean="0"/>
              <a:t>c) motocykl se zdvihovým objemem válců motoru nad 350 cm3 do 500 cm3 včetně ve výši 21 Kč,</a:t>
            </a:r>
          </a:p>
          <a:p>
            <a:pPr marL="0" indent="0" algn="just">
              <a:buNone/>
            </a:pPr>
            <a:r>
              <a:rPr lang="cs-CZ" sz="3700" dirty="0" smtClean="0"/>
              <a:t>d) motocykl se zdvihovým objemem válců motoru nad 500 cm3 ve výši 25 Kč,</a:t>
            </a:r>
          </a:p>
          <a:p>
            <a:pPr marL="0" indent="0" algn="just">
              <a:buNone/>
            </a:pPr>
            <a:r>
              <a:rPr lang="cs-CZ" sz="3700" dirty="0" smtClean="0"/>
              <a:t>e) osobní automobil se zdvihovým objemem válců motoru do 1 000 cm3 včetně ve výši 30 Kč,</a:t>
            </a:r>
          </a:p>
          <a:p>
            <a:pPr marL="0" indent="0" algn="just">
              <a:buNone/>
            </a:pPr>
            <a:r>
              <a:rPr lang="cs-CZ" sz="3700" dirty="0" smtClean="0"/>
              <a:t>f) osobní automobil se zdvihovým objemem válců motoru nad 1 000 cm3 do 1 350 cm3 včetně ve výši 35 Kč,</a:t>
            </a:r>
          </a:p>
          <a:p>
            <a:pPr marL="0" indent="0" algn="just">
              <a:buNone/>
            </a:pPr>
            <a:r>
              <a:rPr lang="cs-CZ" sz="3700" dirty="0" smtClean="0"/>
              <a:t>g) osobní automobil se zdvihovým objemem válců motoru nad 1 350 cm3 do 1 850 cm3 včetně ve výši 47 Kč,</a:t>
            </a:r>
          </a:p>
          <a:p>
            <a:pPr marL="0" indent="0" algn="just">
              <a:buNone/>
            </a:pPr>
            <a:r>
              <a:rPr lang="cs-CZ" sz="3700" dirty="0" smtClean="0"/>
              <a:t>h) osobní automobil se zdvihovým objemem válců motoru nad 1 850 cm3 do 2 500 cm3 včetně ve výši 65 Kč,</a:t>
            </a:r>
          </a:p>
          <a:p>
            <a:pPr marL="0" indent="0" algn="just">
              <a:buNone/>
            </a:pPr>
            <a:r>
              <a:rPr lang="cs-CZ" sz="3700" dirty="0" smtClean="0"/>
              <a:t>i) osobní automobil se zdvihovým objemem válců motoru nad 2 500 cm3 ve výši 93 Kč,</a:t>
            </a:r>
          </a:p>
          <a:p>
            <a:pPr marL="0" indent="0" algn="just">
              <a:buNone/>
            </a:pPr>
            <a:r>
              <a:rPr lang="cs-CZ" sz="3700" dirty="0" smtClean="0"/>
              <a:t>j) obytný automobil ve výši 61 Kč,</a:t>
            </a:r>
          </a:p>
          <a:p>
            <a:pPr marL="0" indent="0" algn="just">
              <a:buNone/>
            </a:pPr>
            <a:r>
              <a:rPr lang="cs-CZ" sz="3700" dirty="0" smtClean="0"/>
              <a:t>k) sanitní automobil ve výši 94 Kč,</a:t>
            </a:r>
          </a:p>
          <a:p>
            <a:pPr marL="0" indent="0" algn="just">
              <a:buNone/>
            </a:pPr>
            <a:r>
              <a:rPr lang="cs-CZ" sz="3700" dirty="0" smtClean="0"/>
              <a:t>l) autobus s nejvyšší povolenou hmotností do 5 000 kg včetně ve výši 155 Kč,</a:t>
            </a:r>
          </a:p>
          <a:p>
            <a:pPr marL="0" indent="0" algn="just">
              <a:buNone/>
            </a:pPr>
            <a:r>
              <a:rPr lang="cs-CZ" sz="3700" dirty="0" smtClean="0"/>
              <a:t>m) autobus s nejvyšší povolenou hmotností nad 5 000 kg ve výši 290 Kč,</a:t>
            </a:r>
          </a:p>
          <a:p>
            <a:pPr marL="0" indent="0" algn="just">
              <a:buNone/>
            </a:pPr>
            <a:r>
              <a:rPr lang="cs-CZ" sz="3700" dirty="0" smtClean="0"/>
              <a:t>n) trolejbus ve výši 56 Kč,</a:t>
            </a:r>
          </a:p>
          <a:p>
            <a:pPr marL="0" indent="0" algn="just">
              <a:buNone/>
            </a:pPr>
            <a:r>
              <a:rPr lang="cs-CZ" sz="3700" dirty="0" smtClean="0"/>
              <a:t>o) nákladní automobil jiný než podle písmene r) s nejvyšší povolenou hmotností do 3 500 kg včetně ve výši 86 Kč,</a:t>
            </a:r>
          </a:p>
          <a:p>
            <a:pPr marL="0" indent="0" algn="just">
              <a:buNone/>
            </a:pPr>
            <a:r>
              <a:rPr lang="cs-CZ" sz="3700" dirty="0" smtClean="0"/>
              <a:t>p) nákladní automobil jiný než podle písmene r) s nejvyšší povolenou hmotností nad 3 500 kg do 12 000 kg včetně ve výši 145 Kč,</a:t>
            </a:r>
          </a:p>
          <a:p>
            <a:pPr marL="0" indent="0" algn="just">
              <a:buNone/>
            </a:pPr>
            <a:r>
              <a:rPr lang="cs-CZ" sz="3700" dirty="0" smtClean="0"/>
              <a:t>q) nákladní automobil jiný než podle písmene r) s nejvyšší povolenou hmotností nad 12 000 kg ve výši 261 Kč,</a:t>
            </a:r>
          </a:p>
          <a:p>
            <a:pPr marL="0" indent="0" algn="just">
              <a:buNone/>
            </a:pPr>
            <a:r>
              <a:rPr lang="cs-CZ" sz="3700" dirty="0" smtClean="0"/>
              <a:t>r) nákladní automobil, který je nebo má být v registru silničních vozidel zapsán jako tahač návěsů, nebo tahač přívěsů, ve výši 563 Kč,</a:t>
            </a:r>
          </a:p>
          <a:p>
            <a:pPr marL="0" indent="0" algn="just">
              <a:buNone/>
            </a:pPr>
            <a:r>
              <a:rPr lang="cs-CZ" sz="3700" dirty="0" smtClean="0"/>
              <a:t>s) traktor ve výši 16 Kč,</a:t>
            </a:r>
          </a:p>
          <a:p>
            <a:pPr marL="0" indent="0" algn="just">
              <a:buNone/>
            </a:pPr>
            <a:r>
              <a:rPr lang="cs-CZ" sz="3700" dirty="0" smtClean="0"/>
              <a:t>t) přípojné vozidlo s nejvyšší povolenou hmotností do 750 kg včetně ve výši 4 Kč,</a:t>
            </a:r>
          </a:p>
          <a:p>
            <a:pPr marL="0" indent="0" algn="just">
              <a:buNone/>
            </a:pPr>
            <a:r>
              <a:rPr lang="cs-CZ" sz="3700" dirty="0" smtClean="0"/>
              <a:t>u) přípojné vozidlo s nejvyšší povolenou hmotností nad 750 kg do 10 000 kg včetně ve výši 7 Kč,</a:t>
            </a:r>
          </a:p>
          <a:p>
            <a:pPr marL="0" indent="0" algn="just">
              <a:buNone/>
            </a:pPr>
            <a:r>
              <a:rPr lang="cs-CZ" sz="3700" dirty="0" smtClean="0"/>
              <a:t>v) přípojné vozidlo s nejvyšší povolenou hmotností nad 10 000 kg ve výši 70 Kč,</a:t>
            </a:r>
          </a:p>
          <a:p>
            <a:pPr marL="0" indent="0" algn="just">
              <a:buNone/>
            </a:pPr>
            <a:r>
              <a:rPr lang="cs-CZ" sz="3700" dirty="0" smtClean="0"/>
              <a:t>w) vozidla jiná než podle písmen a) až v) ve výši 20 Kč.</a:t>
            </a:r>
          </a:p>
          <a:p>
            <a:pPr marL="0" indent="0" algn="just">
              <a:buNone/>
            </a:pPr>
            <a:r>
              <a:rPr lang="cs-CZ" sz="3700" dirty="0" smtClean="0"/>
              <a:t> </a:t>
            </a:r>
          </a:p>
          <a:p>
            <a:pPr marL="0" indent="0" algn="ctr">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6</a:t>
            </a:fld>
            <a:endParaRPr lang="cs-CZ"/>
          </a:p>
        </p:txBody>
      </p:sp>
    </p:spTree>
    <p:extLst>
      <p:ext uri="{BB962C8B-B14F-4D97-AF65-F5344CB8AC3E}">
        <p14:creationId xmlns:p14="http://schemas.microsoft.com/office/powerpoint/2010/main" val="3645734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a:solidFill>
            <a:srgbClr val="FFFF00"/>
          </a:solidFill>
        </p:spPr>
        <p:txBody>
          <a:bodyPr/>
          <a:lstStyle/>
          <a:p>
            <a:r>
              <a:rPr lang="cs-CZ" dirty="0" smtClean="0"/>
              <a:t>Novela vyhlášky č. 205/1999 Sb.</a:t>
            </a:r>
            <a:endParaRPr lang="cs-CZ" dirty="0"/>
          </a:p>
        </p:txBody>
      </p:sp>
      <p:sp>
        <p:nvSpPr>
          <p:cNvPr id="3" name="Zástupný symbol pro obsah 2"/>
          <p:cNvSpPr>
            <a:spLocks noGrp="1"/>
          </p:cNvSpPr>
          <p:nvPr>
            <p:ph idx="1"/>
          </p:nvPr>
        </p:nvSpPr>
        <p:spPr/>
        <p:txBody>
          <a:bodyPr>
            <a:normAutofit fontScale="55000" lnSpcReduction="20000"/>
          </a:bodyPr>
          <a:lstStyle/>
          <a:p>
            <a:pPr marL="0" indent="0" algn="just">
              <a:buNone/>
            </a:pPr>
            <a:r>
              <a:rPr lang="cs-CZ" dirty="0" smtClean="0"/>
              <a:t> Pro vozidla s </a:t>
            </a:r>
            <a:r>
              <a:rPr lang="cs-CZ" b="1" dirty="0" smtClean="0">
                <a:effectLst>
                  <a:outerShdw blurRad="38100" dist="38100" dir="2700000" algn="tl">
                    <a:srgbClr val="000000">
                      <a:alpha val="43137"/>
                    </a:srgbClr>
                  </a:outerShdw>
                </a:effectLst>
              </a:rPr>
              <a:t>elektrickým nebo hybridním pohonem </a:t>
            </a:r>
            <a:r>
              <a:rPr lang="cs-CZ" dirty="0" smtClean="0"/>
              <a:t>se použije denní sazba příspěvku podle </a:t>
            </a:r>
          </a:p>
          <a:p>
            <a:pPr marL="0" indent="0" algn="just">
              <a:buNone/>
            </a:pPr>
            <a:r>
              <a:rPr lang="cs-CZ" dirty="0" smtClean="0"/>
              <a:t>a) odstavce 1 písm. a) pro motocykl, </a:t>
            </a:r>
          </a:p>
          <a:p>
            <a:pPr marL="0" indent="0" algn="just">
              <a:buNone/>
            </a:pPr>
            <a:r>
              <a:rPr lang="cs-CZ" dirty="0" smtClean="0"/>
              <a:t>b) odstavce 1 písm. e) pro osobní automobil s výkonem do 40 kW včetně, </a:t>
            </a:r>
          </a:p>
          <a:p>
            <a:pPr marL="0" indent="0" algn="just">
              <a:buNone/>
            </a:pPr>
            <a:r>
              <a:rPr lang="cs-CZ" dirty="0" smtClean="0"/>
              <a:t>c) odstavce 1 písm. f) pro osobní automobil s výkonem nad 40 kW do 55 kW včetně, </a:t>
            </a:r>
          </a:p>
          <a:p>
            <a:pPr marL="0" indent="0" algn="just">
              <a:buNone/>
            </a:pPr>
            <a:r>
              <a:rPr lang="cs-CZ" dirty="0" smtClean="0"/>
              <a:t>d) odstavce 1 písm. g) pro osobní automobil s výkonem nad 55 kW do 80 kW včetně, </a:t>
            </a:r>
          </a:p>
          <a:p>
            <a:pPr marL="0" indent="0" algn="just">
              <a:buNone/>
            </a:pPr>
            <a:r>
              <a:rPr lang="cs-CZ" dirty="0" smtClean="0"/>
              <a:t>e) odstavce 1 písm. h) pro osobní automobil s výkonem nad 80 kW do 135 kW včetně, </a:t>
            </a:r>
          </a:p>
          <a:p>
            <a:pPr marL="0" indent="0" algn="just">
              <a:buNone/>
            </a:pPr>
            <a:r>
              <a:rPr lang="cs-CZ" dirty="0" smtClean="0"/>
              <a:t>f) odstavce 1 písm. i) pro osobní automobil s výkonem nad 135 kW. </a:t>
            </a:r>
          </a:p>
          <a:p>
            <a:pPr marL="0" indent="0" algn="just">
              <a:buNone/>
            </a:pPr>
            <a:endParaRPr lang="cs-CZ" dirty="0" smtClean="0"/>
          </a:p>
          <a:p>
            <a:pPr marL="0" indent="0" algn="ctr">
              <a:buNone/>
            </a:pPr>
            <a:r>
              <a:rPr lang="cs-CZ" dirty="0" smtClean="0"/>
              <a:t>§ 2a</a:t>
            </a:r>
          </a:p>
          <a:p>
            <a:pPr marL="0" indent="0" algn="just">
              <a:buNone/>
            </a:pPr>
            <a:r>
              <a:rPr lang="cs-CZ" b="1" dirty="0" smtClean="0"/>
              <a:t>Výše nákladů mimosoudního uplatnění práva na příspěvek</a:t>
            </a:r>
          </a:p>
          <a:p>
            <a:pPr marL="0" indent="0" algn="just">
              <a:buNone/>
            </a:pPr>
            <a:endParaRPr lang="cs-CZ" dirty="0" smtClean="0"/>
          </a:p>
          <a:p>
            <a:pPr marL="0" indent="0" algn="just">
              <a:buNone/>
            </a:pPr>
            <a:r>
              <a:rPr lang="cs-CZ" dirty="0" smtClean="0"/>
              <a:t>	Výše nákladů České kanceláře pojistitelů spojených s mimosoudním uplatněním práva na příspěvek podle § 4 odst. 4 zákona o pojištění odpovědnosti z provozu vozidla činí </a:t>
            </a:r>
            <a:r>
              <a:rPr lang="cs-CZ" b="1" dirty="0" smtClean="0">
                <a:effectLst>
                  <a:outerShdw blurRad="38100" dist="38100" dir="2700000" algn="tl">
                    <a:srgbClr val="000000">
                      <a:alpha val="43137"/>
                    </a:srgbClr>
                  </a:outerShdw>
                </a:effectLst>
              </a:rPr>
              <a:t>300 Kč</a:t>
            </a:r>
            <a:r>
              <a:rPr lang="cs-CZ" dirty="0" smtClean="0"/>
              <a:t>.".</a:t>
            </a:r>
          </a:p>
          <a:p>
            <a:pPr marL="0" indent="0" algn="just">
              <a:buNone/>
            </a:pPr>
            <a:r>
              <a:rPr lang="cs-CZ" dirty="0" smtClean="0"/>
              <a:t>	</a:t>
            </a:r>
          </a:p>
          <a:p>
            <a:pPr marL="0" indent="0">
              <a:buNone/>
            </a:pPr>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7</a:t>
            </a:fld>
            <a:endParaRPr lang="cs-CZ"/>
          </a:p>
        </p:txBody>
      </p:sp>
    </p:spTree>
    <p:extLst>
      <p:ext uri="{BB962C8B-B14F-4D97-AF65-F5344CB8AC3E}">
        <p14:creationId xmlns:p14="http://schemas.microsoft.com/office/powerpoint/2010/main" val="2094550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a:solidFill>
            <a:srgbClr val="CCCCFF"/>
          </a:solidFill>
        </p:spPr>
        <p:txBody>
          <a:bodyPr/>
          <a:lstStyle/>
          <a:p>
            <a:r>
              <a:rPr lang="cs-CZ" dirty="0" smtClean="0"/>
              <a:t>Výzva k zaplacení příspěvku ČKP</a:t>
            </a:r>
            <a:endParaRPr lang="cs-CZ" dirty="0"/>
          </a:p>
        </p:txBody>
      </p:sp>
      <p:sp>
        <p:nvSpPr>
          <p:cNvPr id="3" name="Zástupný symbol pro obsah 2"/>
          <p:cNvSpPr>
            <a:spLocks noGrp="1"/>
          </p:cNvSpPr>
          <p:nvPr>
            <p:ph idx="1"/>
          </p:nvPr>
        </p:nvSpPr>
        <p:spPr/>
        <p:txBody>
          <a:bodyPr>
            <a:normAutofit fontScale="62500" lnSpcReduction="20000"/>
          </a:bodyPr>
          <a:lstStyle/>
          <a:p>
            <a:pPr marL="0" indent="0" algn="just">
              <a:buNone/>
            </a:pPr>
            <a:r>
              <a:rPr lang="cs-CZ" dirty="0" smtClean="0"/>
              <a:t>Povinnost </a:t>
            </a:r>
            <a:r>
              <a:rPr lang="cs-CZ" b="1" dirty="0" smtClean="0"/>
              <a:t>zaplatit příspěvek a náklady Kanceláře </a:t>
            </a:r>
            <a:r>
              <a:rPr lang="cs-CZ" dirty="0" smtClean="0"/>
              <a:t>podle odstavce 4 </a:t>
            </a:r>
            <a:r>
              <a:rPr lang="cs-CZ" b="1" dirty="0" smtClean="0">
                <a:effectLst>
                  <a:outerShdw blurRad="38100" dist="38100" dir="2700000" algn="tl">
                    <a:srgbClr val="000000">
                      <a:alpha val="43137"/>
                    </a:srgbClr>
                  </a:outerShdw>
                </a:effectLst>
              </a:rPr>
              <a:t>zaniká</a:t>
            </a:r>
            <a:r>
              <a:rPr lang="cs-CZ" dirty="0" smtClean="0"/>
              <a:t>, pokud Kancelář </a:t>
            </a:r>
            <a:r>
              <a:rPr lang="cs-CZ" u="sng" dirty="0" smtClean="0"/>
              <a:t>do 1 roku ode dne vzniku povinnosti zaplatit příspěvek neodešle osobě povinné k zaplacení příspěvku výzvu k zaplacení příspěvku</a:t>
            </a:r>
            <a:r>
              <a:rPr lang="cs-CZ" dirty="0" smtClean="0"/>
              <a:t>, jde-li o osobu zapsanou jako vlastník či provozovatel vozidla v registru silničních vozidel. </a:t>
            </a:r>
            <a:r>
              <a:rPr lang="cs-CZ" u="sng" dirty="0" smtClean="0"/>
              <a:t>V ostatních případech lhůta 1 roku </a:t>
            </a:r>
            <a:r>
              <a:rPr lang="cs-CZ" b="1" u="sng" dirty="0" smtClean="0"/>
              <a:t>nezačne běžet dříve</a:t>
            </a:r>
            <a:r>
              <a:rPr lang="cs-CZ" u="sng" dirty="0" smtClean="0"/>
              <a:t>, než se Kancelář prokazatelně dozví, kdo je vlastníkem či provozovatelem vozidla.</a:t>
            </a:r>
          </a:p>
          <a:p>
            <a:pPr marL="0" indent="0">
              <a:buNone/>
            </a:pPr>
            <a:r>
              <a:rPr lang="cs-CZ" dirty="0" smtClean="0"/>
              <a:t> </a:t>
            </a:r>
          </a:p>
          <a:p>
            <a:pPr marL="0" indent="0" algn="just">
              <a:buNone/>
            </a:pPr>
            <a:r>
              <a:rPr lang="cs-CZ" dirty="0" smtClean="0"/>
              <a:t>Výzva k zaplacení příspěvku </a:t>
            </a:r>
            <a:r>
              <a:rPr lang="cs-CZ" b="1" dirty="0" smtClean="0">
                <a:effectLst>
                  <a:outerShdw blurRad="38100" dist="38100" dir="2700000" algn="tl">
                    <a:srgbClr val="000000">
                      <a:alpha val="43137"/>
                    </a:srgbClr>
                  </a:outerShdw>
                </a:effectLst>
              </a:rPr>
              <a:t>musí obsahovat </a:t>
            </a:r>
          </a:p>
          <a:p>
            <a:pPr algn="just">
              <a:buFont typeface="Wingdings" panose="05000000000000000000" pitchFamily="2" charset="2"/>
              <a:buChar char="Ø"/>
            </a:pPr>
            <a:r>
              <a:rPr lang="cs-CZ" dirty="0" smtClean="0"/>
              <a:t>popis důvodů vzniku nároku na příspěvek, </a:t>
            </a:r>
          </a:p>
          <a:p>
            <a:pPr algn="just">
              <a:buFont typeface="Wingdings" panose="05000000000000000000" pitchFamily="2" charset="2"/>
              <a:buChar char="Ø"/>
            </a:pPr>
            <a:r>
              <a:rPr lang="cs-CZ" dirty="0" smtClean="0"/>
              <a:t>vyčíslení výše příspěvku a nákladů Kanceláře, </a:t>
            </a:r>
          </a:p>
          <a:p>
            <a:pPr algn="just">
              <a:buFont typeface="Wingdings" panose="05000000000000000000" pitchFamily="2" charset="2"/>
              <a:buChar char="Ø"/>
            </a:pPr>
            <a:r>
              <a:rPr lang="cs-CZ" dirty="0" smtClean="0"/>
              <a:t>lhůtu ke splnění povinnosti zaplatit příspěvek v trvání nejméně 30 dní ode dne doručení výzvy, </a:t>
            </a:r>
          </a:p>
          <a:p>
            <a:pPr algn="just">
              <a:buFont typeface="Wingdings" panose="05000000000000000000" pitchFamily="2" charset="2"/>
              <a:buChar char="Ø"/>
            </a:pPr>
            <a:r>
              <a:rPr lang="cs-CZ" dirty="0" smtClean="0"/>
              <a:t>poučení adresáta o jeho právech a povinnostech včetně možnosti doložit Kanceláři okolnosti vylučující vznik nároku na příspěvek a </a:t>
            </a:r>
          </a:p>
          <a:p>
            <a:pPr algn="just">
              <a:buFont typeface="Wingdings" panose="05000000000000000000" pitchFamily="2" charset="2"/>
              <a:buChar char="Ø"/>
            </a:pPr>
            <a:r>
              <a:rPr lang="cs-CZ" dirty="0" smtClean="0"/>
              <a:t>poučení o možnosti Kanceláře uplatnit nárok na zaplacení příspěvku a nákladů Kanceláře u soudu.</a:t>
            </a:r>
          </a:p>
          <a:p>
            <a:endParaRPr lang="cs-CZ" dirty="0"/>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8</a:t>
            </a:fld>
            <a:endParaRPr lang="cs-CZ"/>
          </a:p>
        </p:txBody>
      </p:sp>
    </p:spTree>
    <p:extLst>
      <p:ext uri="{BB962C8B-B14F-4D97-AF65-F5344CB8AC3E}">
        <p14:creationId xmlns:p14="http://schemas.microsoft.com/office/powerpoint/2010/main" val="15851330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a:solidFill>
            <a:schemeClr val="accent6">
              <a:lumMod val="20000"/>
              <a:lumOff val="80000"/>
            </a:schemeClr>
          </a:solidFill>
        </p:spPr>
        <p:txBody>
          <a:bodyPr/>
          <a:lstStyle/>
          <a:p>
            <a:r>
              <a:rPr lang="cs-CZ" dirty="0" smtClean="0"/>
              <a:t>Omezení regresu</a:t>
            </a:r>
            <a:endParaRPr lang="cs-CZ" dirty="0"/>
          </a:p>
        </p:txBody>
      </p:sp>
      <p:sp>
        <p:nvSpPr>
          <p:cNvPr id="3" name="Zástupný symbol pro obsah 2"/>
          <p:cNvSpPr>
            <a:spLocks noGrp="1"/>
          </p:cNvSpPr>
          <p:nvPr>
            <p:ph idx="1"/>
          </p:nvPr>
        </p:nvSpPr>
        <p:spPr>
          <a:xfrm>
            <a:off x="457200" y="1268760"/>
            <a:ext cx="8229600" cy="5112568"/>
          </a:xfrm>
        </p:spPr>
        <p:txBody>
          <a:bodyPr>
            <a:normAutofit fontScale="70000" lnSpcReduction="20000"/>
          </a:bodyPr>
          <a:lstStyle/>
          <a:p>
            <a:pPr algn="just">
              <a:buFont typeface="Wingdings" panose="05000000000000000000" pitchFamily="2" charset="2"/>
              <a:buChar char="Ø"/>
            </a:pPr>
            <a:r>
              <a:rPr lang="cs-CZ" dirty="0" smtClean="0"/>
              <a:t>§ 24 odst. </a:t>
            </a:r>
            <a:r>
              <a:rPr lang="cs-CZ" dirty="0"/>
              <a:t>9: </a:t>
            </a:r>
            <a:r>
              <a:rPr lang="cs-CZ" dirty="0" smtClean="0"/>
              <a:t>Výplatou </a:t>
            </a:r>
            <a:r>
              <a:rPr lang="cs-CZ" dirty="0"/>
              <a:t>plnění z garančního fondu vzniká Kanceláři </a:t>
            </a:r>
            <a:r>
              <a:rPr lang="cs-CZ" b="1" dirty="0"/>
              <a:t>nárok na náhradu jedné třetiny toho, co plnila poškozenému podle odstavce 2 písm. a), b) a g) včetně nákladů na jinou osobu pověřenou Kanceláří vyřízením případu a poskytnutím plnění poškozenému nebo uplatněním tohoto práva, nejvýše však 300 000 Kč. </a:t>
            </a:r>
            <a:r>
              <a:rPr lang="cs-CZ" dirty="0"/>
              <a:t>Vůči pohledávce Kanceláře na náhradu podle věty prvé jsou </a:t>
            </a:r>
            <a:r>
              <a:rPr lang="cs-CZ" u="sng" dirty="0"/>
              <a:t>solidárními dlužníky provozovatel a řidič vozidla, jehož provozem byla způsobena újma; řidič pouze tehdy, pokud má povinnost újmu nahradit.</a:t>
            </a:r>
            <a:r>
              <a:rPr lang="cs-CZ" dirty="0"/>
              <a:t> Za podmínek podle § 10 má Kancelář nárok podle vět prvé a druhé na náhradu toho, co plnila poškozenému včetně nákladů podle věty prvé, bez omezení. </a:t>
            </a:r>
            <a:r>
              <a:rPr lang="cs-CZ" u="sng" dirty="0"/>
              <a:t>Nelze-li určit provozovatele vozidla, je solidárním dlužníkem vůči pohledávce Kanceláře vlastník vozidla</a:t>
            </a:r>
            <a:r>
              <a:rPr lang="cs-CZ" dirty="0"/>
              <a:t>. To neplatí pro vlastníka vozidla, jehož pojištění odpovědnosti zaniklo podle § 12 odst. 1 písm. d). Kancelář je povinna požadovat na příslušném garančním fondu, popřípadě na příslušné kanceláři pojistitelů náhradu toho, co plnila poškozenému podle odstavce 2 písm. e) nebo formou náhradního plnění podle § 24a odst. 1 písm. c) a § 24b.</a:t>
            </a:r>
          </a:p>
        </p:txBody>
      </p:sp>
      <p:sp>
        <p:nvSpPr>
          <p:cNvPr id="4" name="Zástupný symbol pro číslo snímku 3"/>
          <p:cNvSpPr>
            <a:spLocks noGrp="1"/>
          </p:cNvSpPr>
          <p:nvPr>
            <p:ph type="sldNum" sz="quarter" idx="12"/>
          </p:nvPr>
        </p:nvSpPr>
        <p:spPr/>
        <p:txBody>
          <a:bodyPr/>
          <a:lstStyle/>
          <a:p>
            <a:fld id="{02AE733A-25EE-4709-8C25-58AFB37EF7E7}" type="slidenum">
              <a:rPr lang="cs-CZ" smtClean="0"/>
              <a:t>9</a:t>
            </a:fld>
            <a:endParaRPr lang="cs-CZ"/>
          </a:p>
        </p:txBody>
      </p:sp>
    </p:spTree>
    <p:extLst>
      <p:ext uri="{BB962C8B-B14F-4D97-AF65-F5344CB8AC3E}">
        <p14:creationId xmlns:p14="http://schemas.microsoft.com/office/powerpoint/2010/main" val="3309493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TotalTime>
  <Words>4423</Words>
  <Application>Microsoft Office PowerPoint</Application>
  <PresentationFormat>Předvádění na obrazovce (4:3)</PresentationFormat>
  <Paragraphs>408</Paragraphs>
  <Slides>36</Slides>
  <Notes>1</Notes>
  <HiddenSlides>0</HiddenSlides>
  <MMClips>0</MMClips>
  <ScaleCrop>false</ScaleCrop>
  <HeadingPairs>
    <vt:vector size="4" baseType="variant">
      <vt:variant>
        <vt:lpstr>Motiv</vt:lpstr>
      </vt:variant>
      <vt:variant>
        <vt:i4>1</vt:i4>
      </vt:variant>
      <vt:variant>
        <vt:lpstr>Nadpisy snímků</vt:lpstr>
      </vt:variant>
      <vt:variant>
        <vt:i4>36</vt:i4>
      </vt:variant>
    </vt:vector>
  </HeadingPairs>
  <TitlesOfParts>
    <vt:vector size="37" baseType="lpstr">
      <vt:lpstr>Motiv systému Office</vt:lpstr>
      <vt:lpstr>  Některé významné změny v POPV</vt:lpstr>
      <vt:lpstr>Co dnes probereme</vt:lpstr>
      <vt:lpstr>Změny v povinnosti pojištění</vt:lpstr>
      <vt:lpstr>Vozidla nepodléhající registraci</vt:lpstr>
      <vt:lpstr>Příspěvek ČKP</vt:lpstr>
      <vt:lpstr>Novela vyhlášky č. 205/1999 Sb.</vt:lpstr>
      <vt:lpstr>Novela vyhlášky č. 205/1999 Sb.</vt:lpstr>
      <vt:lpstr>Výzva k zaplacení příspěvku ČKP</vt:lpstr>
      <vt:lpstr>Omezení regresu</vt:lpstr>
      <vt:lpstr>Povinnost při zániku pojištění</vt:lpstr>
      <vt:lpstr>Přestupky</vt:lpstr>
      <vt:lpstr> Společná ustanovení k přestupkům </vt:lpstr>
      <vt:lpstr>Navrhované oblasti změn  motorové směrnice</vt:lpstr>
      <vt:lpstr>Působnost směrnice</vt:lpstr>
      <vt:lpstr>Vnuk- traktor ve stodole</vt:lpstr>
      <vt:lpstr>Rodrigues – traktor jako stroj</vt:lpstr>
      <vt:lpstr>Torreiro – provoz ve vojenském prostoru</vt:lpstr>
      <vt:lpstr>Juliana – nepojištěný provoz</vt:lpstr>
      <vt:lpstr>Působnost směrnice</vt:lpstr>
      <vt:lpstr>Vymezení vozidla</vt:lpstr>
      <vt:lpstr>Působnost směrnice</vt:lpstr>
      <vt:lpstr>Působnost směrnice</vt:lpstr>
      <vt:lpstr>Působnost směrnice</vt:lpstr>
      <vt:lpstr>Rizika vyplývající z nepojištěného provozu</vt:lpstr>
      <vt:lpstr>Rizika</vt:lpstr>
      <vt:lpstr>Minimální limity pojistného plnění</vt:lpstr>
      <vt:lpstr>Minimální limity pojistného plnění</vt:lpstr>
      <vt:lpstr>Insolvence pojistitele</vt:lpstr>
      <vt:lpstr>Insolvence pojistitele</vt:lpstr>
      <vt:lpstr>Škodný průběh předchozích pojištění</vt:lpstr>
      <vt:lpstr>Škodný průběh předchozích pojištění</vt:lpstr>
      <vt:lpstr>Provedení</vt:lpstr>
      <vt:lpstr>Autonomní vozidla</vt:lpstr>
      <vt:lpstr>Autonomní vozidla</vt:lpstr>
      <vt:lpstr>Autonomní vozidla</vt:lpstr>
      <vt:lpstr>Prezentace aplikace PowerPoint</vt:lpstr>
    </vt:vector>
  </TitlesOfParts>
  <Company>Ministerstvo financí</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Některé významné změny v POPV</dc:title>
  <dc:creator>Přikryl Vladimír PhDr.</dc:creator>
  <cp:lastModifiedBy>Přikryl Vladimír PhDr.</cp:lastModifiedBy>
  <cp:revision>12</cp:revision>
  <cp:lastPrinted>2018-10-24T14:21:03Z</cp:lastPrinted>
  <dcterms:created xsi:type="dcterms:W3CDTF">2018-10-17T08:43:03Z</dcterms:created>
  <dcterms:modified xsi:type="dcterms:W3CDTF">2018-10-24T14:24:53Z</dcterms:modified>
</cp:coreProperties>
</file>