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1" r:id="rId4"/>
  </p:sldMasterIdLst>
  <p:notesMasterIdLst>
    <p:notesMasterId r:id="rId61"/>
  </p:notesMasterIdLst>
  <p:handoutMasterIdLst>
    <p:handoutMasterId r:id="rId62"/>
  </p:handoutMasterIdLst>
  <p:sldIdLst>
    <p:sldId id="256" r:id="rId5"/>
    <p:sldId id="258" r:id="rId6"/>
    <p:sldId id="327" r:id="rId7"/>
    <p:sldId id="328" r:id="rId8"/>
    <p:sldId id="259" r:id="rId9"/>
    <p:sldId id="329" r:id="rId10"/>
    <p:sldId id="260" r:id="rId11"/>
    <p:sldId id="261" r:id="rId12"/>
    <p:sldId id="262" r:id="rId13"/>
    <p:sldId id="263" r:id="rId14"/>
    <p:sldId id="264" r:id="rId15"/>
    <p:sldId id="265" r:id="rId16"/>
    <p:sldId id="317" r:id="rId17"/>
    <p:sldId id="318" r:id="rId18"/>
    <p:sldId id="320" r:id="rId19"/>
    <p:sldId id="268" r:id="rId20"/>
    <p:sldId id="324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1" r:id="rId32"/>
    <p:sldId id="282" r:id="rId33"/>
    <p:sldId id="283" r:id="rId34"/>
    <p:sldId id="284" r:id="rId35"/>
    <p:sldId id="285" r:id="rId36"/>
    <p:sldId id="325" r:id="rId37"/>
    <p:sldId id="326" r:id="rId38"/>
    <p:sldId id="287" r:id="rId39"/>
    <p:sldId id="288" r:id="rId40"/>
    <p:sldId id="289" r:id="rId41"/>
    <p:sldId id="298" r:id="rId42"/>
    <p:sldId id="291" r:id="rId43"/>
    <p:sldId id="292" r:id="rId44"/>
    <p:sldId id="293" r:id="rId45"/>
    <p:sldId id="294" r:id="rId46"/>
    <p:sldId id="295" r:id="rId47"/>
    <p:sldId id="321" r:id="rId48"/>
    <p:sldId id="322" r:id="rId49"/>
    <p:sldId id="323" r:id="rId50"/>
    <p:sldId id="303" r:id="rId51"/>
    <p:sldId id="304" r:id="rId52"/>
    <p:sldId id="305" r:id="rId53"/>
    <p:sldId id="306" r:id="rId54"/>
    <p:sldId id="307" r:id="rId55"/>
    <p:sldId id="308" r:id="rId56"/>
    <p:sldId id="310" r:id="rId57"/>
    <p:sldId id="311" r:id="rId58"/>
    <p:sldId id="330" r:id="rId59"/>
    <p:sldId id="316" r:id="rId60"/>
  </p:sldIdLst>
  <p:sldSz cx="9144000" cy="6858000" type="screen4x3"/>
  <p:notesSz cx="6805613" cy="99441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aková Eva Mgr." initials="SE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FEC"/>
    <a:srgbClr val="E8F6FE"/>
    <a:srgbClr val="BBDFF7"/>
    <a:srgbClr val="CFE8F9"/>
    <a:srgbClr val="82C0EA"/>
    <a:srgbClr val="B5DBF5"/>
    <a:srgbClr val="B4D9F2"/>
    <a:srgbClr val="6DB7E9"/>
    <a:srgbClr val="89C6EF"/>
    <a:srgbClr val="BCE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2782" autoAdjust="0"/>
  </p:normalViewPr>
  <p:slideViewPr>
    <p:cSldViewPr>
      <p:cViewPr varScale="1">
        <p:scale>
          <a:sx n="69" d="100"/>
          <a:sy n="69" d="100"/>
        </p:scale>
        <p:origin x="1196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commentAuthors" Target="commentAuthor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4928" y="0"/>
            <a:ext cx="2949099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B1FC8-2E21-468C-9C49-00041966FEB1}" type="datetimeFigureOut">
              <a:rPr lang="cs-CZ" smtClean="0"/>
              <a:pPr/>
              <a:t>15.10.2021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45546"/>
            <a:ext cx="2949099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4928" y="9445546"/>
            <a:ext cx="2949099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F2A34-A2CA-407F-937E-3B71E3FF4F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589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099" cy="49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28" y="0"/>
            <a:ext cx="2949099" cy="49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567"/>
            <a:ext cx="5444490" cy="447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957"/>
            <a:ext cx="2949099" cy="49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28" y="9443957"/>
            <a:ext cx="2949099" cy="49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pPr>
              <a:defRPr/>
            </a:pPr>
            <a:fld id="{AE2783FE-3897-48BF-A59E-4A1756765F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8248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dbor_uvod_light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404813"/>
            <a:ext cx="5184775" cy="792162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9475" y="4868863"/>
            <a:ext cx="5256213" cy="1584325"/>
          </a:xfrm>
          <a:prstGeom prst="rect">
            <a:avLst/>
          </a:prstGeo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2334768" cy="58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358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040560"/>
          </a:xfrm>
        </p:spPr>
        <p:txBody>
          <a:bodyPr/>
          <a:lstStyle>
            <a:lvl1pPr marL="342900" indent="-540000">
              <a:lnSpc>
                <a:spcPct val="125000"/>
              </a:lnSpc>
              <a:buFontTx/>
              <a:buBlip>
                <a:blip r:embed="rId2"/>
              </a:buBlip>
              <a:defRPr sz="3600"/>
            </a:lvl1pPr>
            <a:lvl2pPr marL="742950" indent="-285750">
              <a:lnSpc>
                <a:spcPct val="125000"/>
              </a:lnSpc>
              <a:buFont typeface="Arial" panose="020B0604020202020204" pitchFamily="34" charset="0"/>
              <a:buChar char="•"/>
              <a:defRPr sz="2800"/>
            </a:lvl2pPr>
            <a:lvl3pPr marL="1143000" indent="-360000">
              <a:lnSpc>
                <a:spcPct val="125000"/>
              </a:lnSpc>
              <a:buFont typeface="Wingdings" panose="05000000000000000000" pitchFamily="2" charset="2"/>
              <a:buChar char="ü"/>
              <a:defRPr/>
            </a:lvl3pPr>
            <a:lvl4pPr>
              <a:lnSpc>
                <a:spcPct val="125000"/>
              </a:lnSpc>
              <a:defRPr/>
            </a:lvl4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353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55300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628800"/>
            <a:ext cx="3810000" cy="4467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3810000" cy="4467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026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-171400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019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0149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1340767"/>
            <a:ext cx="2949575" cy="978389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1340768"/>
            <a:ext cx="4629150" cy="50030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4829" y="2345344"/>
            <a:ext cx="2949575" cy="399849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Nadpis 1"/>
          <p:cNvSpPr txBox="1">
            <a:spLocks/>
          </p:cNvSpPr>
          <p:nvPr userDrawn="1"/>
        </p:nvSpPr>
        <p:spPr bwMode="auto">
          <a:xfrm>
            <a:off x="323528" y="44624"/>
            <a:ext cx="8568952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623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1368426"/>
            <a:ext cx="2949575" cy="932656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1368425"/>
            <a:ext cx="4629150" cy="508491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301082"/>
            <a:ext cx="2949575" cy="41522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Nadpis 1"/>
          <p:cNvSpPr txBox="1">
            <a:spLocks/>
          </p:cNvSpPr>
          <p:nvPr userDrawn="1"/>
        </p:nvSpPr>
        <p:spPr bwMode="auto">
          <a:xfrm>
            <a:off x="323528" y="44624"/>
            <a:ext cx="8568952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261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44624"/>
            <a:ext cx="8568952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Kliknutím lze upravit styl.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68760"/>
            <a:ext cx="7772400" cy="4827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Upravte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  <a:p>
            <a:pPr lvl="2"/>
            <a:r>
              <a:rPr lang="cs-CZ" altLang="cs-CZ" dirty="0" smtClean="0"/>
              <a:t>Třetí úroveň</a:t>
            </a:r>
          </a:p>
          <a:p>
            <a:pPr lvl="3"/>
            <a:r>
              <a:rPr lang="cs-CZ" altLang="cs-CZ" dirty="0" smtClean="0"/>
              <a:t>Čtvrtá úroveň</a:t>
            </a:r>
          </a:p>
          <a:p>
            <a:pPr lvl="4"/>
            <a:r>
              <a:rPr lang="cs-CZ" altLang="cs-CZ" dirty="0" smtClean="0"/>
              <a:t>Pátá úroveň</a:t>
            </a:r>
          </a:p>
        </p:txBody>
      </p:sp>
      <p:sp>
        <p:nvSpPr>
          <p:cNvPr id="2" name="TextovéPole 1"/>
          <p:cNvSpPr txBox="1"/>
          <p:nvPr userDrawn="1"/>
        </p:nvSpPr>
        <p:spPr>
          <a:xfrm>
            <a:off x="0" y="6609512"/>
            <a:ext cx="1979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 smtClean="0"/>
              <a:t>Mikulov, 14.-15.10.2021</a:t>
            </a:r>
            <a:endParaRPr lang="cs-CZ" sz="1100" i="1" dirty="0"/>
          </a:p>
        </p:txBody>
      </p:sp>
    </p:spTree>
    <p:extLst>
      <p:ext uri="{BB962C8B-B14F-4D97-AF65-F5344CB8AC3E}">
        <p14:creationId xmlns:p14="http://schemas.microsoft.com/office/powerpoint/2010/main" val="46777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9" r:id="rId7"/>
    <p:sldLayoutId id="2147483950" r:id="rId8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03849" y="404813"/>
            <a:ext cx="5760640" cy="792162"/>
          </a:xfrm>
        </p:spPr>
        <p:txBody>
          <a:bodyPr/>
          <a:lstStyle/>
          <a:p>
            <a:r>
              <a:rPr lang="cs-CZ" sz="3600" kern="10" dirty="0">
                <a:latin typeface="Arial Black" panose="020B0A04020102020204" pitchFamily="34" charset="0"/>
              </a:rPr>
              <a:t>Zákon č. 361/2000 Sb.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b="1" kern="10" dirty="0" smtClean="0"/>
              <a:t>PROBLEMATIKA </a:t>
            </a:r>
            <a:r>
              <a:rPr lang="cs-CZ" sz="3200" b="1" kern="10" dirty="0"/>
              <a:t>ŘO a </a:t>
            </a:r>
            <a:r>
              <a:rPr lang="cs-CZ" sz="3200" b="1" kern="10" dirty="0" smtClean="0"/>
              <a:t>ŘP</a:t>
            </a:r>
          </a:p>
          <a:p>
            <a:pPr marL="342900" indent="-342900">
              <a:buFontTx/>
              <a:buChar char="-"/>
            </a:pPr>
            <a:endParaRPr lang="cs-CZ" b="1" kern="10" dirty="0"/>
          </a:p>
          <a:p>
            <a:pPr algn="r"/>
            <a:r>
              <a:rPr lang="cs-CZ" sz="1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Arial Black" panose="020B0A04020102020204" pitchFamily="34" charset="0"/>
              </a:rPr>
              <a:t>zpracovatel: Petra SHONOVÁ, DiS</a:t>
            </a:r>
            <a:r>
              <a:rPr lang="cs-CZ" sz="1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 panose="020B0A04020102020204" pitchFamily="34" charset="0"/>
              </a:rPr>
              <a:t>.</a:t>
            </a:r>
            <a:r>
              <a:rPr lang="cs-CZ" sz="1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endParaRPr lang="cs-CZ" sz="1600" dirty="0"/>
          </a:p>
          <a:p>
            <a:pPr marL="342900" indent="-342900">
              <a:buFontTx/>
              <a:buChar char="-"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6237312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MIKULOV</a:t>
            </a:r>
          </a:p>
          <a:p>
            <a:r>
              <a:rPr lang="cs-CZ" sz="1200" dirty="0" smtClean="0"/>
              <a:t>14.-15.10.2021</a:t>
            </a:r>
            <a:endParaRPr lang="cs-CZ" sz="1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2426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VĚK - § 83 (výjimky)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/>
              <a:t>A1, A2, A </a:t>
            </a:r>
            <a:r>
              <a:rPr lang="cs-CZ" sz="3200" dirty="0"/>
              <a:t>– v případě udělení výjimky z </a:t>
            </a:r>
            <a:r>
              <a:rPr lang="cs-CZ" sz="3200" dirty="0" smtClean="0"/>
              <a:t>věku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b="1" dirty="0"/>
              <a:t>A </a:t>
            </a:r>
            <a:r>
              <a:rPr lang="cs-CZ" sz="3200" dirty="0"/>
              <a:t>– v 21 letech, v případě omezení na </a:t>
            </a:r>
            <a:r>
              <a:rPr lang="cs-CZ" sz="3200" dirty="0" smtClean="0"/>
              <a:t>	tříkolová </a:t>
            </a:r>
            <a:r>
              <a:rPr lang="cs-CZ" sz="3200" dirty="0"/>
              <a:t>mot</a:t>
            </a:r>
            <a:r>
              <a:rPr lang="cs-CZ" sz="3200" dirty="0" smtClean="0"/>
              <a:t>. </a:t>
            </a:r>
            <a:r>
              <a:rPr lang="cs-CZ" sz="3200" dirty="0"/>
              <a:t>vozidla (HK 80)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- </a:t>
            </a:r>
            <a:r>
              <a:rPr lang="cs-CZ" sz="3200" dirty="0"/>
              <a:t>ve 20 letech, v případě držení ŘO </a:t>
            </a:r>
            <a:r>
              <a:rPr lang="cs-CZ" sz="3200" dirty="0" smtClean="0"/>
              <a:t>     	A2 </a:t>
            </a:r>
            <a:r>
              <a:rPr lang="cs-CZ" sz="3200" dirty="0"/>
              <a:t>nejméně </a:t>
            </a:r>
            <a:r>
              <a:rPr lang="cs-CZ" sz="3200" dirty="0" smtClean="0"/>
              <a:t> </a:t>
            </a:r>
            <a:r>
              <a:rPr lang="cs-CZ" sz="3200" dirty="0"/>
              <a:t>2 roky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935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VĚK - § 83 (výjimky)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/>
              <a:t>C</a:t>
            </a:r>
            <a:r>
              <a:rPr lang="cs-CZ" sz="3200" dirty="0"/>
              <a:t> – 18 let, </a:t>
            </a:r>
            <a:r>
              <a:rPr lang="cs-CZ" sz="3200" b="1" dirty="0"/>
              <a:t>D</a:t>
            </a:r>
            <a:r>
              <a:rPr lang="cs-CZ" sz="3200" dirty="0"/>
              <a:t> – 21 let  (HK 185) </a:t>
            </a:r>
            <a:r>
              <a:rPr lang="cs-CZ" sz="2400" dirty="0"/>
              <a:t>pouze pro řízení vozidel:</a:t>
            </a:r>
          </a:p>
          <a:p>
            <a:pPr lvl="1"/>
            <a:r>
              <a:rPr lang="cs-CZ" sz="2400" dirty="0"/>
              <a:t>MV ČR používaných policií</a:t>
            </a:r>
          </a:p>
          <a:p>
            <a:pPr lvl="1"/>
            <a:r>
              <a:rPr lang="cs-CZ" sz="2400" dirty="0"/>
              <a:t>vězeňské služby ČR</a:t>
            </a:r>
          </a:p>
          <a:p>
            <a:pPr lvl="1"/>
            <a:r>
              <a:rPr lang="cs-CZ" sz="2400" dirty="0"/>
              <a:t>ozbrojených sil ČR</a:t>
            </a:r>
          </a:p>
          <a:p>
            <a:pPr lvl="1"/>
            <a:r>
              <a:rPr lang="cs-CZ" sz="2400" dirty="0"/>
              <a:t>obecní policií</a:t>
            </a:r>
          </a:p>
          <a:p>
            <a:pPr lvl="1"/>
            <a:r>
              <a:rPr lang="cs-CZ" sz="2400" dirty="0"/>
              <a:t>HZS ČR a jednotky PO</a:t>
            </a:r>
          </a:p>
          <a:p>
            <a:pPr lvl="1"/>
            <a:r>
              <a:rPr lang="cs-CZ" sz="2400" dirty="0"/>
              <a:t>celních orgánů</a:t>
            </a:r>
          </a:p>
          <a:p>
            <a:pPr lvl="1"/>
            <a:r>
              <a:rPr lang="cs-CZ" sz="2400" dirty="0"/>
              <a:t>při zkušební jízdě v souvislosti s jejich opravou nebo údržbou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86434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VĚK - § 83 (výjimky)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680520"/>
          </a:xfrm>
        </p:spPr>
        <p:txBody>
          <a:bodyPr/>
          <a:lstStyle/>
          <a:p>
            <a:r>
              <a:rPr lang="cs-CZ" sz="3200" dirty="0"/>
              <a:t>C, CE – 18 let, D – 21 let, DE – 23 let</a:t>
            </a:r>
          </a:p>
          <a:p>
            <a:pPr marL="783000" lvl="2" indent="0">
              <a:buNone/>
            </a:pPr>
            <a:r>
              <a:rPr lang="cs-CZ" sz="2800" dirty="0" smtClean="0"/>
              <a:t>- v </a:t>
            </a:r>
            <a:r>
              <a:rPr lang="cs-CZ" sz="2800" dirty="0"/>
              <a:t>rámci vstupního školení dle </a:t>
            </a:r>
            <a:r>
              <a:rPr lang="cs-CZ" sz="2800" dirty="0" err="1"/>
              <a:t>z.č</a:t>
            </a:r>
            <a:r>
              <a:rPr lang="cs-CZ" sz="2800" dirty="0"/>
              <a:t>. 247/2000 Sb.</a:t>
            </a:r>
          </a:p>
          <a:p>
            <a:pPr marL="783000" lvl="2" indent="0">
              <a:buNone/>
            </a:pPr>
            <a:r>
              <a:rPr lang="cs-CZ" sz="2800" i="1" dirty="0" smtClean="0"/>
              <a:t>- </a:t>
            </a:r>
            <a:r>
              <a:rPr lang="cs-CZ" sz="2800" i="1" u="sng" dirty="0" smtClean="0"/>
              <a:t>je-li </a:t>
            </a:r>
            <a:r>
              <a:rPr lang="cs-CZ" sz="2800" i="1" u="sng" dirty="0"/>
              <a:t>profesně způsobilý </a:t>
            </a:r>
            <a:r>
              <a:rPr lang="cs-CZ" sz="2800" dirty="0"/>
              <a:t>a podrobil se vstupnímu školení dle </a:t>
            </a:r>
            <a:r>
              <a:rPr lang="cs-CZ" sz="2800" dirty="0" err="1"/>
              <a:t>z.č</a:t>
            </a:r>
            <a:r>
              <a:rPr lang="cs-CZ" sz="2800" dirty="0"/>
              <a:t>. 247/2000 Sb.</a:t>
            </a:r>
          </a:p>
          <a:p>
            <a:pPr marL="2286000" lvl="4" indent="-457200">
              <a:buAutoNum type="arabicPeriod"/>
            </a:pPr>
            <a:r>
              <a:rPr lang="cs-CZ" sz="2400" dirty="0" smtClean="0"/>
              <a:t>v </a:t>
            </a:r>
            <a:r>
              <a:rPr lang="cs-CZ" sz="2400" dirty="0"/>
              <a:t>rozšířeném rozsahu (280 h) </a:t>
            </a:r>
            <a:r>
              <a:rPr lang="cs-CZ" sz="2400" dirty="0" smtClean="0"/>
              <a:t>– neomezeno</a:t>
            </a:r>
          </a:p>
          <a:p>
            <a:pPr marL="1828800" lvl="4" indent="0">
              <a:buNone/>
            </a:pPr>
            <a:r>
              <a:rPr lang="cs-CZ" sz="2400" dirty="0" smtClean="0"/>
              <a:t>2</a:t>
            </a:r>
            <a:r>
              <a:rPr lang="cs-CZ" sz="2400" dirty="0"/>
              <a:t>. v základním rozsahu , jedná-li se o ŘO   D a DE a řidič dosáhl 23 let, </a:t>
            </a:r>
            <a:r>
              <a:rPr lang="cs-CZ" sz="2400" b="1" dirty="0"/>
              <a:t>nebo řídí autobus linkové dopravy do 50 km – 21 let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211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8892480" cy="1008112"/>
          </a:xfrm>
        </p:spPr>
        <p:txBody>
          <a:bodyPr/>
          <a:lstStyle/>
          <a:p>
            <a:r>
              <a:rPr lang="cs-CZ" sz="3600" dirty="0" smtClean="0"/>
              <a:t>DOPRAVNĚ PSYCHOLOGICKÉ VYŠETŘENÍ - </a:t>
            </a:r>
            <a:r>
              <a:rPr lang="cs-CZ" sz="3600" dirty="0"/>
              <a:t>§ 87a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040560"/>
          </a:xfrm>
        </p:spPr>
        <p:txBody>
          <a:bodyPr/>
          <a:lstStyle/>
          <a:p>
            <a:r>
              <a:rPr lang="cs-CZ" sz="2800" dirty="0"/>
              <a:t>řidiči „profesionálové“ – před zahájením činnosti</a:t>
            </a:r>
          </a:p>
          <a:p>
            <a:pPr marL="0" indent="0">
              <a:buNone/>
            </a:pPr>
            <a:r>
              <a:rPr lang="cs-CZ" sz="2800" dirty="0"/>
              <a:t>		</a:t>
            </a:r>
            <a:r>
              <a:rPr lang="cs-CZ" sz="2800" dirty="0" smtClean="0"/>
              <a:t>	</a:t>
            </a:r>
            <a:r>
              <a:rPr lang="cs-CZ" sz="2800" dirty="0"/>
              <a:t>	</a:t>
            </a:r>
            <a:r>
              <a:rPr lang="cs-CZ" sz="2800" dirty="0" smtClean="0"/>
              <a:t>    - </a:t>
            </a:r>
            <a:r>
              <a:rPr lang="cs-CZ" sz="2800" dirty="0"/>
              <a:t>v 50 letech, pak každých 5 </a:t>
            </a:r>
            <a:r>
              <a:rPr lang="cs-CZ" sz="2800" dirty="0" smtClean="0"/>
              <a:t>let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p</a:t>
            </a:r>
            <a:r>
              <a:rPr lang="cs-CZ" sz="2800" dirty="0" smtClean="0"/>
              <a:t>ovinnost podrobit se DPV před zahájením výkonu činnosti </a:t>
            </a:r>
            <a:r>
              <a:rPr lang="cs-CZ" sz="2800" u="sng" dirty="0" smtClean="0"/>
              <a:t>nevzniká</a:t>
            </a:r>
            <a:r>
              <a:rPr lang="cs-CZ" sz="2800" dirty="0" smtClean="0"/>
              <a:t>, podrobil-li se držitel ŘO uvedený v odst. 1 DPV před získáním tohoto ŘO a ode dne provedení vyšetření neuplynulo ke dni zahájení výkonu činnosti více než 6 měsíců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760636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DOPRAVNĚ PSYCHOLOGICKÉ VYŠETŘENÍ - § 87a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7918648" cy="4608512"/>
          </a:xfrm>
        </p:spPr>
        <p:txBody>
          <a:bodyPr/>
          <a:lstStyle/>
          <a:p>
            <a:r>
              <a:rPr lang="cs-CZ" sz="2800" dirty="0" smtClean="0"/>
              <a:t>Dále je povinnost podrobit se DPV po </a:t>
            </a:r>
            <a:r>
              <a:rPr lang="cs-CZ" sz="2800" dirty="0"/>
              <a:t>pozbytí ŘO v důsledku:</a:t>
            </a:r>
          </a:p>
          <a:p>
            <a:pPr lvl="2"/>
            <a:r>
              <a:rPr lang="cs-CZ" sz="2800" dirty="0"/>
              <a:t> 12 bodů</a:t>
            </a:r>
          </a:p>
          <a:p>
            <a:pPr lvl="2"/>
            <a:r>
              <a:rPr lang="cs-CZ" sz="2800" dirty="0"/>
              <a:t>soudem uloženého trestu ZŘMV</a:t>
            </a:r>
          </a:p>
          <a:p>
            <a:pPr lvl="2"/>
            <a:r>
              <a:rPr lang="cs-CZ" sz="2800" dirty="0"/>
              <a:t>správním orgánem uloženého  </a:t>
            </a:r>
            <a:r>
              <a:rPr lang="cs-CZ" sz="2800" b="1" dirty="0"/>
              <a:t>správního trestu </a:t>
            </a:r>
            <a:r>
              <a:rPr lang="cs-CZ" sz="2800" dirty="0"/>
              <a:t>ZŘMV na dobu </a:t>
            </a:r>
            <a:r>
              <a:rPr lang="cs-CZ" sz="2800" b="1" dirty="0"/>
              <a:t>nejméně 6 měsíců</a:t>
            </a:r>
          </a:p>
          <a:p>
            <a:pPr lvl="2"/>
            <a:r>
              <a:rPr lang="cs-CZ" sz="2800" dirty="0"/>
              <a:t>podmíněného odložení nebo zastavení…..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732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/>
              <a:t>DOPRAVNĚ PSYCHOLOGICKÉ VYŠETŘENÍ - § </a:t>
            </a:r>
            <a:r>
              <a:rPr lang="cs-CZ" sz="3600" dirty="0" smtClean="0"/>
              <a:t>87b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4824536"/>
          </a:xfrm>
        </p:spPr>
        <p:txBody>
          <a:bodyPr/>
          <a:lstStyle/>
          <a:p>
            <a:r>
              <a:rPr lang="cs-CZ" sz="3200" dirty="0"/>
              <a:t>DPV se zjišťuje psychická způsobilost k řízení mot. vozidel</a:t>
            </a:r>
          </a:p>
          <a:p>
            <a:r>
              <a:rPr lang="cs-CZ" sz="3200" dirty="0"/>
              <a:t>osoba podrobující se DPV předloží psychologovi posudek o </a:t>
            </a:r>
            <a:r>
              <a:rPr lang="cs-CZ" sz="3200" dirty="0" err="1"/>
              <a:t>zdr</a:t>
            </a:r>
            <a:r>
              <a:rPr lang="cs-CZ" sz="3200" dirty="0"/>
              <a:t>. způsobilosti, </a:t>
            </a:r>
            <a:r>
              <a:rPr lang="cs-CZ" sz="3200" dirty="0" smtClean="0"/>
              <a:t>který </a:t>
            </a:r>
            <a:r>
              <a:rPr lang="cs-CZ" sz="3200" dirty="0"/>
              <a:t>nesmí být starší než 30 dní a </a:t>
            </a:r>
            <a:r>
              <a:rPr lang="cs-CZ" sz="3200" dirty="0" smtClean="0"/>
              <a:t>výpis </a:t>
            </a:r>
            <a:r>
              <a:rPr lang="cs-CZ" sz="3200" dirty="0"/>
              <a:t>svých údajů z registru řidičů, který   nesmí být starší než 30 dní.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207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ODBORNÁ ZPŮSOBILOST - § 90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44824"/>
            <a:ext cx="9324528" cy="4464496"/>
          </a:xfrm>
        </p:spPr>
        <p:txBody>
          <a:bodyPr/>
          <a:lstStyle/>
          <a:p>
            <a:r>
              <a:rPr lang="cs-CZ" dirty="0"/>
              <a:t>udělení ŘO na základě získání odborné způsobilosti dle z. č. 247/2000 Sb. </a:t>
            </a:r>
          </a:p>
          <a:p>
            <a:r>
              <a:rPr lang="cs-CZ" dirty="0"/>
              <a:t>automatická převodovka </a:t>
            </a:r>
            <a:r>
              <a:rPr lang="cs-CZ" sz="2400" dirty="0"/>
              <a:t>(omezení HK - ne vždy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</a:t>
            </a:r>
            <a:r>
              <a:rPr lang="cs-CZ" sz="2400" b="1" dirty="0" smtClean="0">
                <a:solidFill>
                  <a:srgbClr val="FF0000"/>
                </a:solidFill>
              </a:rPr>
              <a:t>novela </a:t>
            </a:r>
            <a:r>
              <a:rPr lang="cs-CZ" sz="2400" b="1" dirty="0">
                <a:solidFill>
                  <a:srgbClr val="FF0000"/>
                </a:solidFill>
              </a:rPr>
              <a:t>od 01.01.2022 – z. č. 365/2021 Sb</a:t>
            </a:r>
            <a:r>
              <a:rPr lang="cs-CZ" sz="2400" b="1" dirty="0" smtClean="0">
                <a:solidFill>
                  <a:srgbClr val="FF0000"/>
                </a:solidFill>
              </a:rPr>
              <a:t>.  </a:t>
            </a:r>
            <a:r>
              <a:rPr lang="cs-CZ" sz="3200" b="1" dirty="0" smtClean="0">
                <a:solidFill>
                  <a:schemeClr val="tx2"/>
                </a:solidFill>
              </a:rPr>
              <a:t>- už BE až DE</a:t>
            </a:r>
            <a:endParaRPr lang="cs-CZ" sz="32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787" y="4581128"/>
            <a:ext cx="3091549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698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944563"/>
          </a:xfrm>
        </p:spPr>
        <p:txBody>
          <a:bodyPr/>
          <a:lstStyle/>
          <a:p>
            <a:r>
              <a:rPr lang="cs-CZ" dirty="0"/>
              <a:t>UDĚLENÍ A ROZŠÍŘENÍ ŘO </a:t>
            </a:r>
            <a:r>
              <a:rPr lang="cs-CZ" dirty="0" smtClean="0"/>
              <a:t>- </a:t>
            </a:r>
            <a:r>
              <a:rPr lang="cs-CZ" dirty="0"/>
              <a:t>§ 92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844824"/>
            <a:ext cx="8856984" cy="4464496"/>
          </a:xfrm>
        </p:spPr>
        <p:txBody>
          <a:bodyPr/>
          <a:lstStyle/>
          <a:p>
            <a:r>
              <a:rPr lang="cs-CZ" sz="3200" dirty="0"/>
              <a:t>uděluje příslušný ORP na základě písemné žádosti</a:t>
            </a:r>
          </a:p>
          <a:p>
            <a:r>
              <a:rPr lang="cs-CZ" sz="3200" dirty="0"/>
              <a:t>přílohy k žádosti 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2400" dirty="0" smtClean="0"/>
              <a:t>(nutno řádně dokládat obvyklé bydliště)</a:t>
            </a:r>
            <a:endParaRPr lang="cs-CZ" sz="3200" dirty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    </a:t>
            </a:r>
            <a:r>
              <a:rPr lang="cs-CZ" sz="2000" b="1" dirty="0" smtClean="0"/>
              <a:t>- „potvrzení o přechodném pobytu“ = „osvědčení o registraci“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001694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944563"/>
          </a:xfrm>
        </p:spPr>
        <p:txBody>
          <a:bodyPr/>
          <a:lstStyle/>
          <a:p>
            <a:r>
              <a:rPr lang="cs-CZ" dirty="0"/>
              <a:t>PODMÍNĚNÍ A OMEZENÍ </a:t>
            </a:r>
            <a:r>
              <a:rPr lang="cs-CZ" dirty="0" smtClean="0"/>
              <a:t>ŘO -§ </a:t>
            </a:r>
            <a:r>
              <a:rPr lang="cs-CZ" dirty="0"/>
              <a:t>93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00808"/>
            <a:ext cx="9396536" cy="4608512"/>
          </a:xfrm>
        </p:spPr>
        <p:txBody>
          <a:bodyPr/>
          <a:lstStyle/>
          <a:p>
            <a:r>
              <a:rPr lang="cs-CZ" sz="3200" dirty="0"/>
              <a:t>podmínění – zdravotní  </a:t>
            </a:r>
            <a:r>
              <a:rPr lang="cs-CZ" sz="3200" b="1" dirty="0"/>
              <a:t>nebo psychická 					 </a:t>
            </a:r>
            <a:r>
              <a:rPr lang="cs-CZ" sz="3200" dirty="0"/>
              <a:t>způsobilost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omezení – částečná odborná způsobilost</a:t>
            </a:r>
          </a:p>
          <a:p>
            <a:pPr marL="0" indent="0">
              <a:buNone/>
            </a:pPr>
            <a:r>
              <a:rPr lang="cs-CZ" sz="3200" dirty="0"/>
              <a:t>		 </a:t>
            </a:r>
            <a:r>
              <a:rPr lang="cs-CZ" sz="3200" dirty="0" smtClean="0"/>
              <a:t>  - </a:t>
            </a:r>
            <a:r>
              <a:rPr lang="cs-CZ" sz="3200" dirty="0"/>
              <a:t>neplnění některé z </a:t>
            </a:r>
            <a:r>
              <a:rPr lang="cs-CZ" sz="3200" dirty="0" smtClean="0"/>
              <a:t>dalších podmínek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		</a:t>
            </a:r>
            <a:r>
              <a:rPr lang="cs-CZ" sz="3200" dirty="0" smtClean="0"/>
              <a:t>   - </a:t>
            </a:r>
            <a:r>
              <a:rPr lang="cs-CZ" sz="3200" dirty="0"/>
              <a:t>vzdání se  ŘO </a:t>
            </a:r>
            <a:r>
              <a:rPr lang="cs-CZ" sz="3200" dirty="0" smtClean="0"/>
              <a:t>pro některou </a:t>
            </a:r>
            <a:r>
              <a:rPr lang="cs-CZ" sz="3200" dirty="0"/>
              <a:t>skupinu 	</a:t>
            </a:r>
            <a:r>
              <a:rPr lang="cs-CZ" sz="3200" dirty="0" smtClean="0"/>
              <a:t>	      	      vozidel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724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ODNĚTÍ A VZDÁNÍ SE ŘO - § 94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04056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v případě, že držitel:</a:t>
            </a:r>
          </a:p>
          <a:p>
            <a:r>
              <a:rPr lang="cs-CZ" sz="2800" dirty="0"/>
              <a:t>pozbyl zcela zdravotní způsobilost</a:t>
            </a:r>
          </a:p>
          <a:p>
            <a:r>
              <a:rPr lang="cs-CZ" sz="2800" dirty="0"/>
              <a:t>pozbyl zcela odbornou způsobilost</a:t>
            </a:r>
          </a:p>
          <a:p>
            <a:r>
              <a:rPr lang="cs-CZ" sz="2800" dirty="0"/>
              <a:t>nesplňoval při udělení ŘO podmínky pro udělení</a:t>
            </a:r>
          </a:p>
          <a:p>
            <a:pPr marL="914400" lvl="2" indent="0">
              <a:buNone/>
            </a:pPr>
            <a:r>
              <a:rPr lang="cs-CZ" sz="2800" dirty="0"/>
              <a:t>- ŘO se neodejme, pokud v řízení vyjde najevo,            že držitel již tuto podmínku splňuje </a:t>
            </a:r>
            <a:r>
              <a:rPr lang="cs-CZ" dirty="0"/>
              <a:t>(obvyklé bydliště)</a:t>
            </a:r>
            <a:endParaRPr lang="cs-CZ" sz="2800" dirty="0"/>
          </a:p>
          <a:p>
            <a:r>
              <a:rPr lang="cs-CZ" sz="2800" dirty="0"/>
              <a:t>vzdání se ŘO – písemně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        – </a:t>
            </a:r>
            <a:r>
              <a:rPr lang="cs-CZ" sz="2800" dirty="0"/>
              <a:t>ORP jen bere na </a:t>
            </a:r>
            <a:r>
              <a:rPr lang="cs-CZ" sz="2800" dirty="0" smtClean="0"/>
              <a:t>vědomí 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6051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OBVYKLÉ BYDLIŠTĚ - § 2hh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u="sng" dirty="0"/>
              <a:t>Trvalý pobyt</a:t>
            </a:r>
            <a:r>
              <a:rPr lang="cs-CZ" sz="2800" dirty="0"/>
              <a:t>, nebo místo  na území České republiky, kde fyzická osoba pobývá</a:t>
            </a:r>
          </a:p>
          <a:p>
            <a:pPr marL="0" indent="0" algn="just">
              <a:spcAft>
                <a:spcPts val="1200"/>
              </a:spcAft>
              <a:buNone/>
              <a:defRPr/>
            </a:pPr>
            <a:r>
              <a:rPr lang="cs-CZ" sz="2800" dirty="0"/>
              <a:t>	</a:t>
            </a:r>
            <a:r>
              <a:rPr lang="cs-CZ" sz="2800" b="1" dirty="0"/>
              <a:t>1</a:t>
            </a:r>
            <a:r>
              <a:rPr lang="cs-CZ" sz="2800" dirty="0"/>
              <a:t>.185 dnů v </a:t>
            </a:r>
            <a:r>
              <a:rPr lang="cs-CZ" sz="2800" b="1" dirty="0"/>
              <a:t>kalendářním roce</a:t>
            </a:r>
            <a:r>
              <a:rPr lang="cs-CZ" sz="2800" dirty="0"/>
              <a:t> </a:t>
            </a:r>
          </a:p>
          <a:p>
            <a:pPr marL="0" indent="0" algn="just">
              <a:spcAft>
                <a:spcPts val="1200"/>
              </a:spcAft>
              <a:buNone/>
              <a:defRPr/>
            </a:pPr>
            <a:r>
              <a:rPr lang="cs-CZ" sz="2800" dirty="0"/>
              <a:t>		- osobní vazby</a:t>
            </a:r>
          </a:p>
          <a:p>
            <a:pPr marL="0" indent="0" algn="just">
              <a:spcAft>
                <a:spcPts val="1200"/>
              </a:spcAft>
              <a:buNone/>
              <a:defRPr/>
            </a:pPr>
            <a:r>
              <a:rPr lang="cs-CZ" sz="2800" dirty="0"/>
              <a:t>		- popř. </a:t>
            </a:r>
            <a:r>
              <a:rPr lang="cs-CZ" sz="2800" u="sng" dirty="0"/>
              <a:t>zároveň i</a:t>
            </a:r>
            <a:r>
              <a:rPr lang="cs-CZ" sz="2800" dirty="0"/>
              <a:t> profesní vazby</a:t>
            </a:r>
          </a:p>
          <a:p>
            <a:pPr marL="0" indent="0" algn="just">
              <a:spcAft>
                <a:spcPts val="1200"/>
              </a:spcAft>
              <a:buNone/>
              <a:defRPr/>
            </a:pPr>
            <a:r>
              <a:rPr lang="cs-CZ" sz="2800" dirty="0"/>
              <a:t>	</a:t>
            </a:r>
            <a:r>
              <a:rPr lang="cs-CZ" sz="2800" b="1" dirty="0"/>
              <a:t>2</a:t>
            </a:r>
            <a:r>
              <a:rPr lang="cs-CZ" sz="2800" dirty="0"/>
              <a:t>. z důvodu osobních vazeb a pravidelně se </a:t>
            </a:r>
            <a:r>
              <a:rPr lang="cs-CZ" sz="2800" dirty="0" smtClean="0"/>
              <a:t>vrací (</a:t>
            </a:r>
            <a:r>
              <a:rPr lang="cs-CZ" sz="1800" dirty="0" smtClean="0"/>
              <a:t>nutno </a:t>
            </a:r>
            <a:r>
              <a:rPr lang="cs-CZ" sz="1800" dirty="0"/>
              <a:t>úřadem prověřovat</a:t>
            </a:r>
            <a:r>
              <a:rPr lang="cs-CZ" sz="28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033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POZBYTÍ ŘO - § 94a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00808"/>
            <a:ext cx="8892480" cy="4608512"/>
          </a:xfrm>
        </p:spPr>
        <p:txBody>
          <a:bodyPr/>
          <a:lstStyle/>
          <a:p>
            <a:r>
              <a:rPr lang="cs-CZ" sz="3200" dirty="0"/>
              <a:t>dnem právní moci daného rozhodnutí</a:t>
            </a:r>
          </a:p>
          <a:p>
            <a:r>
              <a:rPr lang="cs-CZ" sz="3200" dirty="0"/>
              <a:t>povinnost odevzdat ŘP do 5 pracovních dnů</a:t>
            </a:r>
          </a:p>
          <a:p>
            <a:r>
              <a:rPr lang="cs-CZ" sz="3200" dirty="0"/>
              <a:t>pokud ŘO, které držitel pozbyl nebo kterého se vzdal podmiňuje udělení ŘO pro jinou skupinu vozidel, pozbývá držitel současně  i ŘO pro tuto skupinu vozidel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6974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POZASTAVENÍ ŘO - § 95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89187"/>
            <a:ext cx="8856984" cy="5608165"/>
          </a:xfrm>
        </p:spPr>
        <p:txBody>
          <a:bodyPr/>
          <a:lstStyle/>
          <a:p>
            <a:r>
              <a:rPr lang="cs-CZ" sz="3200" dirty="0"/>
              <a:t>v rámci řízení o podmínění, omezení nebo odnětí – předběžné opatření </a:t>
            </a:r>
            <a:r>
              <a:rPr lang="cs-CZ" sz="2400" dirty="0"/>
              <a:t>(dle správního řádu </a:t>
            </a:r>
            <a:r>
              <a:rPr lang="cs-CZ" sz="2400" dirty="0" err="1"/>
              <a:t>z.č</a:t>
            </a:r>
            <a:r>
              <a:rPr lang="cs-CZ" sz="2400" dirty="0"/>
              <a:t>. 500/2004 Sb.)</a:t>
            </a:r>
          </a:p>
          <a:p>
            <a:r>
              <a:rPr lang="cs-CZ" sz="3200" dirty="0"/>
              <a:t>držitel ŘO nesmí po dobu platnosti pozastavení řídit motorová vozidla</a:t>
            </a:r>
          </a:p>
          <a:p>
            <a:r>
              <a:rPr lang="cs-CZ" sz="3200" dirty="0"/>
              <a:t>v případě, že řídí – </a:t>
            </a:r>
            <a:r>
              <a:rPr lang="cs-CZ" sz="3200" dirty="0" smtClean="0"/>
              <a:t>dopouští se přestupku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	</a:t>
            </a:r>
            <a:r>
              <a:rPr lang="cs-CZ" sz="2400" dirty="0" smtClean="0"/>
              <a:t>(§ </a:t>
            </a:r>
            <a:r>
              <a:rPr lang="cs-CZ" sz="2400" dirty="0"/>
              <a:t>125c </a:t>
            </a:r>
            <a:r>
              <a:rPr lang="cs-CZ" sz="2400" dirty="0" smtClean="0"/>
              <a:t>odst.1 písm</a:t>
            </a:r>
            <a:r>
              <a:rPr lang="cs-CZ" sz="2400" dirty="0"/>
              <a:t>. e, bod 6</a:t>
            </a:r>
            <a:r>
              <a:rPr lang="cs-CZ" sz="2400" dirty="0" smtClean="0"/>
              <a:t>)          </a:t>
            </a:r>
            <a:endParaRPr lang="cs-CZ" sz="2000" dirty="0" smtClean="0"/>
          </a:p>
          <a:p>
            <a:pPr marL="0" indent="0">
              <a:buNone/>
            </a:pPr>
            <a:r>
              <a:rPr lang="cs-CZ" sz="3200" dirty="0" smtClean="0"/>
              <a:t>→s. trest </a:t>
            </a:r>
            <a:r>
              <a:rPr lang="cs-CZ" sz="3200" dirty="0"/>
              <a:t>– zákaz činnosti </a:t>
            </a:r>
            <a:r>
              <a:rPr lang="cs-CZ" sz="3200" dirty="0" smtClean="0"/>
              <a:t>od </a:t>
            </a:r>
            <a:r>
              <a:rPr lang="cs-CZ" sz="3200" dirty="0"/>
              <a:t>6 měsíců do 1 roku </a:t>
            </a:r>
            <a:r>
              <a:rPr lang="cs-CZ" sz="3200" dirty="0" smtClean="0"/>
              <a:t>		</a:t>
            </a:r>
            <a:r>
              <a:rPr lang="cs-CZ" sz="2400" dirty="0" smtClean="0"/>
              <a:t>(§ </a:t>
            </a:r>
            <a:r>
              <a:rPr lang="cs-CZ" sz="2400" dirty="0"/>
              <a:t>125c odst. 6, písm. b) </a:t>
            </a:r>
            <a:r>
              <a:rPr lang="cs-CZ" sz="2800" dirty="0"/>
              <a:t>     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233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944563"/>
          </a:xfrm>
        </p:spPr>
        <p:txBody>
          <a:bodyPr/>
          <a:lstStyle/>
          <a:p>
            <a:r>
              <a:rPr lang="cs-CZ" sz="4000" dirty="0"/>
              <a:t>PŘEZKOUMÁNÍ </a:t>
            </a:r>
            <a:r>
              <a:rPr lang="cs-CZ" sz="4000" dirty="0" smtClean="0"/>
              <a:t>ZDRAVOTNÍ ZP.  </a:t>
            </a:r>
            <a:r>
              <a:rPr lang="cs-CZ" sz="4000" dirty="0"/>
              <a:t>§ 96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040560"/>
          </a:xfrm>
        </p:spPr>
        <p:txBody>
          <a:bodyPr/>
          <a:lstStyle/>
          <a:p>
            <a:r>
              <a:rPr lang="cs-CZ" dirty="0"/>
              <a:t>v rámci řízení o podmínění, omezení nebo odnětí ŘO</a:t>
            </a:r>
          </a:p>
          <a:p>
            <a:pPr lvl="2"/>
            <a:r>
              <a:rPr lang="cs-CZ" dirty="0"/>
              <a:t>stanovená lhůta – nesmí být kratší než </a:t>
            </a:r>
            <a:r>
              <a:rPr lang="cs-CZ" b="1" dirty="0"/>
              <a:t>15 dní</a:t>
            </a:r>
          </a:p>
          <a:p>
            <a:pPr lvl="2"/>
            <a:r>
              <a:rPr lang="cs-CZ" dirty="0"/>
              <a:t>náhradní lhůta – nesmí být kratší než </a:t>
            </a:r>
            <a:r>
              <a:rPr lang="cs-CZ" b="1" dirty="0"/>
              <a:t>10 dní</a:t>
            </a:r>
          </a:p>
          <a:p>
            <a:r>
              <a:rPr lang="cs-CZ" dirty="0"/>
              <a:t>nepodrobí-li se – považuje se za zdravotně nezpůsobilého k řízení motorových vozidel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554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944563"/>
          </a:xfrm>
        </p:spPr>
        <p:txBody>
          <a:bodyPr/>
          <a:lstStyle/>
          <a:p>
            <a:r>
              <a:rPr lang="cs-CZ" sz="4000" dirty="0"/>
              <a:t>PŘEZKOUŠENÍ Z ODBORNÉ </a:t>
            </a:r>
            <a:r>
              <a:rPr lang="cs-CZ" sz="4000" dirty="0" smtClean="0"/>
              <a:t>ZP.  § </a:t>
            </a:r>
            <a:r>
              <a:rPr lang="cs-CZ" sz="4000" dirty="0"/>
              <a:t>97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5040560"/>
          </a:xfrm>
        </p:spPr>
        <p:txBody>
          <a:bodyPr/>
          <a:lstStyle/>
          <a:p>
            <a:r>
              <a:rPr lang="cs-CZ" sz="2800" dirty="0"/>
              <a:t>v rámci řízení o omezení nebo odnětí ŘO</a:t>
            </a:r>
          </a:p>
          <a:p>
            <a:pPr lvl="2"/>
            <a:r>
              <a:rPr lang="cs-CZ" sz="2800" dirty="0"/>
              <a:t>stanovená lhůta – nesmí být kratší než </a:t>
            </a:r>
            <a:r>
              <a:rPr lang="cs-CZ" sz="2800" b="1" dirty="0"/>
              <a:t>30 dní</a:t>
            </a:r>
          </a:p>
          <a:p>
            <a:pPr lvl="2"/>
            <a:r>
              <a:rPr lang="cs-CZ" sz="2800" dirty="0"/>
              <a:t>náhradní lhůta – nesmí být kratší než </a:t>
            </a:r>
            <a:r>
              <a:rPr lang="cs-CZ" sz="2800" b="1" dirty="0"/>
              <a:t>15 dní</a:t>
            </a:r>
          </a:p>
          <a:p>
            <a:r>
              <a:rPr lang="cs-CZ" sz="2800" dirty="0"/>
              <a:t>nepodrobí-li se – považuje se za odborně nezpůsobilého k řízení motorových vozidel</a:t>
            </a:r>
          </a:p>
          <a:p>
            <a:r>
              <a:rPr lang="cs-CZ" sz="2800" dirty="0"/>
              <a:t>rovněž ověření trvání odborné způsobilosti žadatele o ŘO, jehož doklad  o odborné způsobilosti je starší než 6 měsíců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5816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3"/>
            <a:ext cx="9144000" cy="864096"/>
          </a:xfrm>
        </p:spPr>
        <p:txBody>
          <a:bodyPr/>
          <a:lstStyle/>
          <a:p>
            <a:r>
              <a:rPr lang="cs-CZ" sz="3600" dirty="0"/>
              <a:t>ZRUŠENÍ PODMÍNĚNÍ NEBO OMEZENÍ </a:t>
            </a:r>
            <a:r>
              <a:rPr lang="cs-CZ" sz="3600" dirty="0" smtClean="0"/>
              <a:t>ŘO - § 98,99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8840"/>
            <a:ext cx="8568952" cy="4320480"/>
          </a:xfrm>
        </p:spPr>
        <p:txBody>
          <a:bodyPr/>
          <a:lstStyle/>
          <a:p>
            <a:r>
              <a:rPr lang="cs-CZ" sz="3200" dirty="0"/>
              <a:t>pokud pominou důvody</a:t>
            </a:r>
          </a:p>
          <a:p>
            <a:r>
              <a:rPr lang="cs-CZ" sz="3200" dirty="0"/>
              <a:t>příslušný ORP na základě písemné žádosti</a:t>
            </a:r>
          </a:p>
          <a:p>
            <a:r>
              <a:rPr lang="cs-CZ" sz="3200" dirty="0"/>
              <a:t>žádost musí podat vždy držitel ŘO, kterému bylo  ŘO podmíněno nebo omezeno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5888131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VRÁCENÍ ŘO - § 100, 101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040560"/>
          </a:xfrm>
        </p:spPr>
        <p:txBody>
          <a:bodyPr/>
          <a:lstStyle/>
          <a:p>
            <a:r>
              <a:rPr lang="cs-CZ" dirty="0"/>
              <a:t>po ztrátě zdravotní způsobilosti</a:t>
            </a:r>
          </a:p>
          <a:p>
            <a:pPr lvl="2"/>
            <a:r>
              <a:rPr lang="cs-CZ" sz="2800" dirty="0"/>
              <a:t>pokud od PM rozhodnutí o odnětí uplynou více než 3 roky – musí být prokázána i  odborná způsobilost</a:t>
            </a:r>
          </a:p>
          <a:p>
            <a:r>
              <a:rPr lang="cs-CZ" dirty="0"/>
              <a:t>po ztrátě odborné způsobilosti</a:t>
            </a:r>
          </a:p>
          <a:p>
            <a:pPr lvl="2"/>
            <a:r>
              <a:rPr lang="cs-CZ" sz="2800" dirty="0"/>
              <a:t>nejdříve po uplynutí 6 měsíců ode dne kdy se rozhodnutí o odnětí  nebo pozastavení ŘO  stalo vykonatelným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615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VRÁCENÍ ŘO - § 102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328592"/>
          </a:xfrm>
        </p:spPr>
        <p:txBody>
          <a:bodyPr/>
          <a:lstStyle/>
          <a:p>
            <a:r>
              <a:rPr lang="cs-CZ" dirty="0"/>
              <a:t>po výkonu trestu nebo správního trestu ZŘMV, po upuštění, po podmínečném upuštění, po rozhodnutí o osvědčení nebo poté co se má za to že došlo k osvědčení</a:t>
            </a:r>
          </a:p>
          <a:p>
            <a:pPr lvl="2"/>
            <a:r>
              <a:rPr lang="cs-CZ" sz="2800" dirty="0"/>
              <a:t>pokud ode dne PM rozsudku nebo daného rozhodnutí uplyne více než 1 rok – nutno prokazovat </a:t>
            </a:r>
            <a:r>
              <a:rPr lang="cs-CZ" sz="2800" b="1" dirty="0"/>
              <a:t>zdravotní i odbornou </a:t>
            </a:r>
            <a:r>
              <a:rPr lang="cs-CZ" sz="2800" dirty="0"/>
              <a:t>způsobilost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9862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</a:t>
            </a:r>
            <a:r>
              <a:rPr lang="cs-CZ" dirty="0" smtClean="0"/>
              <a:t>ŘP - </a:t>
            </a:r>
            <a:r>
              <a:rPr lang="cs-CZ" dirty="0"/>
              <a:t>§ 104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4824536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/>
              <a:t>ŘO na území České republiky osvědčuje</a:t>
            </a:r>
            <a:r>
              <a:rPr lang="cs-CZ" sz="3200" dirty="0" smtClean="0"/>
              <a:t>:</a:t>
            </a:r>
          </a:p>
          <a:p>
            <a:r>
              <a:rPr lang="cs-CZ" sz="3200" dirty="0" smtClean="0"/>
              <a:t>ŘP</a:t>
            </a:r>
            <a:endParaRPr lang="cs-CZ" sz="3200" dirty="0"/>
          </a:p>
          <a:p>
            <a:r>
              <a:rPr lang="cs-CZ" sz="3200" dirty="0"/>
              <a:t>ŘP ES a EHP</a:t>
            </a:r>
          </a:p>
          <a:p>
            <a:r>
              <a:rPr lang="cs-CZ" sz="3200" dirty="0"/>
              <a:t>ŘP vydaný cizím státem </a:t>
            </a:r>
            <a:r>
              <a:rPr lang="cs-CZ" sz="2000" dirty="0"/>
              <a:t>(podle Úmluv – Vídeň ,Ženeva) </a:t>
            </a:r>
          </a:p>
          <a:p>
            <a:r>
              <a:rPr lang="cs-CZ" sz="3200" dirty="0"/>
              <a:t>m</a:t>
            </a:r>
            <a:r>
              <a:rPr lang="cs-CZ" sz="3200" dirty="0" smtClean="0"/>
              <a:t>ezinárodní </a:t>
            </a:r>
            <a:r>
              <a:rPr lang="cs-CZ" sz="3200" dirty="0"/>
              <a:t>ŘP vydaný cizím státem </a:t>
            </a:r>
            <a:r>
              <a:rPr lang="cs-CZ" sz="1800" dirty="0"/>
              <a:t>(podle </a:t>
            </a:r>
            <a:r>
              <a:rPr lang="cs-CZ" sz="1800" dirty="0" smtClean="0"/>
              <a:t>Úmluv)</a:t>
            </a:r>
            <a:endParaRPr lang="cs-CZ" sz="3200" dirty="0" smtClean="0"/>
          </a:p>
          <a:p>
            <a:r>
              <a:rPr lang="cs-CZ" sz="3200" dirty="0" smtClean="0"/>
              <a:t> </a:t>
            </a:r>
            <a:r>
              <a:rPr lang="cs-CZ" sz="3200" dirty="0"/>
              <a:t>ŘP diplomati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573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/>
              <a:t>ÚDAJE ZAPISOVANÉ DO ŘP A MŘP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- </a:t>
            </a:r>
            <a:r>
              <a:rPr lang="cs-CZ" sz="3600" dirty="0"/>
              <a:t>§ 105, 106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184576"/>
          </a:xfrm>
        </p:spPr>
        <p:txBody>
          <a:bodyPr/>
          <a:lstStyle/>
          <a:p>
            <a:r>
              <a:rPr lang="cs-CZ" sz="3200" dirty="0"/>
              <a:t>jméno a příjmení – záznamy o podmínění, omezení nebo rozšíření ŘO </a:t>
            </a:r>
            <a:endParaRPr lang="cs-CZ" sz="3200" dirty="0" smtClean="0"/>
          </a:p>
          <a:p>
            <a:r>
              <a:rPr lang="cs-CZ" sz="3200" dirty="0" smtClean="0"/>
              <a:t>titul </a:t>
            </a:r>
            <a:r>
              <a:rPr lang="cs-CZ" sz="3200" dirty="0"/>
              <a:t>– jen jeden dle výběru</a:t>
            </a:r>
          </a:p>
          <a:p>
            <a:r>
              <a:rPr lang="cs-CZ" sz="3200" dirty="0"/>
              <a:t>platnost MŘP se stanovuje shodně s ŘP, </a:t>
            </a:r>
            <a:r>
              <a:rPr lang="cs-CZ" sz="3200" dirty="0" smtClean="0"/>
              <a:t>      maximálně	- </a:t>
            </a:r>
            <a:r>
              <a:rPr lang="cs-CZ" sz="3200" dirty="0"/>
              <a:t>na </a:t>
            </a:r>
            <a:r>
              <a:rPr lang="cs-CZ" sz="3200" b="1" dirty="0"/>
              <a:t>3 roky </a:t>
            </a:r>
            <a:r>
              <a:rPr lang="cs-CZ" sz="3200" dirty="0"/>
              <a:t>(Vídeň 1968)</a:t>
            </a:r>
          </a:p>
          <a:p>
            <a:pPr marL="914400" lvl="2" indent="0">
              <a:buNone/>
            </a:pPr>
            <a:r>
              <a:rPr lang="cs-CZ" sz="3200" dirty="0" smtClean="0"/>
              <a:t>		- </a:t>
            </a:r>
            <a:r>
              <a:rPr lang="cs-CZ" sz="3200" dirty="0"/>
              <a:t>na </a:t>
            </a:r>
            <a:r>
              <a:rPr lang="cs-CZ" sz="3200" b="1" dirty="0"/>
              <a:t>1 rok </a:t>
            </a:r>
            <a:r>
              <a:rPr lang="cs-CZ" sz="3200" dirty="0"/>
              <a:t>(Ženeva 1949)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273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784976" cy="1080120"/>
          </a:xfrm>
        </p:spPr>
        <p:txBody>
          <a:bodyPr/>
          <a:lstStyle/>
          <a:p>
            <a:r>
              <a:rPr lang="cs-CZ" sz="3600" dirty="0"/>
              <a:t>ZMĚNA ÚDAJŮ V ŘP NEBO MŘP - § 108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916832"/>
            <a:ext cx="8784976" cy="4392488"/>
          </a:xfrm>
        </p:spPr>
        <p:txBody>
          <a:bodyPr/>
          <a:lstStyle/>
          <a:p>
            <a:r>
              <a:rPr lang="cs-CZ" sz="3200" dirty="0"/>
              <a:t>oznámení na příslušný ORP do 5 pracovních dnů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vydání nového ŘP 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	– </a:t>
            </a:r>
            <a:r>
              <a:rPr lang="cs-CZ" sz="3200" dirty="0"/>
              <a:t>správní poplatek </a:t>
            </a:r>
            <a:r>
              <a:rPr lang="cs-CZ" sz="3200" b="1" dirty="0"/>
              <a:t>200</a:t>
            </a:r>
            <a:r>
              <a:rPr lang="cs-CZ" sz="3200" dirty="0"/>
              <a:t>,- Kč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035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SKUPINY VOZIDEL - § 80a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89187"/>
            <a:ext cx="8136904" cy="5680173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>
                <a:solidFill>
                  <a:srgbClr val="FF0000"/>
                </a:solidFill>
              </a:rPr>
              <a:t>novela od </a:t>
            </a:r>
            <a:r>
              <a:rPr lang="cs-CZ" sz="2400" b="1" dirty="0" smtClean="0">
                <a:solidFill>
                  <a:srgbClr val="FF0000"/>
                </a:solidFill>
              </a:rPr>
              <a:t>01.01.2022 – z. č. 365/2021 Sb.</a:t>
            </a:r>
            <a:endParaRPr lang="cs-CZ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AM</a:t>
            </a:r>
            <a:endParaRPr lang="cs-CZ" sz="2400" dirty="0"/>
          </a:p>
          <a:p>
            <a:pPr marL="783000" lvl="2" indent="0">
              <a:buNone/>
            </a:pPr>
            <a:r>
              <a:rPr lang="cs-CZ" dirty="0" smtClean="0"/>
              <a:t>-  </a:t>
            </a:r>
            <a:r>
              <a:rPr lang="cs-CZ" dirty="0"/>
              <a:t>dvoukolová - </a:t>
            </a:r>
            <a:r>
              <a:rPr lang="cs-CZ" sz="1400" dirty="0"/>
              <a:t>konstrukční rychlost převyšující 25 km.h</a:t>
            </a:r>
            <a:r>
              <a:rPr lang="cs-CZ" sz="1400" baseline="30000" dirty="0"/>
              <a:t>-1</a:t>
            </a:r>
            <a:r>
              <a:rPr lang="cs-CZ" sz="1400" dirty="0"/>
              <a:t> a nepřevyšující 45 km.h</a:t>
            </a:r>
            <a:r>
              <a:rPr lang="cs-CZ" sz="1400" baseline="30000" dirty="0"/>
              <a:t>-1</a:t>
            </a:r>
            <a:r>
              <a:rPr lang="cs-CZ" sz="1400" dirty="0"/>
              <a:t>, jejichž </a:t>
            </a:r>
            <a:r>
              <a:rPr lang="cs-CZ" sz="1400" dirty="0" err="1"/>
              <a:t>tech</a:t>
            </a:r>
            <a:r>
              <a:rPr lang="cs-CZ" sz="1400" dirty="0"/>
              <a:t>. parametry odpovídají parametrům vozidel kategorie L1e podle přímo použitelného předpisu EU upravujícího schvalování vozidel kategorie L</a:t>
            </a:r>
          </a:p>
          <a:p>
            <a:pPr marL="783000" lvl="2" indent="0">
              <a:buNone/>
            </a:pPr>
            <a:r>
              <a:rPr lang="cs-CZ" dirty="0" smtClean="0"/>
              <a:t>-  </a:t>
            </a:r>
            <a:r>
              <a:rPr lang="cs-CZ" dirty="0"/>
              <a:t>tříkolová </a:t>
            </a:r>
            <a:r>
              <a:rPr lang="cs-CZ" sz="1200" dirty="0"/>
              <a:t>– </a:t>
            </a:r>
            <a:r>
              <a:rPr lang="cs-CZ" sz="1400" dirty="0"/>
              <a:t>konstrukční rychlost převyšující 25 km.h</a:t>
            </a:r>
            <a:r>
              <a:rPr lang="cs-CZ" sz="1400" baseline="30000" dirty="0"/>
              <a:t>-1</a:t>
            </a:r>
            <a:r>
              <a:rPr lang="cs-CZ" sz="1400" dirty="0"/>
              <a:t> a nepřevyšující </a:t>
            </a:r>
            <a:br>
              <a:rPr lang="cs-CZ" sz="1400" dirty="0"/>
            </a:br>
            <a:r>
              <a:rPr lang="cs-CZ" sz="1400" dirty="0"/>
              <a:t>45 km.h</a:t>
            </a:r>
            <a:r>
              <a:rPr lang="cs-CZ" sz="1400" baseline="30000" dirty="0"/>
              <a:t>-1</a:t>
            </a:r>
            <a:r>
              <a:rPr lang="cs-CZ" sz="1400" dirty="0"/>
              <a:t>, jejichž </a:t>
            </a:r>
            <a:r>
              <a:rPr lang="cs-CZ" sz="1400" dirty="0" err="1"/>
              <a:t>tech</a:t>
            </a:r>
            <a:r>
              <a:rPr lang="cs-CZ" sz="1400" dirty="0"/>
              <a:t>. parametry odpovídají parametrům vozidel kategorie L2e podle přímo použitelného předpisu EU upravujícího schvalování vozidel kategorie L</a:t>
            </a:r>
          </a:p>
          <a:p>
            <a:pPr marL="783000" lvl="2" indent="0">
              <a:buNone/>
            </a:pPr>
            <a:r>
              <a:rPr lang="cs-CZ" dirty="0" smtClean="0"/>
              <a:t>-  </a:t>
            </a:r>
            <a:r>
              <a:rPr lang="cs-CZ" dirty="0"/>
              <a:t>čtyřkolová - </a:t>
            </a:r>
            <a:r>
              <a:rPr lang="cs-CZ" sz="1400" dirty="0"/>
              <a:t>konstrukční rychlost nepřevyšující 45 km.h</a:t>
            </a:r>
            <a:r>
              <a:rPr lang="cs-CZ" sz="1400" baseline="30000" dirty="0"/>
              <a:t>-1</a:t>
            </a:r>
            <a:r>
              <a:rPr lang="cs-CZ" sz="1400" dirty="0"/>
              <a:t>, jejichž </a:t>
            </a:r>
            <a:r>
              <a:rPr lang="cs-CZ" sz="1400" dirty="0" err="1"/>
              <a:t>tech</a:t>
            </a:r>
            <a:r>
              <a:rPr lang="cs-CZ" sz="1400" dirty="0"/>
              <a:t>. parametry odpovídají parametrům vozidel kategorie L6e podle přímo použitelného předpisu EU upravujícího schvalování vozidel kategorie </a:t>
            </a:r>
            <a:r>
              <a:rPr lang="cs-CZ" sz="1400" dirty="0" smtClean="0"/>
              <a:t>L</a:t>
            </a:r>
          </a:p>
          <a:p>
            <a:pPr marL="783000" lvl="2" indent="0">
              <a:buNone/>
            </a:pPr>
            <a:endParaRPr lang="cs-CZ" sz="1400" dirty="0"/>
          </a:p>
          <a:p>
            <a:pPr marL="783000" lvl="2" indent="0">
              <a:buNone/>
            </a:pPr>
            <a:endParaRPr lang="cs-CZ" sz="500" dirty="0"/>
          </a:p>
          <a:p>
            <a:pPr marL="783000" lvl="2" indent="0">
              <a:buNone/>
            </a:pPr>
            <a:r>
              <a:rPr lang="cs-CZ" sz="1400" i="1" dirty="0"/>
              <a:t>„Nařízení </a:t>
            </a:r>
            <a:r>
              <a:rPr lang="cs-CZ" sz="1400" i="1" dirty="0" err="1"/>
              <a:t>EPaR</a:t>
            </a:r>
            <a:r>
              <a:rPr lang="cs-CZ" sz="1400" i="1" dirty="0"/>
              <a:t> č.168/2013 o schvalování dvoukolových nebo tříkolových vozidel a čtyřkolek  a dozoru nad trhem s těmito vozidly“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238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VYDÁNÍ ŘP - § 109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504056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osobě, které bylo </a:t>
            </a:r>
            <a:r>
              <a:rPr lang="cs-CZ" sz="2800" b="1" dirty="0"/>
              <a:t>uděleno ŘO</a:t>
            </a:r>
            <a:r>
              <a:rPr lang="cs-CZ" sz="2800" dirty="0"/>
              <a:t>, dále z důvodů:</a:t>
            </a:r>
          </a:p>
          <a:p>
            <a:r>
              <a:rPr lang="cs-CZ" sz="2800" dirty="0"/>
              <a:t>rozšíření ŘO</a:t>
            </a:r>
          </a:p>
          <a:p>
            <a:r>
              <a:rPr lang="cs-CZ" sz="2800" dirty="0"/>
              <a:t>podmínění, omezení nebo vzdání se ŘO</a:t>
            </a:r>
          </a:p>
          <a:p>
            <a:r>
              <a:rPr lang="cs-CZ" sz="2800" dirty="0"/>
              <a:t>zrušení podmínění nebo omezení ŘO</a:t>
            </a:r>
          </a:p>
          <a:p>
            <a:r>
              <a:rPr lang="cs-CZ" sz="2800" dirty="0"/>
              <a:t>konec platnosti</a:t>
            </a:r>
          </a:p>
          <a:p>
            <a:r>
              <a:rPr lang="cs-CZ" sz="2800" dirty="0"/>
              <a:t>výměna ŘP členského státu nebo cizího státu</a:t>
            </a:r>
          </a:p>
          <a:p>
            <a:r>
              <a:rPr lang="cs-CZ" sz="2800" dirty="0"/>
              <a:t>změna údajů</a:t>
            </a:r>
          </a:p>
          <a:p>
            <a:r>
              <a:rPr lang="cs-CZ" sz="2800" dirty="0"/>
              <a:t>náhrada za ŘP členského státu ztracený, odcizený...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1394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VYDÁNÍ ŘP - § 109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040560"/>
          </a:xfrm>
        </p:spPr>
        <p:txBody>
          <a:bodyPr/>
          <a:lstStyle/>
          <a:p>
            <a:r>
              <a:rPr lang="cs-CZ" sz="3200" dirty="0" smtClean="0"/>
              <a:t>platnost</a:t>
            </a:r>
            <a:r>
              <a:rPr lang="cs-CZ" sz="3200" dirty="0"/>
              <a:t>:</a:t>
            </a:r>
          </a:p>
          <a:p>
            <a:pPr lvl="2"/>
            <a:r>
              <a:rPr lang="cs-CZ" sz="3200" b="1" dirty="0"/>
              <a:t>5 let </a:t>
            </a:r>
            <a:r>
              <a:rPr lang="cs-CZ" sz="3200" dirty="0"/>
              <a:t>– C1, C1E, C, CE, D1, D1E, D nebo DE</a:t>
            </a:r>
          </a:p>
          <a:p>
            <a:pPr lvl="2"/>
            <a:r>
              <a:rPr lang="cs-CZ" sz="3200" b="1" dirty="0"/>
              <a:t>10 let </a:t>
            </a:r>
            <a:r>
              <a:rPr lang="cs-CZ" sz="3200" dirty="0"/>
              <a:t>– AM, A1, A2, A, B1, </a:t>
            </a:r>
            <a:r>
              <a:rPr lang="cs-CZ" sz="3200" dirty="0" smtClean="0"/>
              <a:t>B, BE nebo T </a:t>
            </a:r>
            <a:endParaRPr lang="cs-CZ" sz="3200" dirty="0"/>
          </a:p>
          <a:p>
            <a:r>
              <a:rPr lang="cs-CZ" sz="3200" dirty="0"/>
              <a:t>výměna v případě uplynutí jeho platnosti se provádí bezplatně</a:t>
            </a:r>
          </a:p>
          <a:p>
            <a:r>
              <a:rPr lang="cs-CZ" sz="3200" b="1" dirty="0"/>
              <a:t>blesk</a:t>
            </a:r>
            <a:r>
              <a:rPr lang="cs-CZ" sz="3200" dirty="0"/>
              <a:t> </a:t>
            </a:r>
            <a:r>
              <a:rPr lang="cs-CZ" sz="3200" dirty="0" smtClean="0"/>
              <a:t>	– </a:t>
            </a:r>
            <a:r>
              <a:rPr lang="cs-CZ" sz="3200" dirty="0"/>
              <a:t>do 5 pracovních dnů 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		– správní </a:t>
            </a:r>
            <a:r>
              <a:rPr lang="cs-CZ" sz="3200" dirty="0"/>
              <a:t>poplatek </a:t>
            </a:r>
            <a:r>
              <a:rPr lang="cs-CZ" sz="3200" b="1" dirty="0"/>
              <a:t>700</a:t>
            </a:r>
            <a:r>
              <a:rPr lang="cs-CZ" sz="3200" dirty="0"/>
              <a:t>,- Kč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25144"/>
            <a:ext cx="546930" cy="143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573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VYDÁNÍ ŘP - § </a:t>
            </a:r>
            <a:r>
              <a:rPr lang="cs-CZ" dirty="0" smtClean="0"/>
              <a:t>109-110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28800"/>
            <a:ext cx="9036496" cy="4680520"/>
          </a:xfrm>
        </p:spPr>
        <p:txBody>
          <a:bodyPr/>
          <a:lstStyle/>
          <a:p>
            <a:r>
              <a:rPr lang="cs-CZ" sz="3200" dirty="0"/>
              <a:t>převzetí osobě nebo prostřednictví zmocněné osoby na základě ověřené plné moci </a:t>
            </a:r>
            <a:r>
              <a:rPr lang="cs-CZ" sz="3200" b="1" dirty="0"/>
              <a:t>u ORP u kterého byla podána žádost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držitel ŘO nesmí mít více než jeden </a:t>
            </a:r>
            <a:r>
              <a:rPr lang="cs-CZ" sz="3200" dirty="0" smtClean="0"/>
              <a:t>ŘP,</a:t>
            </a:r>
          </a:p>
          <a:p>
            <a:pPr marL="0" indent="0">
              <a:buNone/>
            </a:pPr>
            <a:r>
              <a:rPr lang="cs-CZ" sz="3200" dirty="0" smtClean="0"/>
              <a:t>ŘP </a:t>
            </a:r>
            <a:r>
              <a:rPr lang="cs-CZ" sz="3200" dirty="0"/>
              <a:t>členského státu nebo ŘP vydaný cizím státem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985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VYDÁNÍ </a:t>
            </a:r>
            <a:r>
              <a:rPr lang="cs-CZ" sz="4000" dirty="0" smtClean="0"/>
              <a:t>KARTY ŘIDIČE § </a:t>
            </a:r>
            <a:r>
              <a:rPr lang="cs-CZ" sz="4000" dirty="0"/>
              <a:t>110a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328592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NOVELA: z. </a:t>
            </a:r>
            <a:r>
              <a:rPr lang="cs-CZ" sz="2800" b="1" dirty="0" smtClean="0"/>
              <a:t>337/2020 Sb</a:t>
            </a:r>
            <a:r>
              <a:rPr lang="cs-CZ" sz="2800" dirty="0" smtClean="0"/>
              <a:t>. – </a:t>
            </a:r>
            <a:r>
              <a:rPr lang="cs-CZ" sz="2800" b="1" dirty="0" smtClean="0">
                <a:solidFill>
                  <a:srgbClr val="FF0000"/>
                </a:solidFill>
              </a:rPr>
              <a:t>účinnost: 1.10.2020</a:t>
            </a:r>
          </a:p>
          <a:p>
            <a:r>
              <a:rPr lang="cs-CZ" sz="3200" dirty="0" smtClean="0"/>
              <a:t>ORP vydá KŘ do 15 </a:t>
            </a:r>
            <a:r>
              <a:rPr lang="cs-CZ" sz="3200" dirty="0" err="1" smtClean="0"/>
              <a:t>prac</a:t>
            </a:r>
            <a:r>
              <a:rPr lang="cs-CZ" sz="3200" dirty="0" smtClean="0"/>
              <a:t>. dnů dle Nařízení Evropského parlamentu a Rady č.165/2014 žadateli, který:</a:t>
            </a:r>
          </a:p>
          <a:p>
            <a:pPr marL="0" indent="0">
              <a:buNone/>
            </a:pPr>
            <a:r>
              <a:rPr lang="cs-CZ" sz="2800" dirty="0" smtClean="0"/>
              <a:t>a) </a:t>
            </a:r>
            <a:r>
              <a:rPr lang="cs-CZ" sz="2800" b="1" dirty="0" smtClean="0"/>
              <a:t>má na území ČR obvyklé bydliště</a:t>
            </a:r>
          </a:p>
          <a:p>
            <a:pPr marL="0" indent="0">
              <a:buNone/>
            </a:pPr>
            <a:r>
              <a:rPr lang="cs-CZ" sz="2800" dirty="0" smtClean="0"/>
              <a:t>b) je držitelem příslušného ŘO</a:t>
            </a:r>
          </a:p>
          <a:p>
            <a:pPr marL="0" indent="0">
              <a:buNone/>
            </a:pPr>
            <a:r>
              <a:rPr lang="cs-CZ" sz="2800" dirty="0" smtClean="0"/>
              <a:t>c) není držitelem platné KŘ vydané ČR, jiným členským státem EU nebo smluvním státem AETR </a:t>
            </a:r>
            <a:r>
              <a:rPr lang="cs-CZ" sz="2000" dirty="0" smtClean="0"/>
              <a:t>(Evropská dohoda o práci osádek vozidel v mezinárodní silniční dopravě)</a:t>
            </a:r>
            <a:endParaRPr lang="cs-CZ" sz="2800" dirty="0" smtClean="0"/>
          </a:p>
          <a:p>
            <a:endParaRPr lang="cs-CZ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1657860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VYDÁNÍ KARTY ŘIDIČE § 110a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80920" cy="5040560"/>
          </a:xfrm>
        </p:spPr>
        <p:txBody>
          <a:bodyPr/>
          <a:lstStyle/>
          <a:p>
            <a:r>
              <a:rPr lang="cs-CZ" dirty="0" smtClean="0"/>
              <a:t>pokud žadatel o vydání karty řidiče žádá současně o udělení nebo rozšíření ŘO nebo vydání ŘP,  vydá ORP kartu řidiče současně s ŘP ve lhůtě pro vydání karty </a:t>
            </a:r>
            <a:r>
              <a:rPr lang="cs-CZ" sz="2400" dirty="0" smtClean="0"/>
              <a:t>(15 </a:t>
            </a:r>
            <a:r>
              <a:rPr lang="cs-CZ" sz="2400" dirty="0" err="1" smtClean="0"/>
              <a:t>prac</a:t>
            </a:r>
            <a:r>
              <a:rPr lang="cs-CZ" sz="2400" dirty="0" smtClean="0"/>
              <a:t>. dnů)</a:t>
            </a:r>
            <a:endParaRPr lang="cs-CZ" sz="4000" dirty="0" smtClean="0"/>
          </a:p>
          <a:p>
            <a:r>
              <a:rPr lang="cs-CZ" b="1" dirty="0" smtClean="0"/>
              <a:t>převzetí karty osobě nebo na základě ověřené plné moci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70799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VYDÁNÍ MŘP - § 111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752528"/>
          </a:xfrm>
        </p:spPr>
        <p:txBody>
          <a:bodyPr/>
          <a:lstStyle/>
          <a:p>
            <a:r>
              <a:rPr lang="cs-CZ" dirty="0"/>
              <a:t>vydání na základě žádosti</a:t>
            </a:r>
          </a:p>
          <a:p>
            <a:r>
              <a:rPr lang="cs-CZ" dirty="0"/>
              <a:t>převzetí pouze osobně</a:t>
            </a:r>
          </a:p>
          <a:p>
            <a:r>
              <a:rPr lang="cs-CZ" dirty="0"/>
              <a:t>držitel ŘO nesmí mít více než jeden MŘP vydaný podle „Vídně 1968“ a více než jeden MŘP vydaný podle „Ženevy 1949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9409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ODEVZDÁNÍ ŘP A MŘP - § 113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4824536"/>
          </a:xfrm>
        </p:spPr>
        <p:txBody>
          <a:bodyPr/>
          <a:lstStyle/>
          <a:p>
            <a:pPr marL="0" indent="0">
              <a:buNone/>
            </a:pPr>
            <a:r>
              <a:rPr lang="cs-CZ" sz="3200" u="sng" dirty="0"/>
              <a:t>Důvody: </a:t>
            </a:r>
            <a:endParaRPr lang="cs-CZ" sz="3200" b="1" dirty="0" smtClean="0"/>
          </a:p>
          <a:p>
            <a:r>
              <a:rPr lang="cs-CZ" sz="3200" dirty="0" smtClean="0"/>
              <a:t>podmínění, omezení, odnětí nebo pozastavení ŘO, ZŘMV (</a:t>
            </a:r>
            <a:r>
              <a:rPr lang="cs-CZ" sz="2800" dirty="0" smtClean="0"/>
              <a:t>příslušný ORP</a:t>
            </a:r>
            <a:r>
              <a:rPr lang="cs-CZ" sz="3200" dirty="0" smtClean="0"/>
              <a:t>)</a:t>
            </a:r>
          </a:p>
          <a:p>
            <a:r>
              <a:rPr lang="cs-CZ" sz="3200" dirty="0" smtClean="0"/>
              <a:t>neplatnost </a:t>
            </a:r>
            <a:r>
              <a:rPr lang="cs-CZ" sz="3200" dirty="0"/>
              <a:t>ŘP (</a:t>
            </a:r>
            <a:r>
              <a:rPr lang="cs-CZ" sz="2800" dirty="0"/>
              <a:t>příslušný ORP</a:t>
            </a:r>
            <a:r>
              <a:rPr lang="cs-CZ" sz="3200" dirty="0"/>
              <a:t>, </a:t>
            </a:r>
            <a:r>
              <a:rPr lang="cs-CZ" sz="1400" b="1" dirty="0"/>
              <a:t>není-li v zákoně stanoveno jinak</a:t>
            </a:r>
            <a:r>
              <a:rPr lang="cs-CZ" sz="3200" dirty="0"/>
              <a:t>)</a:t>
            </a:r>
          </a:p>
          <a:p>
            <a:r>
              <a:rPr lang="cs-CZ" sz="3200" dirty="0"/>
              <a:t>vzdání se ŘO (</a:t>
            </a:r>
            <a:r>
              <a:rPr lang="cs-CZ" sz="2800" dirty="0"/>
              <a:t>kterýkoliv ORP</a:t>
            </a:r>
            <a:r>
              <a:rPr lang="cs-CZ" sz="3200" dirty="0"/>
              <a:t>)</a:t>
            </a:r>
          </a:p>
          <a:p>
            <a:r>
              <a:rPr lang="cs-CZ" sz="3200" dirty="0"/>
              <a:t>zrušení podmínění nebo omezení (</a:t>
            </a:r>
            <a:r>
              <a:rPr lang="cs-CZ" sz="2400" dirty="0"/>
              <a:t>příslušný ORP</a:t>
            </a:r>
            <a:r>
              <a:rPr lang="cs-CZ" sz="3200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839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ODEVZDÁNÍ ŘP A MŘP - § 113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424936" cy="4536504"/>
          </a:xfrm>
        </p:spPr>
        <p:txBody>
          <a:bodyPr/>
          <a:lstStyle/>
          <a:p>
            <a:r>
              <a:rPr lang="cs-CZ" sz="3200" u="sng" dirty="0"/>
              <a:t>lhůta:</a:t>
            </a:r>
            <a:r>
              <a:rPr lang="cs-CZ" sz="3200" dirty="0"/>
              <a:t> do 5 pracovních dnů ode dne nabytí PM daného rozhodnutí</a:t>
            </a:r>
          </a:p>
          <a:p>
            <a:r>
              <a:rPr lang="cs-CZ" sz="3200" dirty="0"/>
              <a:t>v případě vzdání se ŘO – společně 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   s </a:t>
            </a:r>
            <a:r>
              <a:rPr lang="cs-CZ" sz="3200" dirty="0"/>
              <a:t>oznámením o vzdání se ŘO</a:t>
            </a:r>
          </a:p>
          <a:p>
            <a:r>
              <a:rPr lang="cs-CZ" sz="3200" dirty="0"/>
              <a:t>v případě úmrtí – ŘP vrací pozůstalí bez </a:t>
            </a:r>
            <a:r>
              <a:rPr lang="cs-CZ" sz="3200" dirty="0" smtClean="0"/>
              <a:t>zbytečného odkladu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756458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VRÁCENÍ ŘP A MŘP – § 114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916832"/>
            <a:ext cx="9036496" cy="4392488"/>
          </a:xfrm>
        </p:spPr>
        <p:txBody>
          <a:bodyPr/>
          <a:lstStyle/>
          <a:p>
            <a:r>
              <a:rPr lang="cs-CZ" sz="3200" dirty="0"/>
              <a:t>na základě nabytí PM rozhodnutí o vrácení ŘO</a:t>
            </a:r>
          </a:p>
          <a:p>
            <a:r>
              <a:rPr lang="cs-CZ" sz="3200" dirty="0"/>
              <a:t>po pozbytí účinnosti pozastavení ŘO</a:t>
            </a:r>
          </a:p>
          <a:p>
            <a:r>
              <a:rPr lang="cs-CZ" sz="3200" dirty="0"/>
              <a:t>zanikne-li účinek exekučního příkazu</a:t>
            </a:r>
          </a:p>
          <a:p>
            <a:r>
              <a:rPr lang="cs-CZ" sz="3200" b="1" dirty="0"/>
              <a:t>je-li ŘP neplatný – nevrací se!!!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509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936104"/>
          </a:xfrm>
        </p:spPr>
        <p:txBody>
          <a:bodyPr/>
          <a:lstStyle/>
          <a:p>
            <a:r>
              <a:rPr lang="cs-CZ" sz="3600" dirty="0"/>
              <a:t>ZTRÁTA, ODCIZENÍ, POŠKOZENÍ NEBO ZNIČENÍ ŘP A MŘP - § 115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712968" cy="4536504"/>
          </a:xfrm>
        </p:spPr>
        <p:txBody>
          <a:bodyPr/>
          <a:lstStyle/>
          <a:p>
            <a:r>
              <a:rPr lang="cs-CZ" sz="3200" dirty="0"/>
              <a:t>ohlášení neprodleně</a:t>
            </a:r>
          </a:p>
          <a:p>
            <a:r>
              <a:rPr lang="cs-CZ" sz="3200" dirty="0"/>
              <a:t>ORP vydává bezodkladně </a:t>
            </a:r>
            <a:r>
              <a:rPr lang="cs-CZ" sz="3200" b="1" dirty="0"/>
              <a:t>Potvrzení </a:t>
            </a:r>
            <a:endParaRPr lang="cs-CZ" sz="3200" b="1" dirty="0" smtClean="0"/>
          </a:p>
          <a:p>
            <a:pPr marL="0" indent="0">
              <a:buNone/>
            </a:pPr>
            <a:r>
              <a:rPr lang="cs-CZ" sz="3200" b="1" dirty="0"/>
              <a:t>	</a:t>
            </a:r>
            <a:r>
              <a:rPr lang="cs-CZ" sz="3200" b="1" dirty="0" smtClean="0"/>
              <a:t>o </a:t>
            </a:r>
            <a:r>
              <a:rPr lang="cs-CZ" sz="3200" b="1" dirty="0"/>
              <a:t>oznámení ztráty, odcizení </a:t>
            </a:r>
            <a:r>
              <a:rPr lang="cs-CZ" sz="3200" b="1" dirty="0" smtClean="0"/>
              <a:t>poškození 	nebo </a:t>
            </a:r>
            <a:r>
              <a:rPr lang="cs-CZ" sz="3200" b="1" dirty="0"/>
              <a:t>zničení ŘP</a:t>
            </a:r>
          </a:p>
          <a:p>
            <a:pPr marL="914400" lvl="2" indent="0">
              <a:buNone/>
            </a:pPr>
            <a:r>
              <a:rPr lang="cs-CZ" sz="3200" dirty="0"/>
              <a:t>- platné 30 dní</a:t>
            </a:r>
          </a:p>
          <a:p>
            <a:pPr marL="914400" lvl="2" indent="0">
              <a:buNone/>
            </a:pPr>
            <a:r>
              <a:rPr lang="cs-CZ" sz="3200" dirty="0"/>
              <a:t>- platné pouze na území České republiky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928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SKUPINY VOZIDEL - § 80a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136904" cy="5040560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b="1" dirty="0">
                <a:solidFill>
                  <a:srgbClr val="FF0000"/>
                </a:solidFill>
              </a:rPr>
              <a:t>novela od 01.01.2022 – z. č. 365/2021 Sb.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0000"/>
                </a:solidFill>
              </a:rPr>
              <a:t>B1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/>
              <a:t>– </a:t>
            </a:r>
            <a:r>
              <a:rPr lang="cs-CZ" sz="2800" dirty="0"/>
              <a:t>čtyřkolová mot. vozidla jejichž technické parametry odpovídají parametrům vozidel kategorie L7e podle přímo použitelného předpisu EU upravujícího schvalování vozidel kategorie L s výjimkou vozidel uvedených v písmeni a)</a:t>
            </a:r>
          </a:p>
          <a:p>
            <a:pPr marL="783000" lvl="2" indent="0">
              <a:buNone/>
            </a:pPr>
            <a:endParaRPr lang="cs-CZ" sz="500" dirty="0" smtClean="0"/>
          </a:p>
          <a:p>
            <a:pPr marL="783000" lvl="2" indent="0">
              <a:buNone/>
            </a:pPr>
            <a:endParaRPr lang="cs-CZ" sz="500" i="1" dirty="0"/>
          </a:p>
          <a:p>
            <a:pPr marL="783000" lvl="2" indent="0">
              <a:buNone/>
            </a:pPr>
            <a:r>
              <a:rPr lang="cs-CZ" sz="1400" i="1" dirty="0" smtClean="0"/>
              <a:t>„</a:t>
            </a:r>
            <a:r>
              <a:rPr lang="cs-CZ" sz="1400" i="1" dirty="0"/>
              <a:t>Nařízení </a:t>
            </a:r>
            <a:r>
              <a:rPr lang="cs-CZ" sz="1400" i="1" dirty="0" err="1"/>
              <a:t>EPaR</a:t>
            </a:r>
            <a:r>
              <a:rPr lang="cs-CZ" sz="1400" i="1" dirty="0"/>
              <a:t> č.168/2013 o schvalování dvoukolových nebo tříkolových vozidel a čtyřkolek  a dozoru nad trhem s těmito vozidly“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3655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 smtClean="0"/>
              <a:t>VÝMĚNA ŘP ČLENSKÉHO STÁTU, ŘP VYDANÉHO CIZÍM STÁTEM - § 116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040560"/>
          </a:xfrm>
        </p:spPr>
        <p:txBody>
          <a:bodyPr/>
          <a:lstStyle/>
          <a:p>
            <a:r>
              <a:rPr lang="cs-CZ" sz="3200" dirty="0"/>
              <a:t>ŘP členského státu – </a:t>
            </a:r>
            <a:r>
              <a:rPr lang="cs-CZ" sz="2800" b="1" dirty="0"/>
              <a:t>může požádat </a:t>
            </a:r>
            <a:r>
              <a:rPr lang="cs-CZ" sz="2800" dirty="0" smtClean="0"/>
              <a:t>o </a:t>
            </a:r>
            <a:r>
              <a:rPr lang="cs-CZ" sz="2800" dirty="0"/>
              <a:t>výměnu</a:t>
            </a:r>
            <a:r>
              <a:rPr lang="cs-CZ" sz="3200" dirty="0"/>
              <a:t> </a:t>
            </a:r>
            <a:r>
              <a:rPr lang="cs-CZ" sz="3200" dirty="0" smtClean="0"/>
              <a:t>				      </a:t>
            </a:r>
            <a:r>
              <a:rPr lang="cs-CZ" sz="2400" dirty="0" smtClean="0"/>
              <a:t>(</a:t>
            </a:r>
            <a:r>
              <a:rPr lang="cs-CZ" sz="2400" dirty="0"/>
              <a:t>nemusí)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- </a:t>
            </a:r>
            <a:r>
              <a:rPr lang="cs-CZ" sz="3200" dirty="0"/>
              <a:t>může požádat o vydání českého ŘP 		</a:t>
            </a:r>
            <a:r>
              <a:rPr lang="cs-CZ" sz="3200" dirty="0" smtClean="0"/>
              <a:t>náhradou </a:t>
            </a:r>
            <a:r>
              <a:rPr lang="cs-CZ" sz="3200" dirty="0"/>
              <a:t>za ŘP ztracený, </a:t>
            </a:r>
            <a:r>
              <a:rPr lang="cs-CZ" sz="3200" dirty="0" smtClean="0"/>
              <a:t>odcizený, 			zničený nebo </a:t>
            </a:r>
            <a:r>
              <a:rPr lang="cs-CZ" sz="3200" dirty="0"/>
              <a:t>poškozený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- </a:t>
            </a:r>
            <a:r>
              <a:rPr lang="cs-CZ" sz="3200" dirty="0"/>
              <a:t>po výměně  ORP daný ŘP vrátí státu, který 	</a:t>
            </a:r>
            <a:r>
              <a:rPr lang="cs-CZ" sz="3200" dirty="0" smtClean="0"/>
              <a:t>ŘP </a:t>
            </a:r>
            <a:r>
              <a:rPr lang="cs-CZ" sz="3200" dirty="0"/>
              <a:t>členského státu vydal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8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/>
              <a:t>VÝMĚNA ŘP ČLENSKÉHO STÁTU, ŘP VYDANÉHO CIZÍM STÁTEM - § 116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5040560"/>
          </a:xfrm>
        </p:spPr>
        <p:txBody>
          <a:bodyPr/>
          <a:lstStyle/>
          <a:p>
            <a:r>
              <a:rPr lang="cs-CZ" sz="3200" dirty="0"/>
              <a:t>ŘP vydaného cizím státem – v případě že má na území ČR trvalý nebo přechodný pobyt na dobu delší než 1 rok, </a:t>
            </a:r>
            <a:r>
              <a:rPr lang="cs-CZ" sz="3200" b="1" dirty="0"/>
              <a:t>je povinen požádat </a:t>
            </a:r>
            <a:r>
              <a:rPr lang="cs-CZ" sz="3200" dirty="0"/>
              <a:t>o výměnu a to do 3 měsíců ode dne povolení pobytu</a:t>
            </a:r>
          </a:p>
          <a:p>
            <a:pPr marL="0" indent="0">
              <a:buNone/>
            </a:pPr>
            <a:r>
              <a:rPr lang="cs-CZ" sz="3200" dirty="0" smtClean="0"/>
              <a:t>- </a:t>
            </a:r>
            <a:r>
              <a:rPr lang="cs-CZ" sz="3200" dirty="0"/>
              <a:t>po výměně  ORP daný ŘP vrátí státu, který </a:t>
            </a:r>
            <a:r>
              <a:rPr lang="cs-CZ" sz="3200" dirty="0" smtClean="0"/>
              <a:t>ŘP </a:t>
            </a:r>
            <a:r>
              <a:rPr lang="cs-CZ" sz="3200" dirty="0"/>
              <a:t>vydal nebo na žádost držitele ŘP vydaný 	</a:t>
            </a:r>
            <a:r>
              <a:rPr lang="cs-CZ" sz="3200" dirty="0" smtClean="0"/>
              <a:t>cizím </a:t>
            </a:r>
            <a:r>
              <a:rPr lang="cs-CZ" sz="3200" dirty="0"/>
              <a:t>státem uschová do doby jeho opětovné </a:t>
            </a:r>
            <a:r>
              <a:rPr lang="cs-CZ" sz="3200" dirty="0" smtClean="0"/>
              <a:t>výměny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290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/>
              <a:t>VÝMĚNA ŘP ČLENSKÉHO STÁTU, ŘP VYDANÉHO CIZÍM STÁTEM - § 116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640960" cy="4752528"/>
          </a:xfrm>
        </p:spPr>
        <p:txBody>
          <a:bodyPr/>
          <a:lstStyle/>
          <a:p>
            <a:r>
              <a:rPr lang="cs-CZ" sz="3200" dirty="0"/>
              <a:t>má-li obecní úřad při výměně pochybnost, může si daný ŘP cestou MD prověřit</a:t>
            </a:r>
          </a:p>
          <a:p>
            <a:r>
              <a:rPr lang="cs-CZ" sz="3200" dirty="0"/>
              <a:t>povinnost výměny se nevztahuje na diplomaty</a:t>
            </a:r>
          </a:p>
          <a:p>
            <a:r>
              <a:rPr lang="cs-CZ" sz="3200" dirty="0"/>
              <a:t>pokud si přeci jen diplomat ŘP vymění, zůstává uschován na MD do jeho opětovné výměny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921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NEPLATNOST ŘP, MŘP - § 118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400600"/>
          </a:xfrm>
        </p:spPr>
        <p:txBody>
          <a:bodyPr/>
          <a:lstStyle/>
          <a:p>
            <a:r>
              <a:rPr lang="cs-CZ" sz="2800" dirty="0"/>
              <a:t>uplynutí doby platnosti</a:t>
            </a:r>
          </a:p>
          <a:p>
            <a:r>
              <a:rPr lang="cs-CZ" sz="2800" dirty="0"/>
              <a:t>údaje o ŘO neodpovídají skutečnosti</a:t>
            </a:r>
          </a:p>
          <a:p>
            <a:r>
              <a:rPr lang="cs-CZ" sz="2800" dirty="0"/>
              <a:t>jsou v něm neoprávněně provedeny zápisy, změny, opravy nebo úpravy</a:t>
            </a:r>
          </a:p>
          <a:p>
            <a:r>
              <a:rPr lang="cs-CZ" sz="2800" dirty="0"/>
              <a:t>je poškozený tak, že záznamy jsou nečitelné</a:t>
            </a:r>
          </a:p>
          <a:p>
            <a:r>
              <a:rPr lang="cs-CZ" sz="2800" b="1" dirty="0"/>
              <a:t>byla ohlášena jeho ztráta, odcizení, poškození nebo zničení</a:t>
            </a:r>
          </a:p>
          <a:p>
            <a:r>
              <a:rPr lang="cs-CZ" sz="2800" dirty="0"/>
              <a:t>v případě nesplnění podmínky výměny ŘP vydaného cizím státem </a:t>
            </a:r>
            <a:r>
              <a:rPr lang="cs-CZ" sz="2000" dirty="0"/>
              <a:t>(nepožádal o výměnu do 3 měsíců)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6116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ZADRŽENÍ ŘP - § </a:t>
            </a:r>
            <a:r>
              <a:rPr lang="cs-CZ" dirty="0" smtClean="0"/>
              <a:t>118c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040560"/>
          </a:xfrm>
        </p:spPr>
        <p:txBody>
          <a:bodyPr/>
          <a:lstStyle/>
          <a:p>
            <a:r>
              <a:rPr lang="cs-CZ" sz="3200" dirty="0"/>
              <a:t>po dobu zadržení ŘP </a:t>
            </a:r>
            <a:r>
              <a:rPr lang="cs-CZ" sz="3200" b="1" dirty="0"/>
              <a:t>nesmí</a:t>
            </a:r>
            <a:r>
              <a:rPr lang="cs-CZ" sz="3200" dirty="0"/>
              <a:t> držitel ŘO </a:t>
            </a:r>
            <a:r>
              <a:rPr lang="cs-CZ" sz="3200" b="1" dirty="0"/>
              <a:t>řídit</a:t>
            </a:r>
            <a:r>
              <a:rPr lang="cs-CZ" sz="3200" dirty="0"/>
              <a:t> motorové vozidlo</a:t>
            </a:r>
          </a:p>
          <a:p>
            <a:r>
              <a:rPr lang="cs-CZ" sz="3200" dirty="0"/>
              <a:t>ORP do 5 pracovních dní od doručení oznámení o zadržení ŘP od policie zahájí řízení</a:t>
            </a:r>
          </a:p>
          <a:p>
            <a:r>
              <a:rPr lang="cs-CZ" sz="3200" dirty="0"/>
              <a:t>v případě, že rozhodne o zadržení, oznámí tuto skutečnost bez zbytečného odkladu příslušnému ORP a postoupí zadržený ŘP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12803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ZADRŽENÍ ŘP - § </a:t>
            </a:r>
            <a:r>
              <a:rPr lang="cs-CZ" dirty="0" smtClean="0"/>
              <a:t>118c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5184576"/>
          </a:xfrm>
        </p:spPr>
        <p:txBody>
          <a:bodyPr/>
          <a:lstStyle/>
          <a:p>
            <a:r>
              <a:rPr lang="cs-CZ" sz="3200" dirty="0"/>
              <a:t>ORP vrátí zadržený ŘP, jestliže:</a:t>
            </a:r>
          </a:p>
          <a:p>
            <a:pPr lvl="2"/>
            <a:r>
              <a:rPr lang="cs-CZ" sz="3200" dirty="0"/>
              <a:t>nerozhodne o jeho zadržení</a:t>
            </a:r>
          </a:p>
          <a:p>
            <a:pPr lvl="2"/>
            <a:r>
              <a:rPr lang="cs-CZ" sz="3200" dirty="0"/>
              <a:t>v pravomocně skončeném řízení nebyl uložen </a:t>
            </a:r>
            <a:r>
              <a:rPr lang="cs-CZ" sz="3200" dirty="0" smtClean="0"/>
              <a:t> správní trest </a:t>
            </a:r>
            <a:r>
              <a:rPr lang="cs-CZ" sz="3200"/>
              <a:t>nebo </a:t>
            </a:r>
            <a:r>
              <a:rPr lang="cs-CZ" sz="3200" smtClean="0"/>
              <a:t>trest </a:t>
            </a:r>
            <a:r>
              <a:rPr lang="cs-CZ" sz="3200" dirty="0" smtClean="0"/>
              <a:t>ZŘMV</a:t>
            </a:r>
          </a:p>
          <a:p>
            <a:pPr lvl="2"/>
            <a:r>
              <a:rPr lang="cs-CZ" sz="3200" dirty="0"/>
              <a:t>n</a:t>
            </a:r>
            <a:r>
              <a:rPr lang="cs-CZ" sz="3200" dirty="0" smtClean="0"/>
              <a:t>ebylo pravomocně skončeno řízení o skutku, pro který byl ŘP zadržen, a ode  dne zadržení ŘP uplynula doba na kterou: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098184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ZADRŽENÍ ŘP - § 118c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680520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 smtClean="0"/>
              <a:t>… uplynula doba na kterou: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byl rozhodnutím vydaným v prvním stupni řízení o tomto skutku uložen trest nebo správní trest ZŘMV, nebo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lze uložit trest nebo správní trest     ZŘMV  za tento skutek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44284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ZAPOČÍTÁVÁNÍ BODŮ - § 123b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/>
              <a:t>pokuta příkazem na místě </a:t>
            </a:r>
            <a:r>
              <a:rPr lang="cs-CZ" sz="3200" dirty="0"/>
              <a:t>– 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dirty="0" smtClean="0"/>
              <a:t>ke </a:t>
            </a:r>
            <a:r>
              <a:rPr lang="cs-CZ" sz="3200" dirty="0"/>
              <a:t>dni </a:t>
            </a:r>
            <a:r>
              <a:rPr lang="cs-CZ" sz="3200" dirty="0" smtClean="0"/>
              <a:t>uložení</a:t>
            </a:r>
            <a:endParaRPr lang="cs-CZ" sz="3200" dirty="0"/>
          </a:p>
          <a:p>
            <a:r>
              <a:rPr lang="cs-CZ" sz="3200" b="1" dirty="0"/>
              <a:t>uložení správního trestu či trestu </a:t>
            </a:r>
            <a:r>
              <a:rPr lang="cs-CZ" sz="3200" dirty="0"/>
              <a:t>– </a:t>
            </a:r>
            <a:r>
              <a:rPr lang="cs-CZ" sz="3200" dirty="0" smtClean="0"/>
              <a:t>	ke dni nabytí </a:t>
            </a:r>
            <a:r>
              <a:rPr lang="cs-CZ" sz="3200" dirty="0"/>
              <a:t>PM rozhodnutí</a:t>
            </a:r>
          </a:p>
          <a:p>
            <a:pPr lvl="2"/>
            <a:r>
              <a:rPr lang="cs-CZ" sz="3200" dirty="0"/>
              <a:t>není-li rozhodnutí opatřeno doložkou právní moci, považuje se za nedoručené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224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ZAPOČÍTÁVÁNÍ BODŮ - § 123c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72816"/>
            <a:ext cx="8892480" cy="4536504"/>
          </a:xfrm>
        </p:spPr>
        <p:txBody>
          <a:bodyPr/>
          <a:lstStyle/>
          <a:p>
            <a:r>
              <a:rPr lang="cs-CZ" sz="3200" dirty="0"/>
              <a:t>v případě dosažení 12 bodů – ORP </a:t>
            </a:r>
            <a:r>
              <a:rPr lang="cs-CZ" sz="3200" b="1" dirty="0"/>
              <a:t>neprodleně</a:t>
            </a:r>
            <a:r>
              <a:rPr lang="cs-CZ" sz="3200" dirty="0"/>
              <a:t> tuto skutečnost oznámí řidiči</a:t>
            </a:r>
          </a:p>
          <a:p>
            <a:r>
              <a:rPr lang="cs-CZ" sz="3200" dirty="0"/>
              <a:t>řidič pozbývá ŘO </a:t>
            </a:r>
            <a:r>
              <a:rPr lang="cs-CZ" sz="3200" b="1" dirty="0"/>
              <a:t>uplynutím 5 pracovních dnů </a:t>
            </a:r>
            <a:r>
              <a:rPr lang="cs-CZ" sz="3200" dirty="0"/>
              <a:t>ode dne doručení oznámení</a:t>
            </a:r>
          </a:p>
          <a:p>
            <a:r>
              <a:rPr lang="cs-CZ" sz="3200" dirty="0"/>
              <a:t>jedná-li se o držitele cizího ŘP, je ORP povinen tuto skutečnost oznámit MD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513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ZAPOČÍTÁVÁNÍ BODŮ - § 123c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568952" cy="5040560"/>
          </a:xfrm>
        </p:spPr>
        <p:txBody>
          <a:bodyPr/>
          <a:lstStyle/>
          <a:p>
            <a:r>
              <a:rPr lang="cs-CZ" sz="3200" dirty="0"/>
              <a:t>držitel ŘP členského státu nebo cizího ŘP dosažením 12 bodů pouze </a:t>
            </a:r>
            <a:r>
              <a:rPr lang="cs-CZ" sz="3200" b="1" dirty="0"/>
              <a:t>pozbývá právo </a:t>
            </a:r>
            <a:endParaRPr lang="cs-CZ" sz="3200" b="1" dirty="0" smtClean="0"/>
          </a:p>
          <a:p>
            <a:pPr marL="0" indent="0">
              <a:buNone/>
            </a:pPr>
            <a:r>
              <a:rPr lang="cs-CZ" sz="3200" b="1" dirty="0" smtClean="0"/>
              <a:t>   k </a:t>
            </a:r>
            <a:r>
              <a:rPr lang="cs-CZ" sz="3200" b="1" dirty="0"/>
              <a:t>řízení </a:t>
            </a:r>
            <a:r>
              <a:rPr lang="cs-CZ" sz="3200" dirty="0"/>
              <a:t>motorových vozidel na území ČR 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b="1" dirty="0" smtClean="0"/>
              <a:t>   po </a:t>
            </a:r>
            <a:r>
              <a:rPr lang="cs-CZ" sz="3200" b="1" dirty="0"/>
              <a:t>dobu 1 roku</a:t>
            </a:r>
          </a:p>
          <a:p>
            <a:r>
              <a:rPr lang="cs-CZ" sz="3200" dirty="0" smtClean="0"/>
              <a:t>lhůta </a:t>
            </a:r>
            <a:r>
              <a:rPr lang="cs-CZ" sz="3200" dirty="0"/>
              <a:t>běží od uložení pokuty v blokovém řízení nebo od nabytí PM rozhodnutí o přestupku nebo trestném činu, kterým dosáhl 12 bodů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733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SKUPINY VOZIDEL - § 80a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040560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B</a:t>
            </a:r>
            <a:r>
              <a:rPr lang="cs-CZ" sz="2800" dirty="0"/>
              <a:t> – </a:t>
            </a:r>
            <a:r>
              <a:rPr lang="cs-CZ" altLang="cs-CZ" sz="2800" dirty="0"/>
              <a:t>čtyřkolová motorová vozidla do 3500 kg </a:t>
            </a:r>
          </a:p>
          <a:p>
            <a:pPr marL="0" indent="0">
              <a:buNone/>
            </a:pPr>
            <a:r>
              <a:rPr lang="cs-CZ" altLang="cs-CZ" sz="2800" dirty="0" smtClean="0"/>
              <a:t>	nejvýše </a:t>
            </a:r>
            <a:r>
              <a:rPr lang="cs-CZ" altLang="cs-CZ" sz="2800" dirty="0"/>
              <a:t>8 osob kromě řidiče </a:t>
            </a:r>
          </a:p>
          <a:p>
            <a:pPr marL="0" indent="0">
              <a:buNone/>
            </a:pPr>
            <a:r>
              <a:rPr lang="cs-CZ" altLang="cs-CZ" sz="2800" dirty="0"/>
              <a:t>	</a:t>
            </a:r>
            <a:r>
              <a:rPr lang="cs-CZ" altLang="cs-CZ" sz="2800" dirty="0" smtClean="0"/>
              <a:t>+ </a:t>
            </a:r>
            <a:r>
              <a:rPr lang="cs-CZ" altLang="cs-CZ" sz="2800" dirty="0"/>
              <a:t>přípojné vozidlo:</a:t>
            </a:r>
          </a:p>
          <a:p>
            <a:pPr lvl="1"/>
            <a:r>
              <a:rPr lang="cs-CZ" altLang="cs-CZ" dirty="0"/>
              <a:t>nepřevyšující  750 kg</a:t>
            </a:r>
          </a:p>
          <a:p>
            <a:pPr lvl="1"/>
            <a:r>
              <a:rPr lang="cs-CZ" altLang="cs-CZ" dirty="0"/>
              <a:t>převyšující 750 kg, ale souprava nepřevyšuje 3500 kg</a:t>
            </a:r>
          </a:p>
          <a:p>
            <a:pPr lvl="1"/>
            <a:r>
              <a:rPr lang="cs-CZ" altLang="cs-CZ" dirty="0"/>
              <a:t>převyšující 750 kg, souprava převyšuje 3500 kg ale nepřevyšuje 4250 kg </a:t>
            </a:r>
            <a:r>
              <a:rPr lang="cs-CZ" altLang="cs-CZ" sz="2000" dirty="0"/>
              <a:t>(rozšířený rozsah – </a:t>
            </a:r>
            <a:r>
              <a:rPr lang="cs-CZ" altLang="cs-CZ" sz="2000" b="1" dirty="0"/>
              <a:t>HK 96</a:t>
            </a:r>
            <a:r>
              <a:rPr lang="cs-CZ" altLang="cs-CZ" sz="2000" dirty="0"/>
              <a:t>)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923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VRÁCENÍ ŘO - § 123d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608512"/>
          </a:xfrm>
        </p:spPr>
        <p:txBody>
          <a:bodyPr/>
          <a:lstStyle/>
          <a:p>
            <a:pPr marL="0" indent="0">
              <a:buNone/>
            </a:pPr>
            <a:r>
              <a:rPr lang="cs-CZ" sz="3200" u="sng" dirty="0"/>
              <a:t>Po 12 bodech</a:t>
            </a:r>
          </a:p>
          <a:p>
            <a:r>
              <a:rPr lang="cs-CZ" sz="3200" dirty="0"/>
              <a:t>po uplynutí 1 roku ode dne pozbytí ŘO</a:t>
            </a:r>
          </a:p>
          <a:p>
            <a:r>
              <a:rPr lang="cs-CZ" sz="3200" dirty="0"/>
              <a:t>žádost o vrácení musí mít písemnou formu</a:t>
            </a:r>
          </a:p>
          <a:p>
            <a:pPr marL="914400" lvl="2" indent="0">
              <a:buNone/>
            </a:pPr>
            <a:r>
              <a:rPr lang="cs-CZ" sz="3200" dirty="0"/>
              <a:t>+ přezkoušení z odborné způsobilosti</a:t>
            </a:r>
          </a:p>
          <a:p>
            <a:pPr marL="914400" lvl="2" indent="0">
              <a:buNone/>
            </a:pPr>
            <a:r>
              <a:rPr lang="cs-CZ" sz="3200" dirty="0"/>
              <a:t>+ prokázání zdravotní způsobilosti </a:t>
            </a:r>
          </a:p>
          <a:p>
            <a:pPr marL="914400" lvl="2" indent="0">
              <a:buNone/>
            </a:pPr>
            <a:r>
              <a:rPr lang="cs-CZ" sz="3200" dirty="0"/>
              <a:t>+ prokázání psychické způsobilosti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2700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ODEČÍTÁNÍ BODŮ - § 123e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328592"/>
          </a:xfrm>
        </p:spPr>
        <p:txBody>
          <a:bodyPr/>
          <a:lstStyle/>
          <a:p>
            <a:r>
              <a:rPr lang="cs-CZ" sz="2800" dirty="0"/>
              <a:t>p</a:t>
            </a:r>
            <a:r>
              <a:rPr lang="cs-CZ" sz="2800" dirty="0" smtClean="0"/>
              <a:t>o </a:t>
            </a:r>
            <a:r>
              <a:rPr lang="cs-CZ" sz="2800" dirty="0"/>
              <a:t>12 měsících – 4 body</a:t>
            </a:r>
          </a:p>
          <a:p>
            <a:r>
              <a:rPr lang="cs-CZ" sz="2800" dirty="0" smtClean="0"/>
              <a:t>po </a:t>
            </a:r>
            <a:r>
              <a:rPr lang="cs-CZ" sz="2800" dirty="0"/>
              <a:t>24 měsících – 4 body</a:t>
            </a:r>
          </a:p>
          <a:p>
            <a:r>
              <a:rPr lang="cs-CZ" sz="2800" dirty="0" smtClean="0"/>
              <a:t>po </a:t>
            </a:r>
            <a:r>
              <a:rPr lang="cs-CZ" sz="2800" dirty="0"/>
              <a:t>36 měsících – všechny zbývající body</a:t>
            </a:r>
          </a:p>
          <a:p>
            <a:endParaRPr lang="cs-CZ" sz="2800" dirty="0"/>
          </a:p>
          <a:p>
            <a:r>
              <a:rPr lang="cs-CZ" sz="2800" dirty="0"/>
              <a:t>3 body – Potvrzení o absolvování školení bezpečné jízdy </a:t>
            </a:r>
          </a:p>
          <a:p>
            <a:pPr marL="914400" lvl="2" indent="0">
              <a:buNone/>
            </a:pPr>
            <a:r>
              <a:rPr lang="cs-CZ" sz="2800" dirty="0"/>
              <a:t>- nesmí být starší než 1 měsíc</a:t>
            </a:r>
          </a:p>
          <a:p>
            <a:pPr marL="914400" lvl="2" indent="0">
              <a:buNone/>
            </a:pPr>
            <a:r>
              <a:rPr lang="cs-CZ" sz="2800" dirty="0"/>
              <a:t>- ke dni ukončení školení nesmí mít více než 10 bodů za porušení ohodnocená méně než 6 body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910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/>
              <a:t>PŮSOBNOST MINISTERSTEV, KÚ, ORP A POLICIE - § 124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400600"/>
          </a:xfrm>
        </p:spPr>
        <p:txBody>
          <a:bodyPr/>
          <a:lstStyle/>
          <a:p>
            <a:r>
              <a:rPr lang="cs-CZ" sz="3200" dirty="0" smtClean="0"/>
              <a:t>Kterýkoli </a:t>
            </a:r>
            <a:r>
              <a:rPr lang="cs-CZ" sz="3200" dirty="0"/>
              <a:t>ORP je příslušný k</a:t>
            </a:r>
          </a:p>
          <a:p>
            <a:pPr marL="0" indent="0">
              <a:buNone/>
            </a:pPr>
            <a:r>
              <a:rPr lang="cs-CZ" sz="3200" dirty="0"/>
              <a:t> a) vedení řízení o</a:t>
            </a:r>
          </a:p>
          <a:p>
            <a:pPr marL="0" indent="0">
              <a:buNone/>
            </a:pPr>
            <a:r>
              <a:rPr lang="cs-CZ" sz="3200" dirty="0"/>
              <a:t>	- udělení nebo rozšíření ŘO</a:t>
            </a:r>
          </a:p>
          <a:p>
            <a:pPr marL="0" indent="0">
              <a:buNone/>
            </a:pPr>
            <a:r>
              <a:rPr lang="cs-CZ" sz="3200" dirty="0"/>
              <a:t>	- vydání ŘP nebo MŘP</a:t>
            </a:r>
          </a:p>
          <a:p>
            <a:pPr marL="0" indent="0">
              <a:buNone/>
            </a:pPr>
            <a:r>
              <a:rPr lang="cs-CZ" sz="3200" dirty="0"/>
              <a:t>	- vydání PKŘ</a:t>
            </a:r>
          </a:p>
          <a:p>
            <a:pPr marL="0" indent="0">
              <a:buNone/>
            </a:pPr>
            <a:r>
              <a:rPr lang="cs-CZ" sz="3200" dirty="0"/>
              <a:t>	- výměně ŘP členského státu nebo </a:t>
            </a:r>
            <a:r>
              <a:rPr lang="cs-CZ" sz="3200" dirty="0" smtClean="0"/>
              <a:t>ŘP 		vydaného cizím </a:t>
            </a:r>
            <a:r>
              <a:rPr lang="cs-CZ" sz="3200" dirty="0"/>
              <a:t>státem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20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/>
              <a:t>PŮSOBNOST MINISTERSTEV, KÚ, ORP A POLICIE - § 124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328592"/>
          </a:xfrm>
        </p:spPr>
        <p:txBody>
          <a:bodyPr/>
          <a:lstStyle/>
          <a:p>
            <a:r>
              <a:rPr lang="cs-CZ" sz="3200" dirty="0" smtClean="0"/>
              <a:t>Kterýkoli </a:t>
            </a:r>
            <a:r>
              <a:rPr lang="cs-CZ" sz="3200" dirty="0"/>
              <a:t>ORP je příslušný k  b) přijetí:</a:t>
            </a:r>
          </a:p>
          <a:p>
            <a:pPr marL="0" indent="0">
              <a:buNone/>
            </a:pPr>
            <a:r>
              <a:rPr lang="cs-CZ" sz="3200" dirty="0"/>
              <a:t>- vzdání se ŘO</a:t>
            </a:r>
          </a:p>
          <a:p>
            <a:pPr marL="0" indent="0">
              <a:buNone/>
            </a:pPr>
            <a:r>
              <a:rPr lang="cs-CZ" sz="3200" dirty="0"/>
              <a:t>- oznámení změny údajů v ŘP nebo MŘP</a:t>
            </a:r>
          </a:p>
          <a:p>
            <a:pPr marL="0" indent="0">
              <a:buNone/>
            </a:pPr>
            <a:r>
              <a:rPr lang="cs-CZ" sz="3200" dirty="0"/>
              <a:t>- vrácené nebo odevzdané PKŘ,  </a:t>
            </a:r>
          </a:p>
          <a:p>
            <a:pPr marL="0" indent="0">
              <a:buNone/>
            </a:pPr>
            <a:r>
              <a:rPr lang="cs-CZ" sz="3200" dirty="0"/>
              <a:t>- ohlášení ztráty, odcizení, poškození nebo zničení ŘP nebo MŘP a </a:t>
            </a:r>
          </a:p>
          <a:p>
            <a:pPr marL="0" indent="0">
              <a:buNone/>
            </a:pPr>
            <a:r>
              <a:rPr lang="cs-CZ" sz="3200" dirty="0"/>
              <a:t>- k dalším souvisejícím úkonům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949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568952" cy="1008112"/>
          </a:xfrm>
        </p:spPr>
        <p:txBody>
          <a:bodyPr/>
          <a:lstStyle/>
          <a:p>
            <a:r>
              <a:rPr lang="cs-CZ" sz="3600" dirty="0"/>
              <a:t>PŮSOBNOST MINISTERSTEV, KÚ, ORP A POLICIE - § 124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204864"/>
            <a:ext cx="8568952" cy="4104456"/>
          </a:xfrm>
        </p:spPr>
        <p:txBody>
          <a:bodyPr/>
          <a:lstStyle/>
          <a:p>
            <a:r>
              <a:rPr lang="cs-CZ" sz="3200" dirty="0" smtClean="0"/>
              <a:t>Kterýkoli </a:t>
            </a:r>
            <a:r>
              <a:rPr lang="cs-CZ" sz="3200" dirty="0"/>
              <a:t>ORP je příslušný k</a:t>
            </a:r>
          </a:p>
          <a:p>
            <a:pPr marL="0" indent="0">
              <a:buNone/>
            </a:pPr>
            <a:r>
              <a:rPr lang="cs-CZ" sz="3200" dirty="0"/>
              <a:t>c) poskytnutí údajů z registru řidičů nebo </a:t>
            </a:r>
            <a:r>
              <a:rPr lang="cs-CZ" sz="3200" dirty="0" smtClean="0"/>
              <a:t>k </a:t>
            </a:r>
            <a:r>
              <a:rPr lang="cs-CZ" sz="3200" dirty="0"/>
              <a:t>vydání výpisu z registru řidičů o záznamech bodového hodnocení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14848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PŘECHODNÉ USTANOVENÍ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24536"/>
          </a:xfrm>
        </p:spPr>
        <p:txBody>
          <a:bodyPr/>
          <a:lstStyle/>
          <a:p>
            <a:r>
              <a:rPr lang="cs-CZ" sz="2800" dirty="0"/>
              <a:t>ŘO pro </a:t>
            </a:r>
            <a:r>
              <a:rPr lang="cs-CZ" sz="2800" dirty="0" err="1"/>
              <a:t>sk</a:t>
            </a:r>
            <a:r>
              <a:rPr lang="cs-CZ" sz="2800" dirty="0"/>
              <a:t>. AM nebo B1 udělené přede dnem nabytí účinnosti tohoto zákona </a:t>
            </a:r>
            <a:r>
              <a:rPr lang="cs-CZ" sz="2400" dirty="0">
                <a:solidFill>
                  <a:srgbClr val="FF0000"/>
                </a:solidFill>
              </a:rPr>
              <a:t>(01.01.2022) </a:t>
            </a:r>
            <a:r>
              <a:rPr lang="cs-CZ" sz="2800" dirty="0"/>
              <a:t>zůstává zachováno v rozsahu, jaký mělo podle z. 361/2000 Sb. ve znění účinném přede dnem nabytí účinnosti tohoto zákona; toto ŘO opravňuje ode dne nabytí účinnosti tohoto zákona rovněž k řízení motorových vozidel, která jsou do příslušné skupiny vozidel nově zařazena tímto zákonem</a:t>
            </a:r>
          </a:p>
        </p:txBody>
      </p:sp>
    </p:spTree>
    <p:extLst>
      <p:ext uri="{BB962C8B-B14F-4D97-AF65-F5344CB8AC3E}">
        <p14:creationId xmlns:p14="http://schemas.microsoft.com/office/powerpoint/2010/main" val="32755102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PŮSOBNOST MINISTERSTVA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040560"/>
          </a:xfrm>
        </p:spPr>
        <p:txBody>
          <a:bodyPr/>
          <a:lstStyle/>
          <a:p>
            <a:r>
              <a:rPr lang="cs-CZ" sz="3200" b="1" dirty="0"/>
              <a:t>přímým nadřízeným orgánem </a:t>
            </a:r>
            <a:r>
              <a:rPr lang="cs-CZ" sz="3200" dirty="0"/>
              <a:t>obecních úřadů obcí s rozšířenou působností je vždy </a:t>
            </a:r>
            <a:r>
              <a:rPr lang="cs-CZ" sz="3200" b="1" dirty="0"/>
              <a:t>příslušný krajský </a:t>
            </a:r>
            <a:r>
              <a:rPr lang="cs-CZ" sz="3200" b="1" dirty="0" smtClean="0"/>
              <a:t>úřad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4000" b="1" dirty="0"/>
              <a:t>Ministerstvo dopravy obecní úřady pouze metodicky řídí!!!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961227"/>
            <a:ext cx="2160240" cy="162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729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ROVNOCENNOST ŘO - § 81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4032448"/>
          </a:xfrm>
        </p:spPr>
        <p:txBody>
          <a:bodyPr/>
          <a:lstStyle/>
          <a:p>
            <a:pPr marL="0" lvl="2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B</a:t>
            </a:r>
            <a:r>
              <a:rPr lang="cs-CZ" sz="3200" dirty="0"/>
              <a:t> –  AM, A1 s automat. převodovku </a:t>
            </a:r>
            <a:r>
              <a:rPr lang="cs-CZ" sz="2000" dirty="0"/>
              <a:t>(pouze ČR), </a:t>
            </a:r>
            <a:r>
              <a:rPr lang="cs-CZ" sz="3200" dirty="0"/>
              <a:t>B1</a:t>
            </a:r>
          </a:p>
          <a:p>
            <a:pPr marL="0" lvl="2" indent="0">
              <a:buNone/>
            </a:pPr>
            <a:r>
              <a:rPr lang="cs-CZ" sz="3200" dirty="0"/>
              <a:t>	  - v 21 letech: tříkolky zařazené do A </a:t>
            </a:r>
            <a:r>
              <a:rPr lang="cs-CZ" sz="1600" dirty="0"/>
              <a:t>(pouze ČR)</a:t>
            </a:r>
          </a:p>
          <a:p>
            <a:pPr marL="0" lvl="2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C</a:t>
            </a:r>
            <a:r>
              <a:rPr lang="cs-CZ" sz="3200" dirty="0"/>
              <a:t> – C1 </a:t>
            </a:r>
            <a:r>
              <a:rPr lang="cs-CZ" sz="3200" b="1" dirty="0"/>
              <a:t>a</a:t>
            </a:r>
            <a:r>
              <a:rPr lang="cs-CZ" sz="3200" dirty="0"/>
              <a:t> </a:t>
            </a:r>
            <a:r>
              <a:rPr lang="cs-CZ" sz="3200" b="1" dirty="0"/>
              <a:t>„T“</a:t>
            </a:r>
            <a:r>
              <a:rPr lang="cs-CZ" sz="3200" dirty="0"/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(z</a:t>
            </a:r>
            <a:r>
              <a:rPr lang="cs-CZ" sz="2800" b="1" dirty="0">
                <a:solidFill>
                  <a:srgbClr val="FF0000"/>
                </a:solidFill>
              </a:rPr>
              <a:t>. č. 365/2021 Sb</a:t>
            </a:r>
            <a:r>
              <a:rPr lang="cs-CZ" sz="2800" b="1" dirty="0" smtClean="0">
                <a:solidFill>
                  <a:srgbClr val="FF0000"/>
                </a:solidFill>
              </a:rPr>
              <a:t>. - od </a:t>
            </a:r>
            <a:r>
              <a:rPr lang="cs-CZ" sz="2800" b="1" dirty="0" smtClean="0">
                <a:solidFill>
                  <a:srgbClr val="FF0000"/>
                </a:solidFill>
              </a:rPr>
              <a:t>01.01.2022)</a:t>
            </a:r>
            <a:endParaRPr lang="cs-CZ" sz="2800" b="1" dirty="0">
              <a:solidFill>
                <a:srgbClr val="FF0000"/>
              </a:solidFill>
            </a:endParaRPr>
          </a:p>
          <a:p>
            <a:pPr marL="0" lvl="2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D</a:t>
            </a:r>
            <a:r>
              <a:rPr lang="cs-CZ" sz="3200" dirty="0"/>
              <a:t> – D1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754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4624"/>
            <a:ext cx="8892480" cy="1152127"/>
          </a:xfrm>
        </p:spPr>
        <p:txBody>
          <a:bodyPr/>
          <a:lstStyle/>
          <a:p>
            <a:r>
              <a:rPr lang="cs-CZ" dirty="0"/>
              <a:t>PODMÍNKY UDĚLENÍ </a:t>
            </a:r>
            <a:r>
              <a:rPr lang="cs-CZ" dirty="0" smtClean="0"/>
              <a:t>ŘO </a:t>
            </a:r>
            <a:r>
              <a:rPr lang="cs-CZ" dirty="0"/>
              <a:t>- § 82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278688" cy="5040560"/>
          </a:xfrm>
        </p:spPr>
        <p:txBody>
          <a:bodyPr/>
          <a:lstStyle/>
          <a:p>
            <a:r>
              <a:rPr lang="cs-CZ" sz="2800" dirty="0"/>
              <a:t>věk</a:t>
            </a:r>
          </a:p>
          <a:p>
            <a:r>
              <a:rPr lang="cs-CZ" sz="2800" dirty="0"/>
              <a:t>zdravotní způsobilost</a:t>
            </a:r>
          </a:p>
          <a:p>
            <a:r>
              <a:rPr lang="cs-CZ" sz="2800" dirty="0"/>
              <a:t>odborná způsobilost</a:t>
            </a:r>
          </a:p>
          <a:p>
            <a:r>
              <a:rPr lang="cs-CZ" sz="2800" dirty="0"/>
              <a:t>obvyklé bydliště nebo studium</a:t>
            </a:r>
          </a:p>
          <a:p>
            <a:r>
              <a:rPr lang="cs-CZ" sz="2800" dirty="0"/>
              <a:t>další podmínky</a:t>
            </a:r>
          </a:p>
          <a:p>
            <a:r>
              <a:rPr lang="cs-CZ" sz="2800" dirty="0" err="1"/>
              <a:t>spr</a:t>
            </a:r>
            <a:r>
              <a:rPr lang="cs-CZ" sz="2800" dirty="0"/>
              <a:t>. trest + trest ZŘMV, pozastavení ŘO, 12 bodů</a:t>
            </a:r>
          </a:p>
          <a:p>
            <a:r>
              <a:rPr lang="cs-CZ" sz="2800" dirty="0"/>
              <a:t>není držitel ŘO v jiném členském státě</a:t>
            </a:r>
          </a:p>
          <a:p>
            <a:r>
              <a:rPr lang="cs-CZ" sz="2800" dirty="0"/>
              <a:t>není ve zkušební době podmíněného odložení…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202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UDĚLENÍ ŘO - § 82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3200" dirty="0"/>
              <a:t>ŘO nelze udělit osobě, jejíž ŘO bylo v jiném členském státě pozastaveno nebo odejmuto, nebo jí byl uložen zákaz činnosti spočívající v ZŘMV, pokud neuplynula doba pro opětovné udělení ŘO</a:t>
            </a:r>
          </a:p>
          <a:p>
            <a:pPr marL="0" indent="0">
              <a:buNone/>
            </a:pPr>
            <a:r>
              <a:rPr lang="cs-CZ" sz="3200" dirty="0"/>
              <a:t>	</a:t>
            </a:r>
            <a:r>
              <a:rPr lang="cs-CZ" sz="3200" i="1" dirty="0"/>
              <a:t>( prověřování cestou RESPER)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303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VĚK - § 83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15 let – AM</a:t>
            </a:r>
          </a:p>
          <a:p>
            <a:r>
              <a:rPr lang="cs-CZ" sz="2800" dirty="0"/>
              <a:t>16 let – A1</a:t>
            </a:r>
          </a:p>
          <a:p>
            <a:r>
              <a:rPr lang="cs-CZ" sz="2800" dirty="0"/>
              <a:t>17 let – B1, T</a:t>
            </a:r>
          </a:p>
          <a:p>
            <a:r>
              <a:rPr lang="cs-CZ" sz="2800" dirty="0"/>
              <a:t>18 let – A2, B, BE, C1, C1E</a:t>
            </a:r>
          </a:p>
          <a:p>
            <a:r>
              <a:rPr lang="cs-CZ" sz="2800" dirty="0"/>
              <a:t>21 let – C, CE, D1 a D1E</a:t>
            </a:r>
          </a:p>
          <a:p>
            <a:r>
              <a:rPr lang="cs-CZ" sz="2800" dirty="0"/>
              <a:t>24 let – A, D, DE</a:t>
            </a:r>
          </a:p>
          <a:p>
            <a:pPr marL="0" indent="0">
              <a:buNone/>
            </a:pPr>
            <a:r>
              <a:rPr lang="cs-CZ" sz="2800" dirty="0"/>
              <a:t>- do 18 let nutný </a:t>
            </a:r>
            <a:r>
              <a:rPr lang="cs-CZ" sz="2800" b="1" dirty="0"/>
              <a:t>souhlas zákonného zástupce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06" y="1628800"/>
            <a:ext cx="3108673" cy="267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253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D">
      <a:majorFont>
        <a:latin typeface="Segoe UI"/>
        <a:ea typeface=""/>
        <a:cs typeface="Arial"/>
      </a:majorFont>
      <a:minorFont>
        <a:latin typeface="Segoe U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77C0C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77C0C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F7477265-529B-4126-A557-A08BECC82C07}" vid="{8519E4BC-8D57-4D51-B6F7-990CBC55A336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E09CC40EF554C48B70146DC5FDDC43F" ma:contentTypeVersion="0" ma:contentTypeDescription="Vytvoří nový dokument" ma:contentTypeScope="" ma:versionID="6e2d1380d7c07c0ee7f9c462aa1e0f1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ecb93c72f33e94aa0d8973920a8bbe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B9DA0A-9AB7-4078-81EE-A6714B866C6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6C4F6B6-A2F6-45F7-BF87-1610998385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AF52D7-4F76-4ACE-828B-3D3D2A910B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2915</Words>
  <Application>Microsoft Office PowerPoint</Application>
  <PresentationFormat>Předvádění na obrazovce (4:3)</PresentationFormat>
  <Paragraphs>305</Paragraphs>
  <Slides>56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63" baseType="lpstr">
      <vt:lpstr>Arial</vt:lpstr>
      <vt:lpstr>Arial Black</vt:lpstr>
      <vt:lpstr>Courier New</vt:lpstr>
      <vt:lpstr>Segoe UI</vt:lpstr>
      <vt:lpstr>Times New Roman</vt:lpstr>
      <vt:lpstr>Wingdings</vt:lpstr>
      <vt:lpstr>Default Design</vt:lpstr>
      <vt:lpstr>Zákon č. 361/2000 Sb.</vt:lpstr>
      <vt:lpstr>OBVYKLÉ BYDLIŠTĚ - § 2hh</vt:lpstr>
      <vt:lpstr>SKUPINY VOZIDEL - § 80a</vt:lpstr>
      <vt:lpstr>SKUPINY VOZIDEL - § 80a</vt:lpstr>
      <vt:lpstr>SKUPINY VOZIDEL - § 80a</vt:lpstr>
      <vt:lpstr>ROVNOCENNOST ŘO - § 81</vt:lpstr>
      <vt:lpstr>PODMÍNKY UDĚLENÍ ŘO - § 82</vt:lpstr>
      <vt:lpstr>PODMÍNKY UDĚLENÍ ŘO - § 82</vt:lpstr>
      <vt:lpstr>VĚK - § 83</vt:lpstr>
      <vt:lpstr>VĚK - § 83 (výjimky)</vt:lpstr>
      <vt:lpstr>VĚK - § 83 (výjimky)</vt:lpstr>
      <vt:lpstr>VĚK - § 83 (výjimky)</vt:lpstr>
      <vt:lpstr>DOPRAVNĚ PSYCHOLOGICKÉ VYŠETŘENÍ - § 87a</vt:lpstr>
      <vt:lpstr>DOPRAVNĚ PSYCHOLOGICKÉ VYŠETŘENÍ - § 87a</vt:lpstr>
      <vt:lpstr>DOPRAVNĚ PSYCHOLOGICKÉ VYŠETŘENÍ - § 87b</vt:lpstr>
      <vt:lpstr>ODBORNÁ ZPŮSOBILOST - § 90</vt:lpstr>
      <vt:lpstr>UDĚLENÍ A ROZŠÍŘENÍ ŘO - § 92</vt:lpstr>
      <vt:lpstr>PODMÍNĚNÍ A OMEZENÍ ŘO -§ 93</vt:lpstr>
      <vt:lpstr>ODNĚTÍ A VZDÁNÍ SE ŘO - § 94</vt:lpstr>
      <vt:lpstr>POZBYTÍ ŘO - § 94a</vt:lpstr>
      <vt:lpstr>POZASTAVENÍ ŘO - § 95</vt:lpstr>
      <vt:lpstr>PŘEZKOUMÁNÍ ZDRAVOTNÍ ZP.  § 96</vt:lpstr>
      <vt:lpstr>PŘEZKOUŠENÍ Z ODBORNÉ ZP.  § 97</vt:lpstr>
      <vt:lpstr>ZRUŠENÍ PODMÍNĚNÍ NEBO OMEZENÍ ŘO - § 98,99</vt:lpstr>
      <vt:lpstr>VRÁCENÍ ŘO - § 100, 101</vt:lpstr>
      <vt:lpstr>VRÁCENÍ ŘO - § 102</vt:lpstr>
      <vt:lpstr>DRUHY ŘP - § 104</vt:lpstr>
      <vt:lpstr>ÚDAJE ZAPISOVANÉ DO ŘP A MŘP  - § 105, 106</vt:lpstr>
      <vt:lpstr>ZMĚNA ÚDAJŮ V ŘP NEBO MŘP - § 108</vt:lpstr>
      <vt:lpstr>VYDÁNÍ ŘP - § 109</vt:lpstr>
      <vt:lpstr>VYDÁNÍ ŘP - § 109</vt:lpstr>
      <vt:lpstr>VYDÁNÍ ŘP - § 109-110</vt:lpstr>
      <vt:lpstr>VYDÁNÍ KARTY ŘIDIČE § 110a</vt:lpstr>
      <vt:lpstr>VYDÁNÍ KARTY ŘIDIČE § 110a</vt:lpstr>
      <vt:lpstr>VYDÁNÍ MŘP - § 111</vt:lpstr>
      <vt:lpstr>ODEVZDÁNÍ ŘP A MŘP - § 113</vt:lpstr>
      <vt:lpstr>ODEVZDÁNÍ ŘP A MŘP - § 113</vt:lpstr>
      <vt:lpstr>VRÁCENÍ ŘP A MŘP – § 114</vt:lpstr>
      <vt:lpstr>ZTRÁTA, ODCIZENÍ, POŠKOZENÍ NEBO ZNIČENÍ ŘP A MŘP - § 115</vt:lpstr>
      <vt:lpstr>VÝMĚNA ŘP ČLENSKÉHO STÁTU, ŘP VYDANÉHO CIZÍM STÁTEM - § 116</vt:lpstr>
      <vt:lpstr>VÝMĚNA ŘP ČLENSKÉHO STÁTU, ŘP VYDANÉHO CIZÍM STÁTEM - § 116</vt:lpstr>
      <vt:lpstr>VÝMĚNA ŘP ČLENSKÉHO STÁTU, ŘP VYDANÉHO CIZÍM STÁTEM - § 116</vt:lpstr>
      <vt:lpstr>NEPLATNOST ŘP, MŘP - § 118</vt:lpstr>
      <vt:lpstr>ZADRŽENÍ ŘP - § 118c</vt:lpstr>
      <vt:lpstr>ZADRŽENÍ ŘP - § 118c</vt:lpstr>
      <vt:lpstr>ZADRŽENÍ ŘP - § 118c</vt:lpstr>
      <vt:lpstr>ZAPOČÍTÁVÁNÍ BODŮ - § 123b</vt:lpstr>
      <vt:lpstr>ZAPOČÍTÁVÁNÍ BODŮ - § 123c</vt:lpstr>
      <vt:lpstr>ZAPOČÍTÁVÁNÍ BODŮ - § 123c</vt:lpstr>
      <vt:lpstr>VRÁCENÍ ŘO - § 123d</vt:lpstr>
      <vt:lpstr>ODEČÍTÁNÍ BODŮ - § 123e</vt:lpstr>
      <vt:lpstr>PŮSOBNOST MINISTERSTEV, KÚ, ORP A POLICIE - § 124</vt:lpstr>
      <vt:lpstr>PŮSOBNOST MINISTERSTEV, KÚ, ORP A POLICIE - § 124</vt:lpstr>
      <vt:lpstr>PŮSOBNOST MINISTERSTEV, KÚ, ORP A POLICIE - § 124</vt:lpstr>
      <vt:lpstr>PŘECHODNÉ USTANOVENÍ</vt:lpstr>
      <vt:lpstr>PŮSOBNOST MINISTERSTVA</vt:lpstr>
    </vt:vector>
  </TitlesOfParts>
  <Company>MD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Lukašík Tomáš Ing.</dc:creator>
  <cp:lastModifiedBy>Shonová Petra DiS.</cp:lastModifiedBy>
  <cp:revision>86</cp:revision>
  <cp:lastPrinted>2016-05-11T10:34:10Z</cp:lastPrinted>
  <dcterms:created xsi:type="dcterms:W3CDTF">2018-01-10T13:35:39Z</dcterms:created>
  <dcterms:modified xsi:type="dcterms:W3CDTF">2021-10-15T12:06:27Z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0x010100EE09CC40EF554C48B70146DC5FDDC43F</vt:lpwstr>
  </property>
</Properties>
</file>