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22" r:id="rId1"/>
  </p:sldMasterIdLst>
  <p:notesMasterIdLst>
    <p:notesMasterId r:id="rId41"/>
  </p:notesMasterIdLst>
  <p:handoutMasterIdLst>
    <p:handoutMasterId r:id="rId42"/>
  </p:handoutMasterIdLst>
  <p:sldIdLst>
    <p:sldId id="256" r:id="rId2"/>
    <p:sldId id="416" r:id="rId3"/>
    <p:sldId id="446" r:id="rId4"/>
    <p:sldId id="502" r:id="rId5"/>
    <p:sldId id="526" r:id="rId6"/>
    <p:sldId id="532" r:id="rId7"/>
    <p:sldId id="535" r:id="rId8"/>
    <p:sldId id="537" r:id="rId9"/>
    <p:sldId id="647" r:id="rId10"/>
    <p:sldId id="590" r:id="rId11"/>
    <p:sldId id="520" r:id="rId12"/>
    <p:sldId id="521" r:id="rId13"/>
    <p:sldId id="645" r:id="rId14"/>
    <p:sldId id="591" r:id="rId15"/>
    <p:sldId id="515" r:id="rId16"/>
    <p:sldId id="522" r:id="rId17"/>
    <p:sldId id="592" r:id="rId18"/>
    <p:sldId id="595" r:id="rId19"/>
    <p:sldId id="648" r:id="rId20"/>
    <p:sldId id="593" r:id="rId21"/>
    <p:sldId id="594" r:id="rId22"/>
    <p:sldId id="560" r:id="rId23"/>
    <p:sldId id="476" r:id="rId24"/>
    <p:sldId id="480" r:id="rId25"/>
    <p:sldId id="494" r:id="rId26"/>
    <p:sldId id="495" r:id="rId27"/>
    <p:sldId id="557" r:id="rId28"/>
    <p:sldId id="545" r:id="rId29"/>
    <p:sldId id="582" r:id="rId30"/>
    <p:sldId id="543" r:id="rId31"/>
    <p:sldId id="514" r:id="rId32"/>
    <p:sldId id="544" r:id="rId33"/>
    <p:sldId id="499" r:id="rId34"/>
    <p:sldId id="549" r:id="rId35"/>
    <p:sldId id="473" r:id="rId36"/>
    <p:sldId id="554" r:id="rId37"/>
    <p:sldId id="646" r:id="rId38"/>
    <p:sldId id="553" r:id="rId39"/>
    <p:sldId id="405" r:id="rId4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sil Vlastimil" initials="MV" lastIdx="5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4908" autoAdjust="0"/>
  </p:normalViewPr>
  <p:slideViewPr>
    <p:cSldViewPr snapToGrid="0">
      <p:cViewPr varScale="1">
        <p:scale>
          <a:sx n="66" d="100"/>
          <a:sy n="66" d="100"/>
        </p:scale>
        <p:origin x="-128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786908F-A071-4D04-9DF4-256A1BA1A0B9}" type="datetimeFigureOut">
              <a:rPr lang="cs-CZ" smtClean="0"/>
              <a:t>1.11.2019</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C28E637-15AA-44B5-B61C-FDB4BF2ADA30}" type="slidenum">
              <a:rPr lang="cs-CZ" smtClean="0"/>
              <a:t>‹#›</a:t>
            </a:fld>
            <a:endParaRPr lang="cs-CZ"/>
          </a:p>
        </p:txBody>
      </p:sp>
    </p:spTree>
    <p:extLst>
      <p:ext uri="{BB962C8B-B14F-4D97-AF65-F5344CB8AC3E}">
        <p14:creationId xmlns:p14="http://schemas.microsoft.com/office/powerpoint/2010/main" val="2820919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A018EFD-F107-4179-BA8D-05F23EB3AFCB}" type="datetimeFigureOut">
              <a:rPr lang="cs-CZ" smtClean="0"/>
              <a:t>1.11.2019</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9F7F4EE-2C1F-4CD5-B382-71273C3EACFD}" type="slidenum">
              <a:rPr lang="cs-CZ" smtClean="0"/>
              <a:t>‹#›</a:t>
            </a:fld>
            <a:endParaRPr lang="cs-CZ"/>
          </a:p>
        </p:txBody>
      </p:sp>
    </p:spTree>
    <p:extLst>
      <p:ext uri="{BB962C8B-B14F-4D97-AF65-F5344CB8AC3E}">
        <p14:creationId xmlns:p14="http://schemas.microsoft.com/office/powerpoint/2010/main" val="4215380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eck-online.cz/bo/document-view.seam?documentId=onrf6mrqgayf6mzwgexhazrrgazq"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www.beck-online.cz/bo/document-view.seam?documentId=onrf6mjzhe4v6mzshaxhazrs" TargetMode="External"/><Relationship Id="rId4" Type="http://schemas.openxmlformats.org/officeDocument/2006/relationships/hyperlink" Target="https://www.beck-online.cz/bo/document-view.seam?documentId=onrf6mrqgayf6mzwgexhazrrgi4q"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beck-online.cz/bo/document-view.seam?documentId=onrf6mrqgayf6mzwgexhazrrgazq"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www.beck-online.cz/bo/document-view.seam?documentId=onrf6mjzhe4v6mzshaxhazrs" TargetMode="External"/><Relationship Id="rId4" Type="http://schemas.openxmlformats.org/officeDocument/2006/relationships/hyperlink" Target="https://www.beck-online.cz/bo/document-view.seam?documentId=onrf6mrqgayf6mzwgexhazrrgi4q"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eck-online.cz/bo/document-view.seam?documentId=onrf6mrqgayf6mzwgexhazrrgazq"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www.beck-online.cz/bo/document-view.seam?documentId=onrf6mjzhe4v6mzshaxhazrs" TargetMode="External"/><Relationship Id="rId4" Type="http://schemas.openxmlformats.org/officeDocument/2006/relationships/hyperlink" Target="https://www.beck-online.cz/bo/document-view.seam?documentId=onrf6mrqgayf6mzwgexhazrrgi4q"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beck-online.cz/bo/document-view.seam?documentId=onrf6mrqga2f6njqga"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1</a:t>
            </a:fld>
            <a:endParaRPr lang="cs-CZ"/>
          </a:p>
        </p:txBody>
      </p:sp>
    </p:spTree>
    <p:extLst>
      <p:ext uri="{BB962C8B-B14F-4D97-AF65-F5344CB8AC3E}">
        <p14:creationId xmlns:p14="http://schemas.microsoft.com/office/powerpoint/2010/main" val="2116271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MD chce lhůtu dalších 10 pracovních dnů – zbytečné. Plomba jen, pokud chybí TP/ORV, ale jinak je žádost kompletní. Je třeba vyzývat k doplnění žádosti (zejména protokol EK) i toho druhého – na rozdíl od názoru MD. Jinak to nemá smysl. Plomba se nedává, pokud není žádost až na TP/ORV kompletní.</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10</a:t>
            </a:fld>
            <a:endParaRPr lang="cs-CZ"/>
          </a:p>
        </p:txBody>
      </p:sp>
    </p:spTree>
    <p:extLst>
      <p:ext uri="{BB962C8B-B14F-4D97-AF65-F5344CB8AC3E}">
        <p14:creationId xmlns:p14="http://schemas.microsoft.com/office/powerpoint/2010/main" val="3923467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MD chce lhůtu dalších 10 pracovních dnů – zbytečné. Plomba jen, pokud chybí TP/ORV, ale jinak je žádost kompletní. Je třeba vyzývat k doplnění žádosti (zejména protokol EK) i toho druhého – na rozdíl od názoru MD. Jinak to nemá smysl. Plomba se nedává, pokud není žádost až na TP/ORV kompletní.</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11</a:t>
            </a:fld>
            <a:endParaRPr lang="cs-CZ"/>
          </a:p>
        </p:txBody>
      </p:sp>
    </p:spTree>
    <p:extLst>
      <p:ext uri="{BB962C8B-B14F-4D97-AF65-F5344CB8AC3E}">
        <p14:creationId xmlns:p14="http://schemas.microsoft.com/office/powerpoint/2010/main" val="3540085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baseline="0"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12</a:t>
            </a:fld>
            <a:endParaRPr lang="cs-CZ"/>
          </a:p>
        </p:txBody>
      </p:sp>
    </p:spTree>
    <p:extLst>
      <p:ext uri="{BB962C8B-B14F-4D97-AF65-F5344CB8AC3E}">
        <p14:creationId xmlns:p14="http://schemas.microsoft.com/office/powerpoint/2010/main" val="2693948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baseline="0"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13</a:t>
            </a:fld>
            <a:endParaRPr lang="cs-CZ"/>
          </a:p>
        </p:txBody>
      </p:sp>
    </p:spTree>
    <p:extLst>
      <p:ext uri="{BB962C8B-B14F-4D97-AF65-F5344CB8AC3E}">
        <p14:creationId xmlns:p14="http://schemas.microsoft.com/office/powerpoint/2010/main" val="191541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baseline="0"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14</a:t>
            </a:fld>
            <a:endParaRPr lang="cs-CZ"/>
          </a:p>
        </p:txBody>
      </p:sp>
    </p:spTree>
    <p:extLst>
      <p:ext uri="{BB962C8B-B14F-4D97-AF65-F5344CB8AC3E}">
        <p14:creationId xmlns:p14="http://schemas.microsoft.com/office/powerpoint/2010/main" val="864211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baseline="0"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15</a:t>
            </a:fld>
            <a:endParaRPr lang="cs-CZ"/>
          </a:p>
        </p:txBody>
      </p:sp>
    </p:spTree>
    <p:extLst>
      <p:ext uri="{BB962C8B-B14F-4D97-AF65-F5344CB8AC3E}">
        <p14:creationId xmlns:p14="http://schemas.microsoft.com/office/powerpoint/2010/main" val="3924451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baseline="0"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16</a:t>
            </a:fld>
            <a:endParaRPr lang="cs-CZ"/>
          </a:p>
        </p:txBody>
      </p:sp>
    </p:spTree>
    <p:extLst>
      <p:ext uri="{BB962C8B-B14F-4D97-AF65-F5344CB8AC3E}">
        <p14:creationId xmlns:p14="http://schemas.microsoft.com/office/powerpoint/2010/main" val="4049375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17</a:t>
            </a:fld>
            <a:endParaRPr lang="cs-CZ"/>
          </a:p>
        </p:txBody>
      </p:sp>
    </p:spTree>
    <p:extLst>
      <p:ext uri="{BB962C8B-B14F-4D97-AF65-F5344CB8AC3E}">
        <p14:creationId xmlns:p14="http://schemas.microsoft.com/office/powerpoint/2010/main" val="2719085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18</a:t>
            </a:fld>
            <a:endParaRPr lang="cs-CZ"/>
          </a:p>
        </p:txBody>
      </p:sp>
    </p:spTree>
    <p:extLst>
      <p:ext uri="{BB962C8B-B14F-4D97-AF65-F5344CB8AC3E}">
        <p14:creationId xmlns:p14="http://schemas.microsoft.com/office/powerpoint/2010/main" val="1561931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19</a:t>
            </a:fld>
            <a:endParaRPr lang="cs-CZ"/>
          </a:p>
        </p:txBody>
      </p:sp>
    </p:spTree>
    <p:extLst>
      <p:ext uri="{BB962C8B-B14F-4D97-AF65-F5344CB8AC3E}">
        <p14:creationId xmlns:p14="http://schemas.microsoft.com/office/powerpoint/2010/main" val="3182823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2</a:t>
            </a:fld>
            <a:endParaRPr lang="cs-CZ"/>
          </a:p>
        </p:txBody>
      </p:sp>
    </p:spTree>
    <p:extLst>
      <p:ext uri="{BB962C8B-B14F-4D97-AF65-F5344CB8AC3E}">
        <p14:creationId xmlns:p14="http://schemas.microsoft.com/office/powerpoint/2010/main" val="26659691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20</a:t>
            </a:fld>
            <a:endParaRPr lang="cs-CZ"/>
          </a:p>
        </p:txBody>
      </p:sp>
    </p:spTree>
    <p:extLst>
      <p:ext uri="{BB962C8B-B14F-4D97-AF65-F5344CB8AC3E}">
        <p14:creationId xmlns:p14="http://schemas.microsoft.com/office/powerpoint/2010/main" val="41084138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416DE48-956A-43D5-A00F-AA87EBBE8600}" type="slidenum">
              <a:rPr lang="cs-CZ" smtClean="0"/>
              <a:t>21</a:t>
            </a:fld>
            <a:endParaRPr lang="cs-CZ"/>
          </a:p>
        </p:txBody>
      </p:sp>
    </p:spTree>
    <p:extLst>
      <p:ext uri="{BB962C8B-B14F-4D97-AF65-F5344CB8AC3E}">
        <p14:creationId xmlns:p14="http://schemas.microsoft.com/office/powerpoint/2010/main" val="3660402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22</a:t>
            </a:fld>
            <a:endParaRPr lang="cs-CZ"/>
          </a:p>
        </p:txBody>
      </p:sp>
    </p:spTree>
    <p:extLst>
      <p:ext uri="{BB962C8B-B14F-4D97-AF65-F5344CB8AC3E}">
        <p14:creationId xmlns:p14="http://schemas.microsoft.com/office/powerpoint/2010/main" val="33409868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23</a:t>
            </a:fld>
            <a:endParaRPr lang="cs-CZ"/>
          </a:p>
        </p:txBody>
      </p:sp>
    </p:spTree>
    <p:extLst>
      <p:ext uri="{BB962C8B-B14F-4D97-AF65-F5344CB8AC3E}">
        <p14:creationId xmlns:p14="http://schemas.microsoft.com/office/powerpoint/2010/main" val="15932961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24</a:t>
            </a:fld>
            <a:endParaRPr lang="cs-CZ"/>
          </a:p>
        </p:txBody>
      </p:sp>
    </p:spTree>
    <p:extLst>
      <p:ext uri="{BB962C8B-B14F-4D97-AF65-F5344CB8AC3E}">
        <p14:creationId xmlns:p14="http://schemas.microsoft.com/office/powerpoint/2010/main" val="42898073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25</a:t>
            </a:fld>
            <a:endParaRPr lang="cs-CZ"/>
          </a:p>
        </p:txBody>
      </p:sp>
    </p:spTree>
    <p:extLst>
      <p:ext uri="{BB962C8B-B14F-4D97-AF65-F5344CB8AC3E}">
        <p14:creationId xmlns:p14="http://schemas.microsoft.com/office/powerpoint/2010/main" val="19376867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26</a:t>
            </a:fld>
            <a:endParaRPr lang="cs-CZ"/>
          </a:p>
        </p:txBody>
      </p:sp>
    </p:spTree>
    <p:extLst>
      <p:ext uri="{BB962C8B-B14F-4D97-AF65-F5344CB8AC3E}">
        <p14:creationId xmlns:p14="http://schemas.microsoft.com/office/powerpoint/2010/main" val="34205312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27</a:t>
            </a:fld>
            <a:endParaRPr lang="cs-CZ"/>
          </a:p>
        </p:txBody>
      </p:sp>
    </p:spTree>
    <p:extLst>
      <p:ext uri="{BB962C8B-B14F-4D97-AF65-F5344CB8AC3E}">
        <p14:creationId xmlns:p14="http://schemas.microsoft.com/office/powerpoint/2010/main" val="522414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28</a:t>
            </a:fld>
            <a:endParaRPr lang="cs-CZ"/>
          </a:p>
        </p:txBody>
      </p:sp>
    </p:spTree>
    <p:extLst>
      <p:ext uri="{BB962C8B-B14F-4D97-AF65-F5344CB8AC3E}">
        <p14:creationId xmlns:p14="http://schemas.microsoft.com/office/powerpoint/2010/main" val="40606715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„spis vozidla“, legislativní zkratka, nikoli o označení spisu ve smyslu správního řádu. Přístup městského soudu vedl by navíc k absurdnímu závěru, dle kterého „fyzická“ část registru silničních vozidel je správním spisem, zatímco část elektronická – zrcadlící tytéž údaje – takovým spisem není.</a:t>
            </a:r>
          </a:p>
          <a:p>
            <a:pPr lvl="0"/>
            <a:endParaRPr lang="cs-CZ" sz="1200" kern="1200" dirty="0">
              <a:solidFill>
                <a:schemeClr val="tx1"/>
              </a:solidFill>
              <a:effectLst/>
              <a:latin typeface="+mn-lt"/>
              <a:ea typeface="+mn-ea"/>
              <a:cs typeface="+mn-cs"/>
            </a:endParaRPr>
          </a:p>
          <a:p>
            <a:pPr lvl="0"/>
            <a:r>
              <a:rPr lang="cs-CZ" sz="1200" kern="1200" dirty="0">
                <a:solidFill>
                  <a:schemeClr val="tx1"/>
                </a:solidFill>
                <a:effectLst/>
                <a:latin typeface="+mn-lt"/>
                <a:ea typeface="+mn-ea"/>
                <a:cs typeface="+mn-cs"/>
              </a:rPr>
              <a:t>Chybí v § 5 odst. 7 „ochraňující ustanovení“</a:t>
            </a:r>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29</a:t>
            </a:fld>
            <a:endParaRPr lang="cs-CZ"/>
          </a:p>
        </p:txBody>
      </p:sp>
    </p:spTree>
    <p:extLst>
      <p:ext uri="{BB962C8B-B14F-4D97-AF65-F5344CB8AC3E}">
        <p14:creationId xmlns:p14="http://schemas.microsoft.com/office/powerpoint/2010/main" val="2165076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3</a:t>
            </a:fld>
            <a:endParaRPr lang="cs-CZ"/>
          </a:p>
        </p:txBody>
      </p:sp>
    </p:spTree>
    <p:extLst>
      <p:ext uri="{BB962C8B-B14F-4D97-AF65-F5344CB8AC3E}">
        <p14:creationId xmlns:p14="http://schemas.microsoft.com/office/powerpoint/2010/main" val="1478208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Evidenční kontrola při nespolupráci kupujícího a prodávajícího </a:t>
            </a:r>
          </a:p>
          <a:p>
            <a:pPr lvl="0"/>
            <a:r>
              <a:rPr lang="cs-CZ" sz="1200" kern="1200" dirty="0">
                <a:solidFill>
                  <a:schemeClr val="tx1"/>
                </a:solidFill>
                <a:effectLst/>
                <a:latin typeface="+mn-lt"/>
                <a:ea typeface="+mn-ea"/>
                <a:cs typeface="+mn-cs"/>
              </a:rPr>
              <a:t>UOOU – ústní informace od inspektorky, že analogicky se dá použít judikatura pro § 38 odst. 2 </a:t>
            </a:r>
          </a:p>
          <a:p>
            <a:pPr lvl="0"/>
            <a:r>
              <a:rPr lang="cs-CZ" sz="1200" kern="1200" dirty="0">
                <a:solidFill>
                  <a:schemeClr val="tx1"/>
                </a:solidFill>
                <a:effectLst/>
                <a:latin typeface="+mn-lt"/>
                <a:ea typeface="+mn-ea"/>
                <a:cs typeface="+mn-cs"/>
              </a:rPr>
              <a:t>UOOU nebude řešit, jestli je poskytnutí údajů v rozporu s metodikou či interními pokyny MD, ale jestli je v rozporu se zákonem. ORP si ten právní zájem musí zdůvodnit a vést podkladový materiál.</a:t>
            </a:r>
          </a:p>
          <a:p>
            <a:pPr lvl="0"/>
            <a:r>
              <a:rPr lang="cs-CZ" sz="1200" kern="1200" dirty="0">
                <a:solidFill>
                  <a:schemeClr val="tx1"/>
                </a:solidFill>
                <a:effectLst/>
                <a:latin typeface="+mn-lt"/>
                <a:ea typeface="+mn-ea"/>
                <a:cs typeface="+mn-cs"/>
              </a:rPr>
              <a:t>UOOU potvrzuje moje názory – civilní žaloba jako důvod pro nahlížení do RV je ok – ještě lepší je zdůvodnění, že to nejde jinak – rozhodně ale není nutné každý výdej dat „prohnat“ přes trestní /správní </a:t>
            </a:r>
            <a:r>
              <a:rPr lang="cs-CZ" sz="1200" kern="1200">
                <a:solidFill>
                  <a:schemeClr val="tx1"/>
                </a:solidFill>
                <a:effectLst/>
                <a:latin typeface="+mn-lt"/>
                <a:ea typeface="+mn-ea"/>
                <a:cs typeface="+mn-cs"/>
              </a:rPr>
              <a:t>nebo soudní/ řízení</a:t>
            </a: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30</a:t>
            </a:fld>
            <a:endParaRPr lang="cs-CZ"/>
          </a:p>
        </p:txBody>
      </p:sp>
    </p:spTree>
    <p:extLst>
      <p:ext uri="{BB962C8B-B14F-4D97-AF65-F5344CB8AC3E}">
        <p14:creationId xmlns:p14="http://schemas.microsoft.com/office/powerpoint/2010/main" val="27138793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Evidenční kontrola při nespolupráci kupujícího a prodávajícího </a:t>
            </a:r>
          </a:p>
          <a:p>
            <a:pPr lvl="0"/>
            <a:r>
              <a:rPr lang="cs-CZ" sz="1200" kern="1200" dirty="0">
                <a:solidFill>
                  <a:schemeClr val="tx1"/>
                </a:solidFill>
                <a:effectLst/>
                <a:latin typeface="+mn-lt"/>
                <a:ea typeface="+mn-ea"/>
                <a:cs typeface="+mn-cs"/>
              </a:rPr>
              <a:t>UOOU – ústní informace od inspektorky, že analogicky se dá použít judikatura pro § 38 odst. 2 </a:t>
            </a:r>
          </a:p>
          <a:p>
            <a:pPr lvl="0"/>
            <a:r>
              <a:rPr lang="cs-CZ" sz="1200" kern="1200" dirty="0">
                <a:solidFill>
                  <a:schemeClr val="tx1"/>
                </a:solidFill>
                <a:effectLst/>
                <a:latin typeface="+mn-lt"/>
                <a:ea typeface="+mn-ea"/>
                <a:cs typeface="+mn-cs"/>
              </a:rPr>
              <a:t>UOOU nebude řešit, jestli je poskytnutí údajů v rozporu s metodikou či interními pokyny MD, ale jestli je v rozporu se zákonem. ORP si ten právní zájem musí zdůvodnit a vést podkladový materiál.</a:t>
            </a:r>
          </a:p>
          <a:p>
            <a:pPr lvl="0"/>
            <a:r>
              <a:rPr lang="cs-CZ" sz="1200" kern="1200" dirty="0">
                <a:solidFill>
                  <a:schemeClr val="tx1"/>
                </a:solidFill>
                <a:effectLst/>
                <a:latin typeface="+mn-lt"/>
                <a:ea typeface="+mn-ea"/>
                <a:cs typeface="+mn-cs"/>
              </a:rPr>
              <a:t>UOOU potvrzuje moje názory – civilní žaloba jako důvod pro nahlížení do RV je ok – ještě lepší je zdůvodnění, že to nejde jinak – rozhodně ale není nutné každý výdej dat „prohnat“ přes trestní /správní nebo soudní/ řízení</a:t>
            </a:r>
          </a:p>
          <a:p>
            <a:pPr lvl="0"/>
            <a:endParaRPr lang="cs-CZ"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Nejvyšší správní soud v souladu s dopadající judikaturou Evropského soudního dvora akcentuje vždy jako oprávněný nárok právě to, že konkrétní osoba „sbírá“ a hledá oporu ve spisovém materiálu pro podání civilní žaloby na náhradu škody. Jinými slovy i jakákoli osoba, která prokáže, že určitým jednáním, které bylo předmětem správního řízení (a jehož okolnosti by správní spis měl zachycovat) byla poškozena a svůj nárok na náhradu škody z nejrůznějších důvodů neuplatnila dříve (jako účastník – poškozen, který by ke správnímu řízení v jeho rané fázi dle vyrozumění správního orgánu přistoupil), má právo na to, aby jí v potřebném rozsahu listiny ze správního spisu byly zpřístupněny.  Porušení práv dotčených osob nastává teprve tehdy, pokud by zpřístupněním nějaké informace došlo k ohrožení takových hodnot, jimiž je třeba ochrana obchodního, bankovního nebo obdobného tajemství chráněného zákonem. Podobně to může být třeba čistě ryze soukromý a osobně citlivý údaj, který osoba prokazující právní zájem k realizaci ochrany své právní sféry nepotřebuje.</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b="0" i="0" u="none" strike="noStrike" kern="1200" baseline="0" dirty="0">
                <a:solidFill>
                  <a:schemeClr val="tx1"/>
                </a:solidFill>
                <a:latin typeface="+mn-lt"/>
                <a:ea typeface="+mn-ea"/>
                <a:cs typeface="+mn-cs"/>
              </a:rPr>
              <a:t>C-453/99</a:t>
            </a:r>
          </a:p>
          <a:p>
            <a:r>
              <a:rPr lang="cs-CZ" sz="1200" b="0" i="0" u="none" strike="noStrike" kern="1200" baseline="0" dirty="0">
                <a:solidFill>
                  <a:schemeClr val="tx1"/>
                </a:solidFill>
                <a:latin typeface="+mn-lt"/>
                <a:ea typeface="+mn-ea"/>
                <a:cs typeface="+mn-cs"/>
              </a:rPr>
              <a:t>Nelze nutit jakéhokoliv podnikatele, aby nejprve „zkusmo“ podal žalobu o náhradu škody, a následně teprve ze správního spisu zjišťoval informace o výši újmy, respektive o tom, zda nějaká újma vůbec existuje. Výklad stěžovatele</a:t>
            </a:r>
          </a:p>
          <a:p>
            <a:r>
              <a:rPr lang="cs-CZ" sz="1200" b="0" i="0" u="none" strike="noStrike" kern="1200" baseline="0" dirty="0">
                <a:solidFill>
                  <a:schemeClr val="tx1"/>
                </a:solidFill>
                <a:latin typeface="+mn-lt"/>
                <a:ea typeface="+mn-ea"/>
                <a:cs typeface="+mn-cs"/>
              </a:rPr>
              <a:t>by nutil podnikatele podávat v podstatě formální žaloby jen proto, aby prokázali právní zájem pro nahlížení do správního spisu. Tento výklad nejenom že nemá oporu v zákoně, ale navíc by vytvářel naprosto zbytečné náklady spojené s přípravou žaloby, platbou soudního poplatku v civilním řízení atp. Smyslem nahlížení do správního spisu přece může být též posouzení, </a:t>
            </a:r>
            <a:r>
              <a:rPr lang="pl-PL" sz="1200" b="0" i="0" u="none" strike="noStrike" kern="1200" baseline="0" dirty="0">
                <a:solidFill>
                  <a:schemeClr val="tx1"/>
                </a:solidFill>
                <a:latin typeface="+mn-lt"/>
                <a:ea typeface="+mn-ea"/>
                <a:cs typeface="+mn-cs"/>
              </a:rPr>
              <a:t>zda určitou žalobu podat či nikoliv.</a:t>
            </a:r>
          </a:p>
          <a:p>
            <a:r>
              <a:rPr lang="cs-CZ" sz="1200" b="0" i="0" u="none" strike="noStrike" kern="1200" baseline="0" dirty="0">
                <a:solidFill>
                  <a:schemeClr val="tx1"/>
                </a:solidFill>
                <a:latin typeface="+mn-lt"/>
                <a:ea typeface="+mn-ea"/>
                <a:cs typeface="+mn-cs"/>
              </a:rPr>
              <a:t>[30]</a:t>
            </a:r>
            <a:endParaRPr lang="cs-CZ" sz="1200" kern="1200" dirty="0">
              <a:solidFill>
                <a:schemeClr val="tx1"/>
              </a:solidFill>
              <a:effectLst/>
              <a:latin typeface="+mn-lt"/>
              <a:ea typeface="+mn-ea"/>
              <a:cs typeface="+mn-cs"/>
            </a:endParaRPr>
          </a:p>
          <a:p>
            <a:pPr lvl="0"/>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31</a:t>
            </a:fld>
            <a:endParaRPr lang="cs-CZ"/>
          </a:p>
        </p:txBody>
      </p:sp>
    </p:spTree>
    <p:extLst>
      <p:ext uri="{BB962C8B-B14F-4D97-AF65-F5344CB8AC3E}">
        <p14:creationId xmlns:p14="http://schemas.microsoft.com/office/powerpoint/2010/main" val="7863760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Evidenční kontrola při nespolupráci kupujícího a prodávajícího </a:t>
            </a:r>
          </a:p>
          <a:p>
            <a:pPr lvl="0"/>
            <a:r>
              <a:rPr lang="cs-CZ" sz="1200" kern="1200" dirty="0">
                <a:solidFill>
                  <a:schemeClr val="tx1"/>
                </a:solidFill>
                <a:effectLst/>
                <a:latin typeface="+mn-lt"/>
                <a:ea typeface="+mn-ea"/>
                <a:cs typeface="+mn-cs"/>
              </a:rPr>
              <a:t>UOOU – ústní informace od inspektorky, že analogicky se dá použít judikatura pro § 38 odst. 2 </a:t>
            </a:r>
          </a:p>
          <a:p>
            <a:pPr lvl="0"/>
            <a:r>
              <a:rPr lang="cs-CZ" sz="1200" kern="1200" dirty="0">
                <a:solidFill>
                  <a:schemeClr val="tx1"/>
                </a:solidFill>
                <a:effectLst/>
                <a:latin typeface="+mn-lt"/>
                <a:ea typeface="+mn-ea"/>
                <a:cs typeface="+mn-cs"/>
              </a:rPr>
              <a:t>UOOU nebude řešit, jestli je poskytnutí údajů v rozporu s metodikou či interními pokyny MD, ale jestli je v rozporu se zákonem. ORP si ten právní zájem musí zdůvodnit a vést podkladový materiál.</a:t>
            </a:r>
          </a:p>
          <a:p>
            <a:pPr lvl="0"/>
            <a:r>
              <a:rPr lang="cs-CZ" sz="1200" kern="1200" dirty="0">
                <a:solidFill>
                  <a:schemeClr val="tx1"/>
                </a:solidFill>
                <a:effectLst/>
                <a:latin typeface="+mn-lt"/>
                <a:ea typeface="+mn-ea"/>
                <a:cs typeface="+mn-cs"/>
              </a:rPr>
              <a:t>UOOU potvrzuje moje názory – civilní žaloba jako důvod pro nahlížení do RV je ok – ještě lepší je zdůvodnění, že to nejde jinak – rozhodně ale není nutné každý výdej dat „prohnat“ přes trestní /správní </a:t>
            </a:r>
            <a:r>
              <a:rPr lang="cs-CZ" sz="1200" kern="1200">
                <a:solidFill>
                  <a:schemeClr val="tx1"/>
                </a:solidFill>
                <a:effectLst/>
                <a:latin typeface="+mn-lt"/>
                <a:ea typeface="+mn-ea"/>
                <a:cs typeface="+mn-cs"/>
              </a:rPr>
              <a:t>nebo soudní/ řízení</a:t>
            </a: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32</a:t>
            </a:fld>
            <a:endParaRPr lang="cs-CZ"/>
          </a:p>
        </p:txBody>
      </p:sp>
    </p:spTree>
    <p:extLst>
      <p:ext uri="{BB962C8B-B14F-4D97-AF65-F5344CB8AC3E}">
        <p14:creationId xmlns:p14="http://schemas.microsoft.com/office/powerpoint/2010/main" val="38163428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33</a:t>
            </a:fld>
            <a:endParaRPr lang="cs-CZ"/>
          </a:p>
        </p:txBody>
      </p:sp>
    </p:spTree>
    <p:extLst>
      <p:ext uri="{BB962C8B-B14F-4D97-AF65-F5344CB8AC3E}">
        <p14:creationId xmlns:p14="http://schemas.microsoft.com/office/powerpoint/2010/main" val="18654956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34</a:t>
            </a:fld>
            <a:endParaRPr lang="cs-CZ"/>
          </a:p>
        </p:txBody>
      </p:sp>
    </p:spTree>
    <p:extLst>
      <p:ext uri="{BB962C8B-B14F-4D97-AF65-F5344CB8AC3E}">
        <p14:creationId xmlns:p14="http://schemas.microsoft.com/office/powerpoint/2010/main" val="34335299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35</a:t>
            </a:fld>
            <a:endParaRPr lang="cs-CZ"/>
          </a:p>
        </p:txBody>
      </p:sp>
    </p:spTree>
    <p:extLst>
      <p:ext uri="{BB962C8B-B14F-4D97-AF65-F5344CB8AC3E}">
        <p14:creationId xmlns:p14="http://schemas.microsoft.com/office/powerpoint/2010/main" val="9452258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36</a:t>
            </a:fld>
            <a:endParaRPr lang="cs-CZ"/>
          </a:p>
        </p:txBody>
      </p:sp>
    </p:spTree>
    <p:extLst>
      <p:ext uri="{BB962C8B-B14F-4D97-AF65-F5344CB8AC3E}">
        <p14:creationId xmlns:p14="http://schemas.microsoft.com/office/powerpoint/2010/main" val="28084794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37</a:t>
            </a:fld>
            <a:endParaRPr lang="cs-CZ"/>
          </a:p>
        </p:txBody>
      </p:sp>
    </p:spTree>
    <p:extLst>
      <p:ext uri="{BB962C8B-B14F-4D97-AF65-F5344CB8AC3E}">
        <p14:creationId xmlns:p14="http://schemas.microsoft.com/office/powerpoint/2010/main" val="12060226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38</a:t>
            </a:fld>
            <a:endParaRPr lang="cs-CZ"/>
          </a:p>
        </p:txBody>
      </p:sp>
    </p:spTree>
    <p:extLst>
      <p:ext uri="{BB962C8B-B14F-4D97-AF65-F5344CB8AC3E}">
        <p14:creationId xmlns:p14="http://schemas.microsoft.com/office/powerpoint/2010/main" val="11299831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39</a:t>
            </a:fld>
            <a:endParaRPr lang="cs-CZ"/>
          </a:p>
        </p:txBody>
      </p:sp>
    </p:spTree>
    <p:extLst>
      <p:ext uri="{BB962C8B-B14F-4D97-AF65-F5344CB8AC3E}">
        <p14:creationId xmlns:p14="http://schemas.microsoft.com/office/powerpoint/2010/main" val="3835203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4</a:t>
            </a:fld>
            <a:endParaRPr lang="cs-CZ"/>
          </a:p>
        </p:txBody>
      </p:sp>
    </p:spTree>
    <p:extLst>
      <p:ext uri="{BB962C8B-B14F-4D97-AF65-F5344CB8AC3E}">
        <p14:creationId xmlns:p14="http://schemas.microsoft.com/office/powerpoint/2010/main" val="3821368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Paměťové karty nejsou osvědčeními, nedeklarují nějaký právní stav – jde o jakési technické klíče k obsluze a servisu právem rozpoznaného a vyžadovaného zařízení</a:t>
            </a:r>
          </a:p>
          <a:p>
            <a:endParaRPr lang="cs-CZ" sz="1200" kern="1200" dirty="0">
              <a:solidFill>
                <a:schemeClr val="tx1"/>
              </a:solidFill>
              <a:effectLst/>
              <a:latin typeface="+mn-lt"/>
              <a:ea typeface="+mn-ea"/>
              <a:cs typeface="+mn-cs"/>
            </a:endParaRPr>
          </a:p>
          <a:p>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 </a:t>
            </a:r>
            <a:r>
              <a:rPr lang="cs-CZ" b="1" dirty="0">
                <a:effectLst/>
              </a:rPr>
              <a:t>I. Doklad</a:t>
            </a:r>
            <a:endParaRPr lang="cs-CZ" dirty="0">
              <a:effectLst/>
            </a:endParaRPr>
          </a:p>
          <a:p>
            <a:r>
              <a:rPr lang="cs-CZ" dirty="0">
                <a:effectLst/>
              </a:rPr>
              <a:t>1</a:t>
            </a:r>
          </a:p>
          <a:p>
            <a:r>
              <a:rPr lang="cs-CZ" dirty="0">
                <a:effectLst/>
              </a:rPr>
              <a:t>Za určitých, komentovaným ustanovením upravených podmínek, lze ve správním řízení namísto správního rozhodnutí (§ 67) vydat tzv. doklad, kterým se osvědčuje a prokazuje oprávnění, které bylo účastníkovi řízení přiznáno. První podmínkou vydání dokladu je, že se musí jednat o řízení zahajované na žádost, jehož předmětem je právo, o jehož přiznání účastník žádá. Současně, aby mohl být doklad vydán, musí být takové žádosti ze strany správního orgánu vyhověno. Musí jít tedy o případ, kdy je doklad vydáván namísto konstitutivního rozhodnutí (ta zakládají, mění nebo ruší práva nebo povinnosti). K tomu soudní judikatura dodává, že další podmínkou, která musí být rovněž naplněna, aby mohl být doklad vydán, je požadavek, že vydání dokladu v případě úspěchu žádosti musí zvláštní právní předpis výslovně zakotvit (rozsudek KS v Praze ze dne 16. 9. 2011, č. j. 44 A 52/2010-33)</a:t>
            </a:r>
          </a:p>
          <a:p>
            <a:r>
              <a:rPr lang="cs-CZ" dirty="0">
                <a:effectLst/>
              </a:rPr>
              <a:t>2</a:t>
            </a:r>
          </a:p>
          <a:p>
            <a:r>
              <a:rPr lang="cs-CZ" dirty="0">
                <a:effectLst/>
              </a:rPr>
              <a:t>Uvedené požadavky pro vydání dokladu podle komentovaného ustanovení naplňuje např. vydání řidičského průkazu (</a:t>
            </a:r>
            <a:r>
              <a:rPr lang="cs-CZ" dirty="0">
                <a:effectLst/>
                <a:hlinkClick r:id="rId3"/>
              </a:rPr>
              <a:t>§ 103</a:t>
            </a:r>
            <a:r>
              <a:rPr lang="cs-CZ" dirty="0">
                <a:effectLst/>
              </a:rPr>
              <a:t> odst. 1 </a:t>
            </a:r>
            <a:r>
              <a:rPr lang="cs-CZ" dirty="0" err="1">
                <a:effectLst/>
              </a:rPr>
              <a:t>ProvPoz</a:t>
            </a:r>
            <a:r>
              <a:rPr lang="cs-CZ" dirty="0">
                <a:effectLst/>
              </a:rPr>
              <a:t>). Jestliže se žadateli o udělení řidičského oprávnění anebo o rozšíření řidičského oprávnění vyhoví v plném rozsahu, místo rozhodnutí se žadateli vydá řidičský průkaz s uděleným nebo s rozšířeným řidičským oprávněním (</a:t>
            </a:r>
            <a:r>
              <a:rPr lang="cs-CZ" dirty="0">
                <a:effectLst/>
                <a:hlinkClick r:id="rId4"/>
              </a:rPr>
              <a:t>§ 129</a:t>
            </a:r>
            <a:r>
              <a:rPr lang="cs-CZ" dirty="0">
                <a:effectLst/>
              </a:rPr>
              <a:t> odst. 1 </a:t>
            </a:r>
            <a:r>
              <a:rPr lang="cs-CZ" dirty="0" err="1">
                <a:effectLst/>
              </a:rPr>
              <a:t>ProvPoz</a:t>
            </a:r>
            <a:r>
              <a:rPr lang="cs-CZ" dirty="0">
                <a:effectLst/>
              </a:rPr>
              <a:t>). Naopak komentované ustanovení se neuplatní při vydávání občanského průkazu (</a:t>
            </a:r>
            <a:r>
              <a:rPr lang="cs-CZ" dirty="0">
                <a:effectLst/>
                <a:hlinkClick r:id="rId5"/>
              </a:rPr>
              <a:t>§ 2</a:t>
            </a:r>
            <a:r>
              <a:rPr lang="cs-CZ" dirty="0">
                <a:effectLst/>
              </a:rPr>
              <a:t> odst. 1 zákona č. 328/1999 Sb., o občanských průkazech), neboť občanský průkaz není dokladem o přiznání práva (občanským průkazem se nezakládají práva, pouze se jím existence práv prokazuje), a tedy ani postup jeho vydání nelze považovat za řízení o žádosti o přiznání práva, jak komentované ustanovení vyžaduje (závěr č. 108 ze zasedání poradního sboru ministra vnitra ke správnímu řádu ze dne 2. 12. 2011).</a:t>
            </a:r>
          </a:p>
          <a:p>
            <a:r>
              <a:rPr lang="cs-CZ" dirty="0">
                <a:effectLst/>
              </a:rPr>
              <a:t/>
            </a:r>
            <a:br>
              <a:rPr lang="cs-CZ" dirty="0">
                <a:effectLst/>
              </a:rPr>
            </a:br>
            <a:r>
              <a:rPr lang="cs-CZ" b="1" dirty="0">
                <a:effectLst/>
              </a:rPr>
              <a:t>II. Vydání dokladu</a:t>
            </a:r>
            <a:endParaRPr lang="cs-CZ" dirty="0">
              <a:effectLst/>
            </a:endParaRPr>
          </a:p>
          <a:p>
            <a:r>
              <a:rPr lang="cs-CZ" dirty="0">
                <a:effectLst/>
              </a:rPr>
              <a:t>3</a:t>
            </a:r>
          </a:p>
          <a:p>
            <a:r>
              <a:rPr lang="cs-CZ" dirty="0">
                <a:effectLst/>
              </a:rPr>
              <a:t>Proces rozhodování podle komentovaného ustanovení v sobě zahrnuje několik postupných kroků, mezi něž patří v prvé řadě přijetí kladného „rozhodnutí“ o žádosti účastníka. Rozhodnutí se písemně nevyhotovuje, namísto něho je vydán doklad osvědčující existenci práva a o vydání takového dokladu se učiní záznam do spisu, který obsahuje náležitosti uvedené v § 67 odst. 2. Dle citovaného ustanovení jsou náležitostmi záznamu výroková část, datum vydání, číslo jednací, datum vyhotovení, otisk úředního razítka, jméno a příjmení, funkce nebo služební číslo a podpis oprávněné úřední osoby a odůvodnění, které se však v záznamu neuvádí a namísto něj se v záznamu uvede seznam podkladů rozhodnutí (k podkladům pro vydání rozhodnutí viz § 50 a násl.). Tímto záznamem do spisu je samotný rozhodovací proces správního orgánu dokončen a zbývá realizace daného rozhodnutí, spočívající v doručení dokladu o přiznání určitého práva (např. řidičského průkazu) účastníkovi (srov. rozsudek MS v Praze ze dne 11. 3. 2015, č. j. 11 A 115/2014-35).</a:t>
            </a:r>
          </a:p>
          <a:p>
            <a:r>
              <a:rPr lang="cs-CZ" b="1" dirty="0">
                <a:effectLst/>
              </a:rPr>
              <a:t>III. Právní moc, účinnost a platnost</a:t>
            </a:r>
            <a:endParaRPr lang="cs-CZ" dirty="0">
              <a:effectLst/>
            </a:endParaRPr>
          </a:p>
          <a:p>
            <a:r>
              <a:rPr lang="cs-CZ" dirty="0">
                <a:effectLst/>
              </a:rPr>
              <a:t>4</a:t>
            </a:r>
          </a:p>
          <a:p>
            <a:r>
              <a:rPr lang="cs-CZ" dirty="0">
                <a:effectLst/>
              </a:rPr>
              <a:t>Kladné rozhodnutí o žádosti účastníka nabývá právní moci a právních účinků dnem převzetí dokladu. Dokud tedy není příslušný doklad žadateli předán, není rozhodnutí, které mu přiznává právo, pravomocné a nemůže ani vyvolávat právní účinky. Jak shrnul MS v Praze, </a:t>
            </a:r>
            <a:r>
              <a:rPr lang="cs-CZ" i="1" dirty="0">
                <a:effectLst/>
              </a:rPr>
              <a:t>„samotný akt vyhotovení a předání průkazu je úkon správního orgánu, který je odlišný od rozhodnutí samotného, byť spolu souvisejí. Skutečnost, že jde o dva rozdílné akty správního orgánu, je patrná mj. z výslovného znění § 151 odst. 4, podle něhož je platnost dokladu (průkazu) vázána na existenci pravomocného rozhodnutí. Je tedy zřejmé, že rozhodnutí o žádosti a předání průkazu nejsou totožnými úkony správního orgánu. Z uvedeného ustanovení vyplývá i to, že zrušení pravomocného rozhodnutí, na jehož podkladě byl průkaz vydán, má přímo ze zákona za následek pozbytí platnosti daného průkazu“ </a:t>
            </a:r>
            <a:r>
              <a:rPr lang="cs-CZ" dirty="0">
                <a:effectLst/>
              </a:rPr>
              <a:t>(rozsudek MS v Praze ze dne 11. 3. 2015, č. j. 11 A 115/2014-35).</a:t>
            </a:r>
          </a:p>
          <a:p>
            <a:pPr lvl="0"/>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5</a:t>
            </a:fld>
            <a:endParaRPr lang="cs-CZ"/>
          </a:p>
        </p:txBody>
      </p:sp>
    </p:spTree>
    <p:extLst>
      <p:ext uri="{BB962C8B-B14F-4D97-AF65-F5344CB8AC3E}">
        <p14:creationId xmlns:p14="http://schemas.microsoft.com/office/powerpoint/2010/main" val="3372936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 21 – pokud</a:t>
            </a:r>
            <a:r>
              <a:rPr lang="cs-CZ" sz="1200" kern="1200" baseline="0" dirty="0">
                <a:solidFill>
                  <a:schemeClr val="tx1"/>
                </a:solidFill>
                <a:effectLst/>
                <a:latin typeface="+mn-lt"/>
                <a:ea typeface="+mn-ea"/>
                <a:cs typeface="+mn-cs"/>
              </a:rPr>
              <a:t> TP schválí, vydá namísto toho osvědčení o schválení typu – pokud ne, tak klasické správní řízení</a:t>
            </a:r>
            <a:endParaRPr lang="cs-CZ" sz="1200" kern="1200" dirty="0">
              <a:solidFill>
                <a:schemeClr val="tx1"/>
              </a:solidFill>
              <a:effectLst/>
              <a:latin typeface="+mn-lt"/>
              <a:ea typeface="+mn-ea"/>
              <a:cs typeface="+mn-cs"/>
            </a:endParaRPr>
          </a:p>
          <a:p>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Paměťové karty nejsou osvědčeními, nedeklarují nějaký právní stav – jde o jakési technické klíče k obsluze a servisu právem rozpoznaného a vyžadovaného zařízení</a:t>
            </a:r>
          </a:p>
          <a:p>
            <a:endParaRPr lang="cs-CZ" sz="1200" kern="1200" dirty="0">
              <a:solidFill>
                <a:schemeClr val="tx1"/>
              </a:solidFill>
              <a:effectLst/>
              <a:latin typeface="+mn-lt"/>
              <a:ea typeface="+mn-ea"/>
              <a:cs typeface="+mn-cs"/>
            </a:endParaRPr>
          </a:p>
          <a:p>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 </a:t>
            </a:r>
            <a:r>
              <a:rPr lang="cs-CZ" b="1" dirty="0">
                <a:effectLst/>
              </a:rPr>
              <a:t>I. Doklad</a:t>
            </a:r>
            <a:endParaRPr lang="cs-CZ" dirty="0">
              <a:effectLst/>
            </a:endParaRPr>
          </a:p>
          <a:p>
            <a:r>
              <a:rPr lang="cs-CZ" dirty="0">
                <a:effectLst/>
              </a:rPr>
              <a:t>1</a:t>
            </a:r>
          </a:p>
          <a:p>
            <a:r>
              <a:rPr lang="cs-CZ" dirty="0">
                <a:effectLst/>
              </a:rPr>
              <a:t>Za určitých, komentovaným ustanovením upravených podmínek, lze ve správním řízení namísto správního rozhodnutí (§ 67) vydat tzv. doklad, kterým se osvědčuje a prokazuje oprávnění, které bylo účastníkovi řízení přiznáno. První podmínkou vydání dokladu je, že se musí jednat o řízení zahajované na žádost, jehož předmětem je právo, o jehož přiznání účastník žádá. Současně, aby mohl být doklad vydán, musí být takové žádosti ze strany správního orgánu vyhověno. Musí jít tedy o případ, kdy je doklad vydáván namísto konstitutivního rozhodnutí (ta zakládají, mění nebo ruší práva nebo povinnosti). K tomu soudní judikatura dodává, že další podmínkou, která musí být rovněž naplněna, aby mohl být doklad vydán, je požadavek, že vydání dokladu v případě úspěchu žádosti musí zvláštní právní předpis výslovně zakotvit (rozsudek KS v Praze ze dne 16. 9. 2011, č. j. 44 A 52/2010-33)</a:t>
            </a:r>
          </a:p>
          <a:p>
            <a:r>
              <a:rPr lang="cs-CZ" dirty="0">
                <a:effectLst/>
              </a:rPr>
              <a:t>2</a:t>
            </a:r>
          </a:p>
          <a:p>
            <a:r>
              <a:rPr lang="cs-CZ" dirty="0">
                <a:effectLst/>
              </a:rPr>
              <a:t>Uvedené požadavky pro vydání dokladu podle komentovaného ustanovení naplňuje např. vydání řidičského průkazu (</a:t>
            </a:r>
            <a:r>
              <a:rPr lang="cs-CZ" dirty="0">
                <a:effectLst/>
                <a:hlinkClick r:id="rId3"/>
              </a:rPr>
              <a:t>§ 103</a:t>
            </a:r>
            <a:r>
              <a:rPr lang="cs-CZ" dirty="0">
                <a:effectLst/>
              </a:rPr>
              <a:t> odst. 1 </a:t>
            </a:r>
            <a:r>
              <a:rPr lang="cs-CZ" dirty="0" err="1">
                <a:effectLst/>
              </a:rPr>
              <a:t>ProvPoz</a:t>
            </a:r>
            <a:r>
              <a:rPr lang="cs-CZ" dirty="0">
                <a:effectLst/>
              </a:rPr>
              <a:t>). Jestliže se žadateli o udělení řidičského oprávnění anebo o rozšíření řidičského oprávnění vyhoví v plném rozsahu, místo rozhodnutí se žadateli vydá řidičský průkaz s uděleným nebo s rozšířeným řidičským oprávněním (</a:t>
            </a:r>
            <a:r>
              <a:rPr lang="cs-CZ" dirty="0">
                <a:effectLst/>
                <a:hlinkClick r:id="rId4"/>
              </a:rPr>
              <a:t>§ 129</a:t>
            </a:r>
            <a:r>
              <a:rPr lang="cs-CZ" dirty="0">
                <a:effectLst/>
              </a:rPr>
              <a:t> odst. 1 </a:t>
            </a:r>
            <a:r>
              <a:rPr lang="cs-CZ" dirty="0" err="1">
                <a:effectLst/>
              </a:rPr>
              <a:t>ProvPoz</a:t>
            </a:r>
            <a:r>
              <a:rPr lang="cs-CZ" dirty="0">
                <a:effectLst/>
              </a:rPr>
              <a:t>). Naopak komentované ustanovení se neuplatní při vydávání občanského průkazu (</a:t>
            </a:r>
            <a:r>
              <a:rPr lang="cs-CZ" dirty="0">
                <a:effectLst/>
                <a:hlinkClick r:id="rId5"/>
              </a:rPr>
              <a:t>§ 2</a:t>
            </a:r>
            <a:r>
              <a:rPr lang="cs-CZ" dirty="0">
                <a:effectLst/>
              </a:rPr>
              <a:t> odst. 1 zákona č. 328/1999 Sb., o občanských průkazech), neboť občanský průkaz není dokladem o přiznání práva (občanským průkazem se nezakládají práva, pouze se jím existence práv prokazuje), a tedy ani postup jeho vydání nelze považovat za řízení o žádosti o přiznání práva, jak komentované ustanovení vyžaduje (závěr č. 108 ze zasedání poradního sboru ministra vnitra ke správnímu řádu ze dne 2. 12. 2011).</a:t>
            </a:r>
          </a:p>
          <a:p>
            <a:r>
              <a:rPr lang="cs-CZ" dirty="0">
                <a:effectLst/>
              </a:rPr>
              <a:t/>
            </a:r>
            <a:br>
              <a:rPr lang="cs-CZ" dirty="0">
                <a:effectLst/>
              </a:rPr>
            </a:br>
            <a:r>
              <a:rPr lang="cs-CZ" b="1" dirty="0">
                <a:effectLst/>
              </a:rPr>
              <a:t>II. Vydání dokladu</a:t>
            </a:r>
            <a:endParaRPr lang="cs-CZ" dirty="0">
              <a:effectLst/>
            </a:endParaRPr>
          </a:p>
          <a:p>
            <a:r>
              <a:rPr lang="cs-CZ" dirty="0">
                <a:effectLst/>
              </a:rPr>
              <a:t>3</a:t>
            </a:r>
          </a:p>
          <a:p>
            <a:r>
              <a:rPr lang="cs-CZ" dirty="0">
                <a:effectLst/>
              </a:rPr>
              <a:t>Proces rozhodování podle komentovaného ustanovení v sobě zahrnuje několik postupných kroků, mezi něž patří v prvé řadě přijetí kladného „rozhodnutí“ o žádosti účastníka. Rozhodnutí se písemně nevyhotovuje, namísto něho je vydán doklad osvědčující existenci práva a o vydání takového dokladu se učiní záznam do spisu, který obsahuje náležitosti uvedené v § 67 odst. 2. Dle citovaného ustanovení jsou náležitostmi záznamu výroková část, datum vydání, číslo jednací, datum vyhotovení, otisk úředního razítka, jméno a příjmení, funkce nebo služební číslo a podpis oprávněné úřední osoby a odůvodnění, které se však v záznamu neuvádí a namísto něj se v záznamu uvede seznam podkladů rozhodnutí (k podkladům pro vydání rozhodnutí viz § 50 a násl.). Tímto záznamem do spisu je samotný rozhodovací proces správního orgánu dokončen a zbývá realizace daného rozhodnutí, spočívající v doručení dokladu o přiznání určitého práva (např. řidičského průkazu) účastníkovi (srov. rozsudek MS v Praze ze dne 11. 3. 2015, č. j. 11 A 115/2014-35).</a:t>
            </a:r>
          </a:p>
          <a:p>
            <a:r>
              <a:rPr lang="cs-CZ" b="1" dirty="0">
                <a:effectLst/>
              </a:rPr>
              <a:t>III. Právní moc, účinnost a platnost</a:t>
            </a:r>
            <a:endParaRPr lang="cs-CZ" dirty="0">
              <a:effectLst/>
            </a:endParaRPr>
          </a:p>
          <a:p>
            <a:r>
              <a:rPr lang="cs-CZ" dirty="0">
                <a:effectLst/>
              </a:rPr>
              <a:t>4</a:t>
            </a:r>
          </a:p>
          <a:p>
            <a:r>
              <a:rPr lang="cs-CZ" dirty="0">
                <a:effectLst/>
              </a:rPr>
              <a:t>Kladné rozhodnutí o žádosti účastníka nabývá právní moci a právních účinků dnem převzetí dokladu. Dokud tedy není příslušný doklad žadateli předán, není rozhodnutí, které mu přiznává právo, pravomocné a nemůže ani vyvolávat právní účinky. Jak shrnul MS v Praze, </a:t>
            </a:r>
            <a:r>
              <a:rPr lang="cs-CZ" i="1" dirty="0">
                <a:effectLst/>
              </a:rPr>
              <a:t>„samotný akt vyhotovení a předání průkazu je úkon správního orgánu, který je odlišný od rozhodnutí samotného, byť spolu souvisejí. Skutečnost, že jde o dva rozdílné akty správního orgánu, je patrná mj. z výslovného znění § 151 odst. 4, podle něhož je platnost dokladu (průkazu) vázána na existenci pravomocného rozhodnutí. Je tedy zřejmé, že rozhodnutí o žádosti a předání průkazu nejsou totožnými úkony správního orgánu. Z uvedeného ustanovení vyplývá i to, že zrušení pravomocného rozhodnutí, na jehož podkladě byl průkaz vydán, má přímo ze zákona za následek pozbytí platnosti daného průkazu“ </a:t>
            </a:r>
            <a:r>
              <a:rPr lang="cs-CZ" dirty="0">
                <a:effectLst/>
              </a:rPr>
              <a:t>(rozsudek MS v Praze ze dne 11. 3. 2015, č. j. 11 A 115/2014-35).</a:t>
            </a:r>
          </a:p>
          <a:p>
            <a:pPr lvl="0"/>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6</a:t>
            </a:fld>
            <a:endParaRPr lang="cs-CZ"/>
          </a:p>
        </p:txBody>
      </p:sp>
    </p:spTree>
    <p:extLst>
      <p:ext uri="{BB962C8B-B14F-4D97-AF65-F5344CB8AC3E}">
        <p14:creationId xmlns:p14="http://schemas.microsoft.com/office/powerpoint/2010/main" val="1558565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dirty="0">
                <a:solidFill>
                  <a:schemeClr val="bg2"/>
                </a:solidFill>
              </a:rPr>
              <a:t>Usnesení v přezkumném řízení ne rozhodnutí – na rozdíl od obecné úpravy v § 94 a násl.</a:t>
            </a:r>
          </a:p>
          <a:p>
            <a:pPr lvl="0"/>
            <a:r>
              <a:rPr lang="cs-CZ" sz="1200" dirty="0">
                <a:solidFill>
                  <a:schemeClr val="bg2"/>
                </a:solidFill>
              </a:rPr>
              <a:t>Přezkum sdělení, osvědčení – zahrnuje i důvody obnovy řízení – tam, kde by u klasických řízení byl obnova, tady bude přezkum</a:t>
            </a:r>
          </a:p>
          <a:p>
            <a:pPr lvl="0"/>
            <a:r>
              <a:rPr lang="cs-CZ" sz="1200" dirty="0">
                <a:solidFill>
                  <a:schemeClr val="bg2"/>
                </a:solidFill>
              </a:rPr>
              <a:t>§ 158 odst. 2 </a:t>
            </a:r>
            <a:r>
              <a:rPr lang="cs-CZ" sz="1200" dirty="0" err="1">
                <a:solidFill>
                  <a:schemeClr val="bg2"/>
                </a:solidFill>
              </a:rPr>
              <a:t>s.ř</a:t>
            </a:r>
            <a:r>
              <a:rPr lang="cs-CZ" sz="1200" dirty="0">
                <a:solidFill>
                  <a:schemeClr val="bg2"/>
                </a:solidFill>
              </a:rPr>
              <a:t> - I kdyby šlo o klasické řízení na registru vozidel – stejně se použije § 156 odst. 2, protože proces zrušení zápisů v TP není nikde jinde upraven </a:t>
            </a:r>
            <a:endParaRPr lang="cs-CZ" dirty="0">
              <a:solidFill>
                <a:schemeClr val="bg2"/>
              </a:solidFill>
            </a:endParaRPr>
          </a:p>
          <a:p>
            <a:endParaRPr lang="cs-CZ" sz="1200" kern="1200" dirty="0">
              <a:solidFill>
                <a:schemeClr val="tx1"/>
              </a:solidFill>
              <a:effectLst/>
              <a:latin typeface="+mn-lt"/>
              <a:ea typeface="+mn-ea"/>
              <a:cs typeface="+mn-cs"/>
            </a:endParaRPr>
          </a:p>
          <a:p>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Paměťové karty nejsou osvědčeními, nedeklarují nějaký právní stav – jde o jakési technické klíče k obsluze a servisu právem rozpoznaného a vyžadovaného zařízení</a:t>
            </a:r>
          </a:p>
          <a:p>
            <a:endParaRPr lang="cs-CZ" sz="1200" kern="1200" dirty="0">
              <a:solidFill>
                <a:schemeClr val="tx1"/>
              </a:solidFill>
              <a:effectLst/>
              <a:latin typeface="+mn-lt"/>
              <a:ea typeface="+mn-ea"/>
              <a:cs typeface="+mn-cs"/>
            </a:endParaRPr>
          </a:p>
          <a:p>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 </a:t>
            </a:r>
            <a:r>
              <a:rPr lang="cs-CZ" b="1" dirty="0">
                <a:effectLst/>
              </a:rPr>
              <a:t>I. Doklad</a:t>
            </a:r>
            <a:endParaRPr lang="cs-CZ" dirty="0">
              <a:effectLst/>
            </a:endParaRPr>
          </a:p>
          <a:p>
            <a:r>
              <a:rPr lang="cs-CZ" dirty="0">
                <a:effectLst/>
              </a:rPr>
              <a:t>1</a:t>
            </a:r>
          </a:p>
          <a:p>
            <a:r>
              <a:rPr lang="cs-CZ" dirty="0">
                <a:effectLst/>
              </a:rPr>
              <a:t>Za určitých, komentovaným ustanovením upravených podmínek, lze ve správním řízení namísto správního rozhodnutí (§ 67) vydat tzv. doklad, kterým se osvědčuje a prokazuje oprávnění, které bylo účastníkovi řízení přiznáno. První podmínkou vydání dokladu je, že se musí jednat o řízení zahajované na žádost, jehož předmětem je právo, o jehož přiznání účastník žádá. Současně, aby mohl být doklad vydán, musí být takové žádosti ze strany správního orgánu vyhověno. Musí jít tedy o případ, kdy je doklad vydáván namísto konstitutivního rozhodnutí (ta zakládají, mění nebo ruší práva nebo povinnosti). K tomu soudní judikatura dodává, že další podmínkou, která musí být rovněž naplněna, aby mohl být doklad vydán, je požadavek, že vydání dokladu v případě úspěchu žádosti musí zvláštní právní předpis výslovně zakotvit (rozsudek KS v Praze ze dne 16. 9. 2011, č. j. 44 A 52/2010-33)</a:t>
            </a:r>
          </a:p>
          <a:p>
            <a:r>
              <a:rPr lang="cs-CZ" dirty="0">
                <a:effectLst/>
              </a:rPr>
              <a:t>2</a:t>
            </a:r>
          </a:p>
          <a:p>
            <a:r>
              <a:rPr lang="cs-CZ" dirty="0">
                <a:effectLst/>
              </a:rPr>
              <a:t>Uvedené požadavky pro vydání dokladu podle komentovaného ustanovení naplňuje např. vydání řidičského průkazu (</a:t>
            </a:r>
            <a:r>
              <a:rPr lang="cs-CZ" dirty="0">
                <a:effectLst/>
                <a:hlinkClick r:id="rId3"/>
              </a:rPr>
              <a:t>§ 103</a:t>
            </a:r>
            <a:r>
              <a:rPr lang="cs-CZ" dirty="0">
                <a:effectLst/>
              </a:rPr>
              <a:t> odst. 1 </a:t>
            </a:r>
            <a:r>
              <a:rPr lang="cs-CZ" dirty="0" err="1">
                <a:effectLst/>
              </a:rPr>
              <a:t>ProvPoz</a:t>
            </a:r>
            <a:r>
              <a:rPr lang="cs-CZ" dirty="0">
                <a:effectLst/>
              </a:rPr>
              <a:t>). Jestliže se žadateli o udělení řidičského oprávnění anebo o rozšíření řidičského oprávnění vyhoví v plném rozsahu, místo rozhodnutí se žadateli vydá řidičský průkaz s uděleným nebo s rozšířeným řidičským oprávněním (</a:t>
            </a:r>
            <a:r>
              <a:rPr lang="cs-CZ" dirty="0">
                <a:effectLst/>
                <a:hlinkClick r:id="rId4"/>
              </a:rPr>
              <a:t>§ 129</a:t>
            </a:r>
            <a:r>
              <a:rPr lang="cs-CZ" dirty="0">
                <a:effectLst/>
              </a:rPr>
              <a:t> odst. 1 </a:t>
            </a:r>
            <a:r>
              <a:rPr lang="cs-CZ" dirty="0" err="1">
                <a:effectLst/>
              </a:rPr>
              <a:t>ProvPoz</a:t>
            </a:r>
            <a:r>
              <a:rPr lang="cs-CZ" dirty="0">
                <a:effectLst/>
              </a:rPr>
              <a:t>). Naopak komentované ustanovení se neuplatní při vydávání občanského průkazu (</a:t>
            </a:r>
            <a:r>
              <a:rPr lang="cs-CZ" dirty="0">
                <a:effectLst/>
                <a:hlinkClick r:id="rId5"/>
              </a:rPr>
              <a:t>§ 2</a:t>
            </a:r>
            <a:r>
              <a:rPr lang="cs-CZ" dirty="0">
                <a:effectLst/>
              </a:rPr>
              <a:t> odst. 1 zákona č. 328/1999 Sb., o občanských průkazech), neboť občanský průkaz není dokladem o přiznání práva (občanským průkazem se nezakládají práva, pouze se jím existence práv prokazuje), a tedy ani postup jeho vydání nelze považovat za řízení o žádosti o přiznání práva, jak komentované ustanovení vyžaduje (závěr č. 108 ze zasedání poradního sboru ministra vnitra ke správnímu řádu ze dne 2. 12. 2011).</a:t>
            </a:r>
          </a:p>
          <a:p>
            <a:r>
              <a:rPr lang="cs-CZ" dirty="0">
                <a:effectLst/>
              </a:rPr>
              <a:t/>
            </a:r>
            <a:br>
              <a:rPr lang="cs-CZ" dirty="0">
                <a:effectLst/>
              </a:rPr>
            </a:br>
            <a:r>
              <a:rPr lang="cs-CZ" b="1" dirty="0">
                <a:effectLst/>
              </a:rPr>
              <a:t>II. Vydání dokladu</a:t>
            </a:r>
            <a:endParaRPr lang="cs-CZ" dirty="0">
              <a:effectLst/>
            </a:endParaRPr>
          </a:p>
          <a:p>
            <a:r>
              <a:rPr lang="cs-CZ" dirty="0">
                <a:effectLst/>
              </a:rPr>
              <a:t>3</a:t>
            </a:r>
          </a:p>
          <a:p>
            <a:r>
              <a:rPr lang="cs-CZ" dirty="0">
                <a:effectLst/>
              </a:rPr>
              <a:t>Proces rozhodování podle komentovaného ustanovení v sobě zahrnuje několik postupných kroků, mezi něž patří v prvé řadě přijetí kladného „rozhodnutí“ o žádosti účastníka. Rozhodnutí se písemně nevyhotovuje, namísto něho je vydán doklad osvědčující existenci práva a o vydání takového dokladu se učiní záznam do spisu, který obsahuje náležitosti uvedené v § 67 odst. 2. Dle citovaného ustanovení jsou náležitostmi záznamu výroková část, datum vydání, číslo jednací, datum vyhotovení, otisk úředního razítka, jméno a příjmení, funkce nebo služební číslo a podpis oprávněné úřední osoby a odůvodnění, které se však v záznamu neuvádí a namísto něj se v záznamu uvede seznam podkladů rozhodnutí (k podkladům pro vydání rozhodnutí viz § 50 a násl.). Tímto záznamem do spisu je samotný rozhodovací proces správního orgánu dokončen a zbývá realizace daného rozhodnutí, spočívající v doručení dokladu o přiznání určitého práva (např. řidičského průkazu) účastníkovi (srov. rozsudek MS v Praze ze dne 11. 3. 2015, č. j. 11 A 115/2014-35).</a:t>
            </a:r>
          </a:p>
          <a:p>
            <a:r>
              <a:rPr lang="cs-CZ" b="1" dirty="0">
                <a:effectLst/>
              </a:rPr>
              <a:t>III. Právní moc, účinnost a platnost</a:t>
            </a:r>
            <a:endParaRPr lang="cs-CZ" dirty="0">
              <a:effectLst/>
            </a:endParaRPr>
          </a:p>
          <a:p>
            <a:r>
              <a:rPr lang="cs-CZ" dirty="0">
                <a:effectLst/>
              </a:rPr>
              <a:t>4</a:t>
            </a:r>
          </a:p>
          <a:p>
            <a:r>
              <a:rPr lang="cs-CZ" dirty="0">
                <a:effectLst/>
              </a:rPr>
              <a:t>Kladné rozhodnutí o žádosti účastníka nabývá právní moci a právních účinků dnem převzetí dokladu. Dokud tedy není příslušný doklad žadateli předán, není rozhodnutí, které mu přiznává právo, pravomocné a nemůže ani vyvolávat právní účinky. Jak shrnul MS v Praze, </a:t>
            </a:r>
            <a:r>
              <a:rPr lang="cs-CZ" i="1" dirty="0">
                <a:effectLst/>
              </a:rPr>
              <a:t>„samotný akt vyhotovení a předání průkazu je úkon správního orgánu, který je odlišný od rozhodnutí samotného, byť spolu souvisejí. Skutečnost, že jde o dva rozdílné akty správního orgánu, je patrná mj. z výslovného znění § 151 odst. 4, podle něhož je platnost dokladu (průkazu) vázána na existenci pravomocného rozhodnutí. Je tedy zřejmé, že rozhodnutí o žádosti a předání průkazu nejsou totožnými úkony správního orgánu. Z uvedeného ustanovení vyplývá i to, že zrušení pravomocného rozhodnutí, na jehož podkladě byl průkaz vydán, má přímo ze zákona za následek pozbytí platnosti daného průkazu“ </a:t>
            </a:r>
            <a:r>
              <a:rPr lang="cs-CZ" dirty="0">
                <a:effectLst/>
              </a:rPr>
              <a:t>(rozsudek MS v Praze ze dne 11. 3. 2015, č. j. 11 A 115/2014-35).</a:t>
            </a:r>
          </a:p>
          <a:p>
            <a:pPr lvl="0"/>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7</a:t>
            </a:fld>
            <a:endParaRPr lang="cs-CZ"/>
          </a:p>
        </p:txBody>
      </p:sp>
    </p:spTree>
    <p:extLst>
      <p:ext uri="{BB962C8B-B14F-4D97-AF65-F5344CB8AC3E}">
        <p14:creationId xmlns:p14="http://schemas.microsoft.com/office/powerpoint/2010/main" val="2885247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dirty="0">
                <a:solidFill>
                  <a:schemeClr val="bg2"/>
                </a:solidFill>
                <a:latin typeface="Century Gothic" pitchFamily="34" charset="0"/>
              </a:rPr>
              <a:t>U schválení typu – může MD rozhodnutím změnit (§24), zrušit (§25).</a:t>
            </a:r>
          </a:p>
          <a:p>
            <a:pPr lvl="0"/>
            <a:endParaRPr lang="cs-CZ" sz="1200" kern="1200" dirty="0">
              <a:solidFill>
                <a:schemeClr val="tx1"/>
              </a:solidFill>
              <a:effectLst/>
              <a:latin typeface="+mn-lt"/>
              <a:ea typeface="+mn-ea"/>
              <a:cs typeface="+mn-cs"/>
            </a:endParaRPr>
          </a:p>
          <a:p>
            <a:pPr lvl="0"/>
            <a:endParaRPr lang="cs-CZ" sz="1200" kern="1200" dirty="0">
              <a:solidFill>
                <a:schemeClr val="tx1"/>
              </a:solidFill>
              <a:effectLst/>
              <a:latin typeface="+mn-lt"/>
              <a:ea typeface="+mn-ea"/>
              <a:cs typeface="+mn-cs"/>
            </a:endParaRPr>
          </a:p>
          <a:p>
            <a:pPr lvl="0"/>
            <a:r>
              <a:rPr lang="cs-CZ" sz="1200" kern="1200" dirty="0">
                <a:solidFill>
                  <a:schemeClr val="tx1"/>
                </a:solidFill>
                <a:effectLst/>
                <a:latin typeface="+mn-lt"/>
                <a:ea typeface="+mn-ea"/>
                <a:cs typeface="+mn-cs"/>
              </a:rPr>
              <a:t>Atrakce § 80 odst. 4 písm. b)</a:t>
            </a:r>
          </a:p>
          <a:p>
            <a:pPr lvl="0"/>
            <a:r>
              <a:rPr lang="cs-CZ" sz="1200" kern="1200" dirty="0">
                <a:solidFill>
                  <a:schemeClr val="tx1"/>
                </a:solidFill>
                <a:effectLst/>
                <a:latin typeface="+mn-lt"/>
                <a:ea typeface="+mn-ea"/>
                <a:cs typeface="+mn-cs"/>
              </a:rPr>
              <a:t>Náklady řízení – advokát 11 228 Kč</a:t>
            </a:r>
          </a:p>
          <a:p>
            <a:pPr lvl="0"/>
            <a:r>
              <a:rPr lang="cs-CZ" sz="1200" kern="1200" dirty="0">
                <a:solidFill>
                  <a:schemeClr val="tx1"/>
                </a:solidFill>
                <a:effectLst/>
                <a:latin typeface="+mn-lt"/>
                <a:ea typeface="+mn-ea"/>
                <a:cs typeface="+mn-cs"/>
              </a:rPr>
              <a:t>SOP – 2 000 Kč</a:t>
            </a:r>
          </a:p>
          <a:p>
            <a:pPr lvl="0"/>
            <a:r>
              <a:rPr lang="cs-CZ" sz="1200" kern="1200" dirty="0">
                <a:solidFill>
                  <a:schemeClr val="tx1"/>
                </a:solidFill>
                <a:effectLst/>
                <a:latin typeface="+mn-lt"/>
                <a:ea typeface="+mn-ea"/>
                <a:cs typeface="+mn-cs"/>
              </a:rPr>
              <a:t>Žalovaným je správní orgán sám – nikoliv nadřízený KÚ nebo MD</a:t>
            </a:r>
          </a:p>
          <a:p>
            <a:pPr lvl="0"/>
            <a:endParaRPr lang="cs-CZ" sz="1200" kern="1200" dirty="0">
              <a:solidFill>
                <a:schemeClr val="tx1"/>
              </a:solidFill>
              <a:effectLst/>
              <a:latin typeface="+mn-lt"/>
              <a:ea typeface="+mn-ea"/>
              <a:cs typeface="+mn-cs"/>
            </a:endParaRPr>
          </a:p>
          <a:p>
            <a:r>
              <a:rPr lang="cs-CZ" dirty="0">
                <a:effectLst/>
              </a:rPr>
              <a:t>Rovněž v případě úkonů podle části čtvrté správního řádu může dojít k tomu, že při jejich provádění vzniknou určité věcné či formální </a:t>
            </a:r>
            <a:r>
              <a:rPr lang="cs-CZ" b="1" dirty="0">
                <a:effectLst/>
              </a:rPr>
              <a:t>nedostatky</a:t>
            </a:r>
            <a:r>
              <a:rPr lang="cs-CZ" dirty="0">
                <a:effectLst/>
              </a:rPr>
              <a:t>, které je třeba napravit zákonem stanoveným postupem. Protože tyto úkony nemají povahu správních rozhodnutí, neuplatní se zde obecná ustanovení o opravných prostředcích proti rozhodnutím, ale speciální postup, který je zakotven v § 156. Tento paragraf rozlišuje případy, kdy se jedná o určité drobné nedostatky, které lze odstranit podle jeho odstavce 1, nebo se jedná o nedostatky závažnější, kdy je třeba postupovat podle odstavce 2.</a:t>
            </a:r>
          </a:p>
          <a:p>
            <a:r>
              <a:rPr lang="cs-CZ" dirty="0">
                <a:effectLst/>
              </a:rPr>
              <a:t>Pokud se tedy jedná o vady, které lze opravit, aniž by tím byla způsobena újma některé z dotčených osob (např. zásahem do její dobré víry), </a:t>
            </a:r>
            <a:r>
              <a:rPr lang="cs-CZ" b="1" dirty="0">
                <a:effectLst/>
              </a:rPr>
              <a:t>opraví</a:t>
            </a:r>
            <a:r>
              <a:rPr lang="cs-CZ" dirty="0">
                <a:effectLst/>
              </a:rPr>
              <a:t> správní orgán poskytnuté vyjádření, osvědčení nebo sdělení </a:t>
            </a:r>
            <a:r>
              <a:rPr lang="cs-CZ" b="1" dirty="0">
                <a:effectLst/>
              </a:rPr>
              <a:t>usnesením</a:t>
            </a:r>
            <a:r>
              <a:rPr lang="cs-CZ" dirty="0">
                <a:effectLst/>
              </a:rPr>
              <a:t>, které se pouze poznamená do spisu. Dotčenou osobou je nutno s ohledem na § 2 odst. 3 rozumět takovou osobu, které se činnost správního orgánu v jednotlivém případě dotýká. Není zde třeba vést žádné „formální“ správní řízení, které se v části čtvrté obecně neuplatní, ale správní orgán vydá toto usnesení (které se pouze poznamená do spisu a dotčené osoby se o něm vhodným způsobem vyrozumí) jako první úkon v řízení na základě vlastních poznatků nebo</a:t>
            </a:r>
          </a:p>
          <a:p>
            <a:r>
              <a:rPr lang="cs-CZ" dirty="0">
                <a:effectLst/>
              </a:rPr>
              <a:t/>
            </a:r>
            <a:br>
              <a:rPr lang="cs-CZ" dirty="0">
                <a:effectLst/>
              </a:rPr>
            </a:br>
            <a:r>
              <a:rPr lang="cs-CZ" dirty="0">
                <a:effectLst/>
              </a:rPr>
              <a:t/>
            </a:r>
            <a:br>
              <a:rPr lang="cs-CZ" dirty="0">
                <a:effectLst/>
              </a:rPr>
            </a:br>
            <a:endParaRPr lang="cs-CZ" dirty="0">
              <a:effectLst/>
            </a:endParaRPr>
          </a:p>
          <a:p>
            <a:r>
              <a:rPr lang="cs-CZ" dirty="0">
                <a:effectLst/>
              </a:rPr>
              <a:t>s. 759</a:t>
            </a:r>
            <a:br>
              <a:rPr lang="cs-CZ" dirty="0">
                <a:effectLst/>
              </a:rPr>
            </a:br>
            <a:r>
              <a:rPr lang="cs-CZ" dirty="0">
                <a:effectLst/>
              </a:rPr>
              <a:t/>
            </a:r>
            <a:br>
              <a:rPr lang="cs-CZ" dirty="0">
                <a:effectLst/>
              </a:rPr>
            </a:br>
            <a:endParaRPr lang="cs-CZ" dirty="0">
              <a:effectLst/>
            </a:endParaRPr>
          </a:p>
          <a:p>
            <a:r>
              <a:rPr lang="cs-CZ" dirty="0">
                <a:effectLst/>
              </a:rPr>
              <a:t>podnětu dotčených osob. S ohledem na § 76 odst. 5 není proti tomuto usnesení přípustné odvolání.</a:t>
            </a:r>
          </a:p>
          <a:p>
            <a:r>
              <a:rPr lang="cs-CZ" dirty="0">
                <a:effectLst/>
              </a:rPr>
              <a:t>V této souvislosti vzniká otázka, zda je nutné vést o této opravě spis, který předpokládá ustanovení § 156 odst. 1, když hovoří o usnesení, které se do spisu poznamenává. K tomu lze uvést, že si zde není třeba představovat nijak obsáhlý spisový materiál, ale jednoduše třeba i jeden dokument, ze kterého je patrné, kdy byl jaký úkon podle části čtvrté správního řádu opraven, a který obsahuje i usnesení, jež tuto opravu provedlo.</a:t>
            </a:r>
          </a:p>
          <a:p>
            <a:r>
              <a:rPr lang="cs-CZ" b="1" dirty="0">
                <a:effectLst/>
              </a:rPr>
              <a:t>K odstavci 2</a:t>
            </a:r>
            <a:endParaRPr lang="cs-CZ" dirty="0">
              <a:effectLst/>
            </a:endParaRPr>
          </a:p>
          <a:p>
            <a:r>
              <a:rPr lang="cs-CZ" dirty="0">
                <a:effectLst/>
              </a:rPr>
              <a:t>Pokud při provádění úkonů podle části čtvrté správního řádu vzniknou určité nedostatky, které jsou závažnějšího rázu a nelze je odstranit postupem podle § 156 odst. 1, postupuje se podle § 156 odst. 2. Je-li tedy určité vyjádření, osvědčení, sdělení nebo i jiný úkon správního orgánu ve výraznějším rozporu s právními předpisy, </a:t>
            </a:r>
            <a:r>
              <a:rPr lang="cs-CZ" b="1" dirty="0">
                <a:effectLst/>
              </a:rPr>
              <a:t>zruší se usnesením</a:t>
            </a:r>
            <a:r>
              <a:rPr lang="cs-CZ" dirty="0">
                <a:effectLst/>
              </a:rPr>
              <a:t>. To však nestačí pouze poznamenat do spisu (jak stanoví odstavec 1), ale oznamuje se doručením stejnopisu jeho písemného vyhotovení do vlastních rukou podle § 72. Proti tomuto usnesení je možné podat i odvolání. Pro rozlišování toho, kdy se jedná o závažnější nedostatky (a je nutný postup podle odstavce 2) a kdy nikoli (a uplatní se postup podle odstavce 1), </a:t>
            </a:r>
            <a:r>
              <a:rPr lang="cs-CZ" dirty="0">
                <a:effectLst/>
                <a:hlinkClick r:id="rId3"/>
              </a:rPr>
              <a:t>správní řád</a:t>
            </a:r>
            <a:r>
              <a:rPr lang="cs-CZ" dirty="0">
                <a:effectLst/>
              </a:rPr>
              <a:t> sám žádnou bližší konkretizaci nestanoví a je to nutno vždy posoudit s ohledem na daný úkon a okolnosti, za kterých byl proveden.</a:t>
            </a:r>
          </a:p>
          <a:p>
            <a:r>
              <a:rPr lang="cs-CZ" dirty="0">
                <a:effectLst/>
              </a:rPr>
              <a:t>Uvedené usnesení vydává ten správní orgán, který nezákonné osvědčení nebo vyjádření vydal nebo sdělení či jiný úkon učinil. To ovšem platí pouze za předpokladu, že nedošlo ke změně věcné příslušnosti. Pokud k takové změně věcné příslušnosti došlo, byl by k vydání uvedeného usnesení oprávněn pouze nově příslušný správní orgán. Účinky tohoto usnesení nastávají zpětně ode dne, kdy bylo zrušované vyjádření nebo osvědčení vydáno anebo sdělení učiněno (ex </a:t>
            </a:r>
            <a:r>
              <a:rPr lang="cs-CZ" dirty="0" err="1">
                <a:effectLst/>
              </a:rPr>
              <a:t>tunc</a:t>
            </a:r>
            <a:r>
              <a:rPr lang="cs-CZ" dirty="0">
                <a:effectLst/>
              </a:rPr>
              <a:t>), nestanoví-li zákon jinak. Z povahy věci lze takovéto zrušující usnesení vydat pouze po dobu, po kterou trvají účinky vyjádření, osvědčení nebo sdělení, protože po této době by již jeho vydání postrádalo smysl.</a:t>
            </a:r>
          </a:p>
          <a:p>
            <a:r>
              <a:rPr lang="cs-CZ" dirty="0">
                <a:effectLst/>
              </a:rPr>
              <a:t>I když v tomto případě není vedeno „formální“ správní řízení, je třeba postup vedoucí k vydání zrušujícího usnesení s ohledem na ústavní zásadu legality blíže specifikovat. Je proto stanoveno, že se na tento postup použijí přiměřeně ustanovení hlavy IX části druhé správního řádu, tedy </a:t>
            </a:r>
            <a:r>
              <a:rPr lang="cs-CZ" b="1" dirty="0">
                <a:effectLst/>
              </a:rPr>
              <a:t>ustanovení o přezkumném řízení</a:t>
            </a:r>
            <a:r>
              <a:rPr lang="cs-CZ" dirty="0">
                <a:effectLst/>
              </a:rPr>
              <a:t>. Vzhledem k tomu, že předmětem tohoto přezkoumání není správní rozhodnutí, ale pouze určité úkony správního orgánu ve veřejné správě, nelze vázat přezkumné řízení na lhůty podle § 96 a 97, které mají význam pouze ve vazbě na právní moc (o které lze hovořit pouze v souvislosti s rozhodnutím).</a:t>
            </a:r>
          </a:p>
          <a:p>
            <a:r>
              <a:rPr lang="cs-CZ" dirty="0">
                <a:effectLst/>
              </a:rPr>
              <a:t>Stejně jak bylo uvedeno k odstavci 1, neprovádí se tato oprava ve „formálním“ správním řízení, a není proto nezbytné činit před vydáním tohoto</a:t>
            </a:r>
          </a:p>
          <a:p>
            <a:r>
              <a:rPr lang="cs-CZ" dirty="0">
                <a:effectLst/>
              </a:rPr>
              <a:t/>
            </a:r>
            <a:br>
              <a:rPr lang="cs-CZ" dirty="0">
                <a:effectLst/>
              </a:rPr>
            </a:br>
            <a:r>
              <a:rPr lang="cs-CZ" dirty="0">
                <a:effectLst/>
              </a:rPr>
              <a:t/>
            </a:r>
            <a:br>
              <a:rPr lang="cs-CZ" dirty="0">
                <a:effectLst/>
              </a:rPr>
            </a:br>
            <a:endParaRPr lang="cs-CZ" dirty="0">
              <a:effectLst/>
            </a:endParaRPr>
          </a:p>
          <a:p>
            <a:r>
              <a:rPr lang="cs-CZ" dirty="0">
                <a:effectLst/>
              </a:rPr>
              <a:t>s. 760</a:t>
            </a:r>
            <a:br>
              <a:rPr lang="cs-CZ" dirty="0">
                <a:effectLst/>
              </a:rPr>
            </a:br>
            <a:r>
              <a:rPr lang="cs-CZ" dirty="0">
                <a:effectLst/>
              </a:rPr>
              <a:t/>
            </a:r>
            <a:br>
              <a:rPr lang="cs-CZ" dirty="0">
                <a:effectLst/>
              </a:rPr>
            </a:br>
            <a:endParaRPr lang="cs-CZ" dirty="0">
              <a:effectLst/>
            </a:endParaRPr>
          </a:p>
          <a:p>
            <a:r>
              <a:rPr lang="cs-CZ" dirty="0">
                <a:effectLst/>
              </a:rPr>
              <a:t>usnesení další úkony (jako je vydání usnesení o zahájení přezkumného řízení podle § 96). Na rozdíl od přezkumu správních rozhodnutí speciální úprava § 156 odst. 2 dále nepředpokládá možnou změnu vadného úkonu, ale pouze jeho zrušení. Vzhledem k tomu, že úkony podle části čtvrté správního řádu nejsou vydávány správním rozhodnutím (nemají tedy právní moc), neuplatní se zde ustanovení o lhůtách omezující zahájení přezkumného řízení (viz § 96 odst. 1 a § 97 odst. 2).</a:t>
            </a:r>
          </a:p>
          <a:p>
            <a:r>
              <a:rPr lang="cs-CZ" dirty="0">
                <a:effectLst/>
              </a:rPr>
              <a:t>Pro úplnost lze uvést, že zvláštní úpravu závazného stanoviska, které je rovněž úkonem podle části čtvrté, stanoví § 149 odst. 5 v rámci přezkumného řízení vedeného nadřízeným správním orgánem toho správního orgánu, který závazné stanovisko vydal. Platí tedy, že pokud jakýkoli správní orgán zjistí, že jiný správní orgán učinil nezákonné závazné stanovisko, učiní podnět správnímu orgánu příslušnému k přezkumnému řízení (nadřízenému správnímu orgánu toho správního orgánu, který závazné stanovisko vydal) a vyčká jeho rozhodnutí. Ten může nezákonné závazné stanovisko zrušit nebo změnit v přezkumném </a:t>
            </a:r>
          </a:p>
          <a:p>
            <a:pPr lvl="0"/>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8</a:t>
            </a:fld>
            <a:endParaRPr lang="cs-CZ"/>
          </a:p>
        </p:txBody>
      </p:sp>
    </p:spTree>
    <p:extLst>
      <p:ext uri="{BB962C8B-B14F-4D97-AF65-F5344CB8AC3E}">
        <p14:creationId xmlns:p14="http://schemas.microsoft.com/office/powerpoint/2010/main" val="3585152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9F7F4EE-2C1F-4CD5-B382-71273C3EACFD}" type="slidenum">
              <a:rPr lang="cs-CZ" smtClean="0"/>
              <a:t>9</a:t>
            </a:fld>
            <a:endParaRPr lang="cs-CZ"/>
          </a:p>
        </p:txBody>
      </p:sp>
    </p:spTree>
    <p:extLst>
      <p:ext uri="{BB962C8B-B14F-4D97-AF65-F5344CB8AC3E}">
        <p14:creationId xmlns:p14="http://schemas.microsoft.com/office/powerpoint/2010/main" val="1089237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cs-CZ"/>
              <a:t>Kliknutím lze upravit styl.</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086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9141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61BEF0D-F0BB-DE4B-95CE-6DB70DBA9567}" type="datetimeFigureOut">
              <a:rPr lang="en-US" smtClean="0"/>
              <a:pPr/>
              <a:t>11/1/2019</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573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1568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cs-CZ"/>
              <a:t>Kliknutím lze upravit styl.</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11/1/2019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064440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0356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219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3018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3977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655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4741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61BEF0D-F0BB-DE4B-95CE-6DB70DBA9567}" type="datetimeFigureOut">
              <a:rPr lang="en-US" smtClean="0"/>
              <a:pPr/>
              <a:t>11/1/2019</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7843288"/>
      </p:ext>
    </p:extLst>
  </p:cSld>
  <p:clrMap bg1="dk1" tx1="lt1" bg2="dk2" tx2="lt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hyperlink" Target="mailto:michal.tichy@kr-zlinsky.cz"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69305" y="2115239"/>
            <a:ext cx="8144134" cy="1699876"/>
          </a:xfrm>
        </p:spPr>
        <p:txBody>
          <a:bodyPr/>
          <a:lstStyle/>
          <a:p>
            <a:pPr algn="l"/>
            <a:r>
              <a:rPr lang="cs-CZ" sz="2400" b="1" dirty="0"/>
              <a:t>Vybrané problémy </a:t>
            </a:r>
            <a:r>
              <a:rPr lang="cs-CZ" sz="2400" b="1" smtClean="0"/>
              <a:t>56/2001 Sb.</a:t>
            </a:r>
            <a:endParaRPr lang="cs-CZ" sz="2400" b="1" dirty="0"/>
          </a:p>
        </p:txBody>
      </p:sp>
      <p:sp>
        <p:nvSpPr>
          <p:cNvPr id="3" name="Podnadpis 2"/>
          <p:cNvSpPr>
            <a:spLocks noGrp="1"/>
          </p:cNvSpPr>
          <p:nvPr>
            <p:ph type="subTitle" idx="1"/>
          </p:nvPr>
        </p:nvSpPr>
        <p:spPr>
          <a:xfrm>
            <a:off x="1" y="4394039"/>
            <a:ext cx="8971004" cy="1698289"/>
          </a:xfrm>
        </p:spPr>
        <p:txBody>
          <a:bodyPr>
            <a:normAutofit/>
          </a:bodyPr>
          <a:lstStyle/>
          <a:p>
            <a:endParaRPr lang="cs-CZ" dirty="0">
              <a:solidFill>
                <a:srgbClr val="002060"/>
              </a:solidFill>
            </a:endParaRPr>
          </a:p>
          <a:p>
            <a:r>
              <a:rPr lang="cs-CZ" dirty="0"/>
              <a:t>Mgr. Michal Tichý</a:t>
            </a:r>
          </a:p>
          <a:p>
            <a:r>
              <a:rPr lang="cs-CZ" dirty="0"/>
              <a:t>Pracovník KÚ Zlínského kraje, odboru dopravy a silničního hospodářství</a:t>
            </a:r>
          </a:p>
          <a:p>
            <a:endParaRPr lang="cs-CZ" dirty="0">
              <a:solidFill>
                <a:srgbClr val="002060"/>
              </a:solidFill>
            </a:endParaRPr>
          </a:p>
        </p:txBody>
      </p:sp>
    </p:spTree>
    <p:extLst>
      <p:ext uri="{BB962C8B-B14F-4D97-AF65-F5344CB8AC3E}">
        <p14:creationId xmlns:p14="http://schemas.microsoft.com/office/powerpoint/2010/main" val="4116981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Změna vlastníka– nespolupráce</a:t>
            </a:r>
          </a:p>
        </p:txBody>
      </p:sp>
      <p:sp>
        <p:nvSpPr>
          <p:cNvPr id="3" name="Zástupný symbol pro obsah 2"/>
          <p:cNvSpPr>
            <a:spLocks noGrp="1"/>
          </p:cNvSpPr>
          <p:nvPr>
            <p:ph idx="1"/>
          </p:nvPr>
        </p:nvSpPr>
        <p:spPr>
          <a:xfrm>
            <a:off x="0" y="1984333"/>
            <a:ext cx="12192000" cy="4873667"/>
          </a:xfrm>
          <a:solidFill>
            <a:schemeClr val="tx1"/>
          </a:solidFill>
        </p:spPr>
        <p:txBody>
          <a:bodyPr>
            <a:noAutofit/>
          </a:bodyPr>
          <a:lstStyle/>
          <a:p>
            <a:pPr marL="0" indent="0" algn="just">
              <a:buNone/>
            </a:pPr>
            <a:r>
              <a:rPr lang="cs-CZ" sz="2800" b="1" i="1" dirty="0">
                <a:solidFill>
                  <a:schemeClr val="bg2"/>
                </a:solidFill>
                <a:latin typeface="Century Gothic" pitchFamily="34" charset="0"/>
              </a:rPr>
              <a:t>§ 8a s § 10 odst. 4</a:t>
            </a:r>
          </a:p>
          <a:p>
            <a:pPr marL="0" indent="0" algn="just">
              <a:buNone/>
            </a:pPr>
            <a:endParaRPr lang="cs-CZ" sz="2800" dirty="0">
              <a:solidFill>
                <a:schemeClr val="bg2"/>
              </a:solidFill>
              <a:latin typeface="Century Gothic" pitchFamily="34" charset="0"/>
            </a:endParaRPr>
          </a:p>
          <a:p>
            <a:pPr algn="just"/>
            <a:r>
              <a:rPr lang="cs-CZ" sz="2800" dirty="0">
                <a:solidFill>
                  <a:schemeClr val="bg2"/>
                </a:solidFill>
                <a:latin typeface="Century Gothic" pitchFamily="34" charset="0"/>
              </a:rPr>
              <a:t>ORP vyzve toho, který žádost nepodal, aby se k ní vyjádřil v přiměřené lhůtě (nejméně 5 dní od doručení) </a:t>
            </a:r>
          </a:p>
          <a:p>
            <a:pPr algn="just"/>
            <a:r>
              <a:rPr lang="cs-CZ" sz="2800" dirty="0">
                <a:solidFill>
                  <a:schemeClr val="bg2"/>
                </a:solidFill>
                <a:latin typeface="Century Gothic" pitchFamily="34" charset="0"/>
              </a:rPr>
              <a:t>ORP současně vyzve k odevzdání TP, ORV, pokud je dotyčný má</a:t>
            </a:r>
          </a:p>
          <a:p>
            <a:pPr lvl="1" algn="just"/>
            <a:r>
              <a:rPr lang="cs-CZ" sz="2400" dirty="0">
                <a:solidFill>
                  <a:schemeClr val="bg2"/>
                </a:solidFill>
                <a:latin typeface="Century Gothic" pitchFamily="34" charset="0"/>
              </a:rPr>
              <a:t>Poučení, že již nyní se dopouští přestupku, a další nespolupráce bude mít za následek vyšší trest…</a:t>
            </a:r>
          </a:p>
          <a:p>
            <a:pPr algn="just"/>
            <a:r>
              <a:rPr lang="cs-CZ" sz="2800" dirty="0">
                <a:solidFill>
                  <a:schemeClr val="bg2"/>
                </a:solidFill>
                <a:latin typeface="Century Gothic" pitchFamily="34" charset="0"/>
              </a:rPr>
              <a:t>Po uplynutí lhůty ORP provede registrační úkony</a:t>
            </a:r>
          </a:p>
          <a:p>
            <a:pPr algn="just"/>
            <a:r>
              <a:rPr lang="cs-CZ" sz="2800" dirty="0">
                <a:solidFill>
                  <a:schemeClr val="bg2"/>
                </a:solidFill>
                <a:latin typeface="Century Gothic" pitchFamily="34" charset="0"/>
              </a:rPr>
              <a:t>ORP vystaví duplikáty neoddaných TP/ORV</a:t>
            </a:r>
          </a:p>
          <a:p>
            <a:pPr algn="just"/>
            <a:endParaRPr lang="cs-CZ" sz="2800" dirty="0">
              <a:solidFill>
                <a:schemeClr val="bg1"/>
              </a:solidFill>
              <a:latin typeface="Century Gothic" pitchFamily="34" charset="0"/>
            </a:endParaRPr>
          </a:p>
          <a:p>
            <a:pPr marL="0" indent="0" algn="just">
              <a:buNone/>
            </a:pPr>
            <a:endParaRPr lang="cs-CZ" sz="2800" dirty="0">
              <a:latin typeface="Century Gothic" pitchFamily="34" charset="0"/>
            </a:endParaRPr>
          </a:p>
          <a:p>
            <a:pPr marL="0" indent="0" algn="just">
              <a:buNone/>
            </a:pPr>
            <a:endParaRPr lang="cs-CZ" sz="1600" dirty="0">
              <a:latin typeface="Century Gothic" pitchFamily="34" charset="0"/>
            </a:endParaRPr>
          </a:p>
          <a:p>
            <a:pPr algn="just"/>
            <a:endParaRPr lang="cs-CZ" sz="1600" dirty="0">
              <a:solidFill>
                <a:schemeClr val="bg1"/>
              </a:solidFill>
            </a:endParaRPr>
          </a:p>
        </p:txBody>
      </p:sp>
    </p:spTree>
    <p:extLst>
      <p:ext uri="{BB962C8B-B14F-4D97-AF65-F5344CB8AC3E}">
        <p14:creationId xmlns:p14="http://schemas.microsoft.com/office/powerpoint/2010/main" val="254196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Změna vlastníka– NESPOLUPRÁCE</a:t>
            </a:r>
          </a:p>
        </p:txBody>
      </p:sp>
      <p:sp>
        <p:nvSpPr>
          <p:cNvPr id="3" name="Zástupný symbol pro obsah 2"/>
          <p:cNvSpPr>
            <a:spLocks noGrp="1"/>
          </p:cNvSpPr>
          <p:nvPr>
            <p:ph idx="1"/>
          </p:nvPr>
        </p:nvSpPr>
        <p:spPr>
          <a:xfrm>
            <a:off x="0" y="1984333"/>
            <a:ext cx="12192000" cy="4873667"/>
          </a:xfrm>
          <a:solidFill>
            <a:schemeClr val="tx1"/>
          </a:solidFill>
        </p:spPr>
        <p:txBody>
          <a:bodyPr>
            <a:noAutofit/>
          </a:bodyPr>
          <a:lstStyle/>
          <a:p>
            <a:pPr marL="0" indent="0" algn="just">
              <a:buNone/>
            </a:pPr>
            <a:r>
              <a:rPr lang="cs-CZ" sz="2800" b="1" i="1" dirty="0">
                <a:solidFill>
                  <a:schemeClr val="bg2"/>
                </a:solidFill>
                <a:latin typeface="Century Gothic" pitchFamily="34" charset="0"/>
              </a:rPr>
              <a:t>Když chybí protokol o evidenční kontrole ?</a:t>
            </a:r>
          </a:p>
          <a:p>
            <a:pPr algn="just"/>
            <a:r>
              <a:rPr lang="cs-CZ" sz="2800" b="1" dirty="0">
                <a:solidFill>
                  <a:schemeClr val="bg2"/>
                </a:solidFill>
                <a:latin typeface="Century Gothic" pitchFamily="34" charset="0"/>
              </a:rPr>
              <a:t>Původní vlastník podá žalobu na určení, </a:t>
            </a:r>
          </a:p>
          <a:p>
            <a:pPr algn="just"/>
            <a:r>
              <a:rPr lang="cs-CZ" sz="2800" b="1" dirty="0">
                <a:solidFill>
                  <a:schemeClr val="bg2"/>
                </a:solidFill>
                <a:latin typeface="Century Gothic" pitchFamily="34" charset="0"/>
              </a:rPr>
              <a:t>1) že není vlastníkem</a:t>
            </a:r>
          </a:p>
          <a:p>
            <a:pPr algn="just"/>
            <a:r>
              <a:rPr lang="cs-CZ" sz="2800" b="1" dirty="0">
                <a:solidFill>
                  <a:schemeClr val="bg2"/>
                </a:solidFill>
                <a:latin typeface="Century Gothic" pitchFamily="34" charset="0"/>
              </a:rPr>
              <a:t>2) že vlastníkem je kupující</a:t>
            </a:r>
          </a:p>
          <a:p>
            <a:pPr marL="0" indent="0" algn="just">
              <a:buNone/>
            </a:pPr>
            <a:endParaRPr lang="cs-CZ" sz="2800" b="1" i="1" dirty="0">
              <a:solidFill>
                <a:schemeClr val="bg2"/>
              </a:solidFill>
              <a:latin typeface="Century Gothic" pitchFamily="34" charset="0"/>
            </a:endParaRPr>
          </a:p>
          <a:p>
            <a:pPr marL="0" indent="0" algn="just">
              <a:buNone/>
            </a:pPr>
            <a:r>
              <a:rPr lang="cs-CZ" sz="2800" b="1" i="1" dirty="0">
                <a:solidFill>
                  <a:schemeClr val="bg2"/>
                </a:solidFill>
                <a:latin typeface="Century Gothic" pitchFamily="34" charset="0"/>
              </a:rPr>
              <a:t>§ 80 o.s.ř.</a:t>
            </a:r>
          </a:p>
          <a:p>
            <a:pPr marL="0" indent="0" algn="just">
              <a:buNone/>
            </a:pPr>
            <a:endParaRPr lang="cs-CZ" sz="2800" dirty="0">
              <a:solidFill>
                <a:schemeClr val="bg2"/>
              </a:solidFill>
              <a:latin typeface="Century Gothic" pitchFamily="34" charset="0"/>
            </a:endParaRPr>
          </a:p>
          <a:p>
            <a:pPr algn="just"/>
            <a:endParaRPr lang="cs-CZ" sz="2800" dirty="0">
              <a:solidFill>
                <a:schemeClr val="bg1"/>
              </a:solidFill>
              <a:latin typeface="Century Gothic" pitchFamily="34" charset="0"/>
            </a:endParaRPr>
          </a:p>
          <a:p>
            <a:pPr marL="0" indent="0" algn="just">
              <a:buNone/>
            </a:pPr>
            <a:endParaRPr lang="cs-CZ" sz="2800" dirty="0">
              <a:latin typeface="Century Gothic" pitchFamily="34" charset="0"/>
            </a:endParaRPr>
          </a:p>
          <a:p>
            <a:pPr marL="0" indent="0" algn="just">
              <a:buNone/>
            </a:pPr>
            <a:endParaRPr lang="cs-CZ" sz="1600" dirty="0">
              <a:latin typeface="Century Gothic" pitchFamily="34" charset="0"/>
            </a:endParaRPr>
          </a:p>
          <a:p>
            <a:pPr algn="just"/>
            <a:endParaRPr lang="cs-CZ" sz="1600" dirty="0">
              <a:solidFill>
                <a:schemeClr val="bg1"/>
              </a:solidFill>
            </a:endParaRPr>
          </a:p>
        </p:txBody>
      </p:sp>
    </p:spTree>
    <p:extLst>
      <p:ext uri="{BB962C8B-B14F-4D97-AF65-F5344CB8AC3E}">
        <p14:creationId xmlns:p14="http://schemas.microsoft.com/office/powerpoint/2010/main" val="214209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Změna vlastníka– NESPOLUPRÁCE</a:t>
            </a:r>
          </a:p>
        </p:txBody>
      </p:sp>
      <p:sp>
        <p:nvSpPr>
          <p:cNvPr id="3" name="Zástupný symbol pro obsah 2"/>
          <p:cNvSpPr>
            <a:spLocks noGrp="1"/>
          </p:cNvSpPr>
          <p:nvPr>
            <p:ph idx="1"/>
          </p:nvPr>
        </p:nvSpPr>
        <p:spPr>
          <a:xfrm>
            <a:off x="187288" y="2005070"/>
            <a:ext cx="11600760" cy="4852930"/>
          </a:xfrm>
          <a:solidFill>
            <a:schemeClr val="tx1"/>
          </a:solidFill>
        </p:spPr>
        <p:txBody>
          <a:bodyPr>
            <a:normAutofit/>
          </a:bodyPr>
          <a:lstStyle/>
          <a:p>
            <a:pPr algn="just"/>
            <a:r>
              <a:rPr lang="cs-CZ" sz="2800" b="1" dirty="0">
                <a:solidFill>
                  <a:schemeClr val="bg2"/>
                </a:solidFill>
                <a:latin typeface="Century Gothic" pitchFamily="34" charset="0"/>
              </a:rPr>
              <a:t>NSS 7 As 254/2016 </a:t>
            </a:r>
            <a:r>
              <a:rPr lang="cs-CZ" sz="2800" dirty="0">
                <a:solidFill>
                  <a:schemeClr val="bg2"/>
                </a:solidFill>
                <a:latin typeface="Century Gothic" pitchFamily="34" charset="0"/>
              </a:rPr>
              <a:t>– registr vozidel </a:t>
            </a:r>
            <a:r>
              <a:rPr lang="cs-CZ" sz="2800" u="sng" dirty="0">
                <a:solidFill>
                  <a:schemeClr val="bg2"/>
                </a:solidFill>
                <a:latin typeface="Century Gothic" pitchFamily="34" charset="0"/>
              </a:rPr>
              <a:t>je povinen respektovat rozsudky obecných soudů o určení vlastnictví</a:t>
            </a:r>
          </a:p>
          <a:p>
            <a:pPr lvl="1" algn="just"/>
            <a:r>
              <a:rPr lang="cs-CZ" b="1" dirty="0">
                <a:solidFill>
                  <a:schemeClr val="bg2"/>
                </a:solidFill>
                <a:latin typeface="Century Gothic" pitchFamily="34" charset="0"/>
              </a:rPr>
              <a:t>Údaj</a:t>
            </a:r>
            <a:r>
              <a:rPr lang="cs-CZ" dirty="0">
                <a:solidFill>
                  <a:schemeClr val="bg2"/>
                </a:solidFill>
                <a:latin typeface="Century Gothic" pitchFamily="34" charset="0"/>
              </a:rPr>
              <a:t> </a:t>
            </a:r>
            <a:r>
              <a:rPr lang="cs-CZ" b="1" dirty="0">
                <a:solidFill>
                  <a:schemeClr val="bg2"/>
                </a:solidFill>
                <a:latin typeface="Century Gothic" pitchFamily="34" charset="0"/>
              </a:rPr>
              <a:t>o chybném vlastníkovi </a:t>
            </a:r>
            <a:r>
              <a:rPr lang="cs-CZ" dirty="0">
                <a:solidFill>
                  <a:schemeClr val="bg2"/>
                </a:solidFill>
                <a:latin typeface="Century Gothic" pitchFamily="34" charset="0"/>
              </a:rPr>
              <a:t>dle rozsudku RM</a:t>
            </a:r>
          </a:p>
          <a:p>
            <a:pPr lvl="1" algn="just"/>
            <a:r>
              <a:rPr lang="cs-CZ" dirty="0">
                <a:solidFill>
                  <a:schemeClr val="bg2"/>
                </a:solidFill>
                <a:latin typeface="Century Gothic" pitchFamily="34" charset="0"/>
              </a:rPr>
              <a:t>1)  </a:t>
            </a:r>
            <a:r>
              <a:rPr lang="cs-CZ" b="1" dirty="0">
                <a:solidFill>
                  <a:schemeClr val="bg2"/>
                </a:solidFill>
                <a:latin typeface="Century Gothic" pitchFamily="34" charset="0"/>
              </a:rPr>
              <a:t>vymaže</a:t>
            </a:r>
            <a:r>
              <a:rPr lang="cs-CZ" dirty="0">
                <a:solidFill>
                  <a:schemeClr val="bg2"/>
                </a:solidFill>
                <a:latin typeface="Century Gothic" pitchFamily="34" charset="0"/>
              </a:rPr>
              <a:t> - čl. 16 GDPR</a:t>
            </a:r>
          </a:p>
          <a:p>
            <a:pPr lvl="1" algn="just"/>
            <a:r>
              <a:rPr lang="cs-CZ" dirty="0">
                <a:solidFill>
                  <a:schemeClr val="bg2"/>
                </a:solidFill>
                <a:latin typeface="Century Gothic" pitchFamily="34" charset="0"/>
              </a:rPr>
              <a:t>2)  </a:t>
            </a:r>
            <a:r>
              <a:rPr lang="cs-CZ" b="1" dirty="0">
                <a:solidFill>
                  <a:schemeClr val="bg2"/>
                </a:solidFill>
                <a:latin typeface="Century Gothic" pitchFamily="34" charset="0"/>
              </a:rPr>
              <a:t>zapíše nového </a:t>
            </a:r>
            <a:r>
              <a:rPr lang="cs-CZ" dirty="0">
                <a:solidFill>
                  <a:schemeClr val="bg2"/>
                </a:solidFill>
                <a:latin typeface="Century Gothic" pitchFamily="34" charset="0"/>
              </a:rPr>
              <a:t>vlastníka/provozovatele </a:t>
            </a:r>
          </a:p>
          <a:p>
            <a:pPr lvl="1" algn="just"/>
            <a:r>
              <a:rPr lang="cs-CZ" dirty="0">
                <a:solidFill>
                  <a:schemeClr val="bg2"/>
                </a:solidFill>
                <a:latin typeface="Century Gothic" pitchFamily="34" charset="0"/>
              </a:rPr>
              <a:t>3) </a:t>
            </a:r>
            <a:r>
              <a:rPr lang="cs-CZ" b="1" dirty="0">
                <a:solidFill>
                  <a:schemeClr val="bg2"/>
                </a:solidFill>
                <a:latin typeface="Century Gothic" pitchFamily="34" charset="0"/>
              </a:rPr>
              <a:t>při podání žaloby </a:t>
            </a:r>
            <a:r>
              <a:rPr lang="cs-CZ" dirty="0">
                <a:solidFill>
                  <a:schemeClr val="bg2"/>
                </a:solidFill>
                <a:latin typeface="Century Gothic" pitchFamily="34" charset="0"/>
              </a:rPr>
              <a:t>údaj </a:t>
            </a:r>
            <a:r>
              <a:rPr lang="cs-CZ" u="sng" dirty="0">
                <a:solidFill>
                  <a:schemeClr val="bg2"/>
                </a:solidFill>
                <a:latin typeface="Century Gothic" pitchFamily="34" charset="0"/>
              </a:rPr>
              <a:t>o sporném vlastníkovi </a:t>
            </a:r>
            <a:r>
              <a:rPr lang="cs-CZ" dirty="0">
                <a:solidFill>
                  <a:schemeClr val="bg2"/>
                </a:solidFill>
                <a:latin typeface="Century Gothic" pitchFamily="34" charset="0"/>
              </a:rPr>
              <a:t>opatří poznámkou nebo údaj </a:t>
            </a:r>
            <a:r>
              <a:rPr lang="cs-CZ" u="sng" dirty="0">
                <a:solidFill>
                  <a:schemeClr val="bg2"/>
                </a:solidFill>
                <a:latin typeface="Century Gothic" pitchFamily="34" charset="0"/>
              </a:rPr>
              <a:t>blokuje</a:t>
            </a:r>
            <a:r>
              <a:rPr lang="cs-CZ" dirty="0">
                <a:solidFill>
                  <a:schemeClr val="bg2"/>
                </a:solidFill>
                <a:latin typeface="Century Gothic" pitchFamily="34" charset="0"/>
              </a:rPr>
              <a:t>, než má pravomocný rozsudek (čl. 18 odst. 1 GDPR)</a:t>
            </a:r>
          </a:p>
          <a:p>
            <a:pPr lvl="1" algn="just"/>
            <a:r>
              <a:rPr lang="cs-CZ" dirty="0">
                <a:solidFill>
                  <a:schemeClr val="bg2"/>
                </a:solidFill>
                <a:latin typeface="Century Gothic" pitchFamily="34" charset="0"/>
              </a:rPr>
              <a:t>Technické řešení informačního systému má naplňovat zákonné požadavky (ne naopak) – 10 As 276/2014</a:t>
            </a:r>
          </a:p>
          <a:p>
            <a:pPr marL="457200" lvl="1" indent="0" algn="just">
              <a:buNone/>
            </a:pPr>
            <a:endParaRPr lang="cs-CZ" dirty="0">
              <a:solidFill>
                <a:schemeClr val="bg2"/>
              </a:solidFill>
              <a:latin typeface="Century Gothic" pitchFamily="34" charset="0"/>
            </a:endParaRPr>
          </a:p>
          <a:p>
            <a:pPr>
              <a:buFontTx/>
              <a:buChar char="-"/>
            </a:pPr>
            <a:endParaRPr lang="cs-CZ" b="1" dirty="0">
              <a:solidFill>
                <a:schemeClr val="bg1"/>
              </a:solidFill>
            </a:endParaRPr>
          </a:p>
        </p:txBody>
      </p:sp>
    </p:spTree>
    <p:extLst>
      <p:ext uri="{BB962C8B-B14F-4D97-AF65-F5344CB8AC3E}">
        <p14:creationId xmlns:p14="http://schemas.microsoft.com/office/powerpoint/2010/main" val="4509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Změna vlastníka– NESPOLUPRÁCE</a:t>
            </a:r>
          </a:p>
        </p:txBody>
      </p:sp>
      <p:sp>
        <p:nvSpPr>
          <p:cNvPr id="3" name="Zástupný symbol pro obsah 2"/>
          <p:cNvSpPr>
            <a:spLocks noGrp="1"/>
          </p:cNvSpPr>
          <p:nvPr>
            <p:ph idx="1"/>
          </p:nvPr>
        </p:nvSpPr>
        <p:spPr>
          <a:xfrm>
            <a:off x="187288" y="2005070"/>
            <a:ext cx="11600760" cy="4852930"/>
          </a:xfrm>
          <a:solidFill>
            <a:schemeClr val="tx1"/>
          </a:solidFill>
        </p:spPr>
        <p:txBody>
          <a:bodyPr>
            <a:normAutofit/>
          </a:bodyPr>
          <a:lstStyle/>
          <a:p>
            <a:pPr algn="just"/>
            <a:r>
              <a:rPr lang="cs-CZ" sz="2800" b="1" dirty="0">
                <a:solidFill>
                  <a:schemeClr val="bg2"/>
                </a:solidFill>
                <a:latin typeface="Century Gothic" pitchFamily="34" charset="0"/>
              </a:rPr>
              <a:t>NSS 7 As 254/2016 </a:t>
            </a:r>
            <a:r>
              <a:rPr lang="cs-CZ" sz="2800" dirty="0">
                <a:solidFill>
                  <a:schemeClr val="bg2"/>
                </a:solidFill>
                <a:latin typeface="Century Gothic" pitchFamily="34" charset="0"/>
              </a:rPr>
              <a:t>– registr vozidel </a:t>
            </a:r>
            <a:r>
              <a:rPr lang="cs-CZ" sz="2800" u="sng" dirty="0">
                <a:solidFill>
                  <a:schemeClr val="bg2"/>
                </a:solidFill>
                <a:latin typeface="Century Gothic" pitchFamily="34" charset="0"/>
              </a:rPr>
              <a:t>je povinen respektovat rozsudky obecných soudů o určení vlastnictví</a:t>
            </a:r>
          </a:p>
          <a:p>
            <a:pPr algn="just"/>
            <a:r>
              <a:rPr lang="cs-CZ" sz="2800" b="1" u="sng" dirty="0">
                <a:solidFill>
                  <a:schemeClr val="bg2"/>
                </a:solidFill>
                <a:latin typeface="Century Gothic" pitchFamily="34" charset="0"/>
              </a:rPr>
              <a:t>MS Praha 7 A 197/2010</a:t>
            </a:r>
          </a:p>
          <a:p>
            <a:pPr lvl="1" algn="just"/>
            <a:r>
              <a:rPr lang="cs-CZ" dirty="0">
                <a:solidFill>
                  <a:schemeClr val="bg2">
                    <a:lumMod val="75000"/>
                  </a:schemeClr>
                </a:solidFill>
              </a:rPr>
              <a:t>Pouhé předložení rozsudku o určení vlastnictví vozidla v situaci, kdy je osvědčena nemožnost předložit technický průkaz a osvědčení o registraci, a správní orgán brání vystavení duplicitního technického průkazu a osvědčení o registraci osobě evidované jako vlastník vozidla, tak zakládá splnění zákonných </a:t>
            </a:r>
            <a:r>
              <a:rPr lang="cs-CZ">
                <a:solidFill>
                  <a:schemeClr val="bg2">
                    <a:lumMod val="75000"/>
                  </a:schemeClr>
                </a:solidFill>
              </a:rPr>
              <a:t>podmínek k </a:t>
            </a:r>
            <a:r>
              <a:rPr lang="cs-CZ" dirty="0">
                <a:solidFill>
                  <a:schemeClr val="bg2">
                    <a:lumMod val="75000"/>
                  </a:schemeClr>
                </a:solidFill>
              </a:rPr>
              <a:t>zápisu změny vlastníka.</a:t>
            </a:r>
            <a:endParaRPr lang="cs-CZ" dirty="0">
              <a:solidFill>
                <a:schemeClr val="bg2">
                  <a:lumMod val="75000"/>
                </a:schemeClr>
              </a:solidFill>
              <a:latin typeface="Century Gothic" pitchFamily="34" charset="0"/>
            </a:endParaRPr>
          </a:p>
          <a:p>
            <a:pPr marL="457200" lvl="1" indent="0" algn="just">
              <a:buNone/>
            </a:pPr>
            <a:endParaRPr lang="cs-CZ" dirty="0">
              <a:solidFill>
                <a:schemeClr val="bg2"/>
              </a:solidFill>
              <a:latin typeface="Century Gothic" pitchFamily="34" charset="0"/>
            </a:endParaRPr>
          </a:p>
          <a:p>
            <a:pPr>
              <a:buFontTx/>
              <a:buChar char="-"/>
            </a:pPr>
            <a:endParaRPr lang="cs-CZ" b="1" dirty="0">
              <a:solidFill>
                <a:schemeClr val="bg1"/>
              </a:solidFill>
            </a:endParaRPr>
          </a:p>
        </p:txBody>
      </p:sp>
    </p:spTree>
    <p:extLst>
      <p:ext uri="{BB962C8B-B14F-4D97-AF65-F5344CB8AC3E}">
        <p14:creationId xmlns:p14="http://schemas.microsoft.com/office/powerpoint/2010/main" val="408174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Změna vlastníka– NESPOLUPRÁCE</a:t>
            </a:r>
          </a:p>
        </p:txBody>
      </p:sp>
      <p:sp>
        <p:nvSpPr>
          <p:cNvPr id="3" name="Zástupný symbol pro obsah 2"/>
          <p:cNvSpPr>
            <a:spLocks noGrp="1"/>
          </p:cNvSpPr>
          <p:nvPr>
            <p:ph idx="1"/>
          </p:nvPr>
        </p:nvSpPr>
        <p:spPr>
          <a:xfrm>
            <a:off x="187288" y="2005070"/>
            <a:ext cx="11600760" cy="4852930"/>
          </a:xfrm>
          <a:solidFill>
            <a:schemeClr val="tx1"/>
          </a:solidFill>
        </p:spPr>
        <p:txBody>
          <a:bodyPr>
            <a:normAutofit fontScale="92500" lnSpcReduction="20000"/>
          </a:bodyPr>
          <a:lstStyle/>
          <a:p>
            <a:pPr algn="just"/>
            <a:r>
              <a:rPr lang="cs-CZ" sz="2800" b="1" dirty="0">
                <a:solidFill>
                  <a:schemeClr val="bg2"/>
                </a:solidFill>
                <a:latin typeface="Century Gothic" pitchFamily="34" charset="0"/>
              </a:rPr>
              <a:t>Zápis nového vlastníka</a:t>
            </a:r>
            <a:r>
              <a:rPr lang="cs-CZ" sz="2800" dirty="0">
                <a:solidFill>
                  <a:schemeClr val="bg2"/>
                </a:solidFill>
                <a:latin typeface="Century Gothic" pitchFamily="34" charset="0"/>
              </a:rPr>
              <a:t>:</a:t>
            </a:r>
          </a:p>
          <a:p>
            <a:pPr algn="just"/>
            <a:r>
              <a:rPr lang="cs-CZ" sz="2800" dirty="0">
                <a:solidFill>
                  <a:schemeClr val="bg2"/>
                </a:solidFill>
                <a:latin typeface="Century Gothic" pitchFamily="34" charset="0"/>
              </a:rPr>
              <a:t>1) bez evidenční kontroly</a:t>
            </a:r>
          </a:p>
          <a:p>
            <a:pPr algn="just"/>
            <a:r>
              <a:rPr lang="cs-CZ" sz="2800" dirty="0">
                <a:solidFill>
                  <a:schemeClr val="bg2"/>
                </a:solidFill>
                <a:latin typeface="Century Gothic" pitchFamily="34" charset="0"/>
              </a:rPr>
              <a:t>2) bez poplatku</a:t>
            </a:r>
          </a:p>
          <a:p>
            <a:pPr algn="just"/>
            <a:r>
              <a:rPr lang="cs-CZ" sz="2800" dirty="0">
                <a:solidFill>
                  <a:schemeClr val="bg2"/>
                </a:solidFill>
                <a:latin typeface="Century Gothic" pitchFamily="34" charset="0"/>
              </a:rPr>
              <a:t>3) bez pojištění –  ihned řízení dle § 12/1/b s novým</a:t>
            </a:r>
          </a:p>
          <a:p>
            <a:pPr algn="just"/>
            <a:r>
              <a:rPr lang="cs-CZ" sz="2800" dirty="0">
                <a:solidFill>
                  <a:schemeClr val="bg2"/>
                </a:solidFill>
                <a:latin typeface="Century Gothic" pitchFamily="34" charset="0"/>
              </a:rPr>
              <a:t>4) oprava chybného osobního údaje dle GDPR – poznámka v registru</a:t>
            </a:r>
          </a:p>
          <a:p>
            <a:pPr algn="just"/>
            <a:r>
              <a:rPr lang="cs-CZ" sz="2800" dirty="0">
                <a:solidFill>
                  <a:schemeClr val="bg2"/>
                </a:solidFill>
                <a:latin typeface="Century Gothic" pitchFamily="34" charset="0"/>
              </a:rPr>
              <a:t>5) podle data v rozsudku nebo jeho právní mocí</a:t>
            </a:r>
          </a:p>
          <a:p>
            <a:pPr algn="just"/>
            <a:r>
              <a:rPr lang="cs-CZ" sz="2800" dirty="0">
                <a:solidFill>
                  <a:schemeClr val="bg2"/>
                </a:solidFill>
                <a:latin typeface="Century Gothic" pitchFamily="34" charset="0"/>
              </a:rPr>
              <a:t>6) zápis vlastník shodný s provozovatelem</a:t>
            </a:r>
          </a:p>
          <a:p>
            <a:pPr algn="just"/>
            <a:r>
              <a:rPr lang="cs-CZ" sz="2800" dirty="0">
                <a:solidFill>
                  <a:schemeClr val="bg2"/>
                </a:solidFill>
                <a:latin typeface="Century Gothic" pitchFamily="34" charset="0"/>
              </a:rPr>
              <a:t>7) doklady TP a ORV</a:t>
            </a:r>
          </a:p>
          <a:p>
            <a:pPr algn="just"/>
            <a:r>
              <a:rPr lang="cs-CZ" sz="2800" dirty="0">
                <a:solidFill>
                  <a:schemeClr val="bg2"/>
                </a:solidFill>
                <a:latin typeface="Century Gothic" pitchFamily="34" charset="0"/>
              </a:rPr>
              <a:t>8) vyrozumí se nový vlastník – vyzvednutí dokladů</a:t>
            </a:r>
          </a:p>
          <a:p>
            <a:pPr algn="just"/>
            <a:r>
              <a:rPr lang="cs-CZ" sz="2800" dirty="0">
                <a:solidFill>
                  <a:schemeClr val="bg2"/>
                </a:solidFill>
                <a:latin typeface="Century Gothic" pitchFamily="34" charset="0"/>
              </a:rPr>
              <a:t>9) EKODAŇ ANO</a:t>
            </a:r>
          </a:p>
          <a:p>
            <a:pPr algn="just"/>
            <a:endParaRPr lang="cs-CZ" sz="2800" dirty="0">
              <a:solidFill>
                <a:schemeClr val="bg2"/>
              </a:solidFill>
              <a:latin typeface="Century Gothic" pitchFamily="34" charset="0"/>
            </a:endParaRPr>
          </a:p>
          <a:p>
            <a:pPr algn="just"/>
            <a:endParaRPr lang="cs-CZ" dirty="0">
              <a:solidFill>
                <a:schemeClr val="bg2"/>
              </a:solidFill>
              <a:latin typeface="Century Gothic" pitchFamily="34" charset="0"/>
            </a:endParaRPr>
          </a:p>
          <a:p>
            <a:pPr>
              <a:buFontTx/>
              <a:buChar char="-"/>
            </a:pPr>
            <a:endParaRPr lang="cs-CZ" b="1" dirty="0">
              <a:solidFill>
                <a:schemeClr val="bg1"/>
              </a:solidFill>
            </a:endParaRPr>
          </a:p>
        </p:txBody>
      </p:sp>
    </p:spTree>
    <p:extLst>
      <p:ext uri="{BB962C8B-B14F-4D97-AF65-F5344CB8AC3E}">
        <p14:creationId xmlns:p14="http://schemas.microsoft.com/office/powerpoint/2010/main" val="372126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Změna vlastníka– NESPOLUPRÁCE</a:t>
            </a:r>
            <a:br>
              <a:rPr lang="cs-CZ" b="1" u="sng" dirty="0"/>
            </a:br>
            <a:r>
              <a:rPr lang="cs-CZ" b="1" u="sng" dirty="0"/>
              <a:t>PRAKTICKÝ NÁVOD</a:t>
            </a:r>
          </a:p>
        </p:txBody>
      </p:sp>
      <p:sp>
        <p:nvSpPr>
          <p:cNvPr id="3" name="Zástupný symbol pro obsah 2"/>
          <p:cNvSpPr>
            <a:spLocks noGrp="1"/>
          </p:cNvSpPr>
          <p:nvPr>
            <p:ph idx="1"/>
          </p:nvPr>
        </p:nvSpPr>
        <p:spPr>
          <a:xfrm>
            <a:off x="187288" y="2005070"/>
            <a:ext cx="11600760" cy="4852930"/>
          </a:xfrm>
          <a:solidFill>
            <a:schemeClr val="tx1"/>
          </a:solidFill>
        </p:spPr>
        <p:txBody>
          <a:bodyPr>
            <a:normAutofit/>
          </a:bodyPr>
          <a:lstStyle/>
          <a:p>
            <a:pPr algn="just"/>
            <a:r>
              <a:rPr lang="cs-CZ" sz="2800" b="1" dirty="0">
                <a:solidFill>
                  <a:schemeClr val="bg2"/>
                </a:solidFill>
                <a:latin typeface="Century Gothic" pitchFamily="34" charset="0"/>
              </a:rPr>
              <a:t>Původní vlastník</a:t>
            </a:r>
          </a:p>
          <a:p>
            <a:pPr algn="just"/>
            <a:r>
              <a:rPr lang="cs-CZ" sz="2800" b="1" dirty="0">
                <a:solidFill>
                  <a:schemeClr val="bg2"/>
                </a:solidFill>
                <a:latin typeface="Century Gothic" pitchFamily="34" charset="0"/>
              </a:rPr>
              <a:t>1) podá žádost dle § 8a</a:t>
            </a:r>
          </a:p>
          <a:p>
            <a:pPr algn="just"/>
            <a:r>
              <a:rPr lang="cs-CZ" sz="2800" b="1" dirty="0">
                <a:solidFill>
                  <a:schemeClr val="bg2"/>
                </a:solidFill>
                <a:latin typeface="Century Gothic" pitchFamily="34" charset="0"/>
              </a:rPr>
              <a:t>2) doloží podání žaloby na určení vlastnictví - § 8a</a:t>
            </a:r>
          </a:p>
          <a:p>
            <a:pPr algn="just"/>
            <a:r>
              <a:rPr lang="cs-CZ" sz="2800" b="1" dirty="0">
                <a:solidFill>
                  <a:schemeClr val="bg2"/>
                </a:solidFill>
                <a:latin typeface="Century Gothic" pitchFamily="34" charset="0"/>
              </a:rPr>
              <a:t>3) ORP může přerušit řízení do doby PM rozsudku nejpozději však na 6 měsíců – plomba</a:t>
            </a:r>
          </a:p>
          <a:p>
            <a:pPr algn="just"/>
            <a:r>
              <a:rPr lang="cs-CZ" sz="2800" b="1" dirty="0">
                <a:solidFill>
                  <a:schemeClr val="bg2"/>
                </a:solidFill>
                <a:latin typeface="Century Gothic" pitchFamily="34" charset="0"/>
              </a:rPr>
              <a:t>4) Po předložení PM „kladného“ rozsudku řízení dle § 8a se zastaví pro odpadnutí důvodu</a:t>
            </a:r>
          </a:p>
          <a:p>
            <a:pPr algn="just"/>
            <a:r>
              <a:rPr lang="cs-CZ" sz="2800" b="1" dirty="0">
                <a:solidFill>
                  <a:schemeClr val="bg2"/>
                </a:solidFill>
                <a:latin typeface="Century Gothic" pitchFamily="34" charset="0"/>
              </a:rPr>
              <a:t>Uplatnění liberačního důvodu a současně „vyhnutí“ se „přepisu“ podle § 8a. Režim § 8a jen jako podpora k opravě dle </a:t>
            </a:r>
            <a:r>
              <a:rPr lang="cs-CZ" sz="2800" b="1" dirty="0" err="1">
                <a:solidFill>
                  <a:schemeClr val="bg2"/>
                </a:solidFill>
                <a:latin typeface="Century Gothic" pitchFamily="34" charset="0"/>
              </a:rPr>
              <a:t>č.l</a:t>
            </a:r>
            <a:r>
              <a:rPr lang="cs-CZ" sz="2800" b="1" dirty="0">
                <a:solidFill>
                  <a:schemeClr val="bg2"/>
                </a:solidFill>
                <a:latin typeface="Century Gothic" pitchFamily="34" charset="0"/>
              </a:rPr>
              <a:t>. </a:t>
            </a:r>
            <a:r>
              <a:rPr lang="cs-CZ" sz="2800" b="1">
                <a:solidFill>
                  <a:schemeClr val="bg2"/>
                </a:solidFill>
                <a:latin typeface="Century Gothic" pitchFamily="34" charset="0"/>
              </a:rPr>
              <a:t>16 GDPR</a:t>
            </a:r>
            <a:endParaRPr lang="cs-CZ" dirty="0">
              <a:solidFill>
                <a:schemeClr val="bg2"/>
              </a:solidFill>
              <a:latin typeface="Century Gothic" pitchFamily="34" charset="0"/>
            </a:endParaRPr>
          </a:p>
          <a:p>
            <a:pPr>
              <a:buFontTx/>
              <a:buChar char="-"/>
            </a:pPr>
            <a:endParaRPr lang="cs-CZ" b="1" dirty="0">
              <a:solidFill>
                <a:schemeClr val="bg1"/>
              </a:solidFill>
            </a:endParaRPr>
          </a:p>
        </p:txBody>
      </p:sp>
    </p:spTree>
    <p:extLst>
      <p:ext uri="{BB962C8B-B14F-4D97-AF65-F5344CB8AC3E}">
        <p14:creationId xmlns:p14="http://schemas.microsoft.com/office/powerpoint/2010/main" val="266950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Změna vlastníka– NESPOLUPRÁCE</a:t>
            </a:r>
            <a:br>
              <a:rPr lang="cs-CZ" b="1" u="sng" dirty="0"/>
            </a:br>
            <a:r>
              <a:rPr lang="cs-CZ" b="1" u="sng" dirty="0"/>
              <a:t>METODIKA KÚZK</a:t>
            </a:r>
          </a:p>
        </p:txBody>
      </p:sp>
      <p:sp>
        <p:nvSpPr>
          <p:cNvPr id="3" name="Zástupný symbol pro obsah 2"/>
          <p:cNvSpPr>
            <a:spLocks noGrp="1"/>
          </p:cNvSpPr>
          <p:nvPr>
            <p:ph idx="1"/>
          </p:nvPr>
        </p:nvSpPr>
        <p:spPr>
          <a:xfrm>
            <a:off x="0" y="1565329"/>
            <a:ext cx="12192000" cy="5292671"/>
          </a:xfrm>
          <a:solidFill>
            <a:schemeClr val="tx1"/>
          </a:solidFill>
        </p:spPr>
        <p:txBody>
          <a:bodyPr>
            <a:normAutofit fontScale="25000" lnSpcReduction="20000"/>
          </a:bodyPr>
          <a:lstStyle/>
          <a:p>
            <a:pPr lvl="0"/>
            <a:endParaRPr lang="cs-CZ" b="1" dirty="0">
              <a:solidFill>
                <a:srgbClr val="FF0000"/>
              </a:solidFill>
            </a:endParaRPr>
          </a:p>
          <a:p>
            <a:pPr lvl="0"/>
            <a:r>
              <a:rPr lang="cs-CZ" sz="8000" b="1" dirty="0">
                <a:solidFill>
                  <a:srgbClr val="FF0000"/>
                </a:solidFill>
              </a:rPr>
              <a:t>Orgány evidence vozidel na základě pravomocného rozsudku soudu určujícího vlastnictví konkrétního vozidla konkrétní osobě provedou v registru zápis změny vlastníka a provozovatele tak, aby odpovídal výroku rozsudku.</a:t>
            </a:r>
            <a:endParaRPr lang="cs-CZ" sz="8000" dirty="0">
              <a:solidFill>
                <a:srgbClr val="FF0000"/>
              </a:solidFill>
            </a:endParaRPr>
          </a:p>
          <a:p>
            <a:pPr lvl="0"/>
            <a:r>
              <a:rPr lang="cs-CZ" sz="8000" b="1" dirty="0">
                <a:solidFill>
                  <a:srgbClr val="FF0000"/>
                </a:solidFill>
              </a:rPr>
              <a:t>V případě zápisu podle bodu nejde o registrační úkon –ale o opravu chybného údaje podle </a:t>
            </a:r>
            <a:r>
              <a:rPr lang="cs-CZ" sz="8000" b="1" dirty="0" err="1">
                <a:solidFill>
                  <a:srgbClr val="FF0000"/>
                </a:solidFill>
              </a:rPr>
              <a:t>č.l</a:t>
            </a:r>
            <a:r>
              <a:rPr lang="cs-CZ" sz="8000" b="1" dirty="0">
                <a:solidFill>
                  <a:srgbClr val="FF0000"/>
                </a:solidFill>
              </a:rPr>
              <a:t>. 16 GDPR. Nevybírá se poplatek za změnu vlastníka, nevyžaduje se protokol o evidenční kontrole, ani doklad o pojištění odpovědnosti za újmu způsobenou provozem vozidla.</a:t>
            </a:r>
            <a:endParaRPr lang="cs-CZ" sz="8000" dirty="0">
              <a:solidFill>
                <a:srgbClr val="FF0000"/>
              </a:solidFill>
            </a:endParaRPr>
          </a:p>
          <a:p>
            <a:pPr lvl="0"/>
            <a:r>
              <a:rPr lang="cs-CZ" sz="8000" b="1" dirty="0">
                <a:solidFill>
                  <a:srgbClr val="FF0000"/>
                </a:solidFill>
              </a:rPr>
              <a:t>Od osoby požadující opravu údaje se vybírá poplatek na podporu sběru, zpracování, využití a odstranění vybraných autovraků.</a:t>
            </a:r>
            <a:endParaRPr lang="cs-CZ" sz="8000" dirty="0">
              <a:solidFill>
                <a:srgbClr val="FF0000"/>
              </a:solidFill>
            </a:endParaRPr>
          </a:p>
          <a:p>
            <a:pPr lvl="0"/>
            <a:r>
              <a:rPr lang="cs-CZ" sz="8000" b="1" dirty="0">
                <a:solidFill>
                  <a:srgbClr val="FF0000"/>
                </a:solidFill>
              </a:rPr>
              <a:t>Orgán evidence vozidel provede zápis údajů podle pravomocného rozsudku a vloží naskenovanou kopii tohoto rozsudku do registru silničních vozidel. Pokud nebude současně s pravomocným rozsudkem orgánu evidence vozidel předložen technický průkaz vozidla, vystaví orgán evidence vozidel současně s novým osvědčením o registraci vozidla i nový technický průkaz. O změně nového vlastníka orgán evidence vozidel písemně vyrozumí, jakož i o tom, že si může vyzvednout zhotovené doklady.</a:t>
            </a:r>
            <a:endParaRPr lang="cs-CZ" sz="8000" dirty="0">
              <a:solidFill>
                <a:srgbClr val="FF0000"/>
              </a:solidFill>
            </a:endParaRPr>
          </a:p>
          <a:p>
            <a:pPr lvl="0"/>
            <a:r>
              <a:rPr lang="cs-CZ" sz="8000" b="1" dirty="0">
                <a:solidFill>
                  <a:srgbClr val="FF0000"/>
                </a:solidFill>
              </a:rPr>
              <a:t> Bude-li vozidlo nepojištěné v rozporu s § 1 odst. 2 zákona č. 168/1999 Sb., současně orgán evidence vozidel zahájí řízení o vyřazení vozidla z provozu dle § 12 odst. 1 písm. b) zákona č. 56/2001 Sb.</a:t>
            </a:r>
            <a:endParaRPr lang="cs-CZ" sz="8000" dirty="0">
              <a:solidFill>
                <a:srgbClr val="FF0000"/>
              </a:solidFill>
            </a:endParaRPr>
          </a:p>
          <a:p>
            <a:pPr lvl="0"/>
            <a:r>
              <a:rPr lang="cs-CZ" sz="8000" b="1" dirty="0">
                <a:solidFill>
                  <a:srgbClr val="FF0000"/>
                </a:solidFill>
              </a:rPr>
              <a:t>Bude-li při provádění opravy kontrolou v Informačním systému Ministerstva životního prostředí zjištěno, že vozidlo již bylo ekologicky zlikvidováno, provede orgán evidence po provedení zápisu nového vlastníka v registru silničních vozidel zápis zániku takového vozidla z moci úřední. </a:t>
            </a:r>
            <a:endParaRPr lang="cs-CZ" sz="8000" dirty="0">
              <a:solidFill>
                <a:srgbClr val="FF0000"/>
              </a:solidFill>
            </a:endParaRPr>
          </a:p>
          <a:p>
            <a:pPr lvl="0"/>
            <a:endParaRPr lang="cs-CZ" sz="8000" b="1" dirty="0">
              <a:solidFill>
                <a:srgbClr val="FF0000"/>
              </a:solidFill>
            </a:endParaRPr>
          </a:p>
        </p:txBody>
      </p:sp>
    </p:spTree>
    <p:extLst>
      <p:ext uri="{BB962C8B-B14F-4D97-AF65-F5344CB8AC3E}">
        <p14:creationId xmlns:p14="http://schemas.microsoft.com/office/powerpoint/2010/main" val="159676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Změna vlastníka– NESPOLUPRÁCE-PŘEVOD</a:t>
            </a:r>
          </a:p>
        </p:txBody>
      </p:sp>
      <p:sp>
        <p:nvSpPr>
          <p:cNvPr id="3" name="Zástupný symbol pro obsah 2"/>
          <p:cNvSpPr>
            <a:spLocks noGrp="1"/>
          </p:cNvSpPr>
          <p:nvPr>
            <p:ph idx="1"/>
          </p:nvPr>
        </p:nvSpPr>
        <p:spPr>
          <a:xfrm>
            <a:off x="0" y="2005071"/>
            <a:ext cx="12192001" cy="4852930"/>
          </a:xfrm>
          <a:solidFill>
            <a:schemeClr val="tx1"/>
          </a:solidFill>
        </p:spPr>
        <p:txBody>
          <a:bodyPr>
            <a:noAutofit/>
          </a:bodyPr>
          <a:lstStyle/>
          <a:p>
            <a:pPr algn="just"/>
            <a:r>
              <a:rPr lang="cs-CZ" sz="2400" b="1" dirty="0">
                <a:solidFill>
                  <a:schemeClr val="bg2"/>
                </a:solidFill>
                <a:latin typeface="Century Gothic" pitchFamily="34" charset="0"/>
              </a:rPr>
              <a:t>Podání žádosti dle § 8a </a:t>
            </a:r>
            <a:r>
              <a:rPr lang="cs-CZ" sz="2400" dirty="0">
                <a:solidFill>
                  <a:schemeClr val="bg2"/>
                </a:solidFill>
                <a:latin typeface="Century Gothic" pitchFamily="34" charset="0"/>
              </a:rPr>
              <a:t>původním vlastníkem je </a:t>
            </a:r>
            <a:r>
              <a:rPr lang="cs-CZ" sz="2400" b="1" dirty="0">
                <a:solidFill>
                  <a:schemeClr val="bg2"/>
                </a:solidFill>
                <a:latin typeface="Century Gothic" pitchFamily="34" charset="0"/>
              </a:rPr>
              <a:t>liberační důvod dle § 125f odst. 6 písm. b) zákona o silničním provozu </a:t>
            </a:r>
            <a:r>
              <a:rPr lang="cs-CZ" sz="2400" dirty="0">
                <a:solidFill>
                  <a:schemeClr val="bg2"/>
                </a:solidFill>
                <a:latin typeface="Century Gothic" pitchFamily="34" charset="0"/>
              </a:rPr>
              <a:t>pro objektivní odpovědnost provozovatele </a:t>
            </a:r>
          </a:p>
          <a:p>
            <a:pPr algn="just"/>
            <a:r>
              <a:rPr lang="cs-CZ" sz="2000" b="1" dirty="0">
                <a:solidFill>
                  <a:schemeClr val="bg2"/>
                </a:solidFill>
                <a:latin typeface="Century Gothic" pitchFamily="34" charset="0"/>
              </a:rPr>
              <a:t>po dobu vedení řízení </a:t>
            </a:r>
          </a:p>
          <a:p>
            <a:pPr algn="just"/>
            <a:r>
              <a:rPr lang="cs-CZ" sz="2000" b="1" dirty="0">
                <a:solidFill>
                  <a:schemeClr val="bg2"/>
                </a:solidFill>
                <a:latin typeface="Century Gothic" pitchFamily="34" charset="0"/>
              </a:rPr>
              <a:t>pokud je řízení úspěšně ukončeno přeregistrací</a:t>
            </a:r>
          </a:p>
          <a:p>
            <a:pPr marL="0" indent="0" algn="just">
              <a:buNone/>
            </a:pPr>
            <a:r>
              <a:rPr lang="cs-CZ" sz="2000" dirty="0">
                <a:solidFill>
                  <a:schemeClr val="bg2"/>
                </a:solidFill>
                <a:latin typeface="Century Gothic" pitchFamily="34" charset="0"/>
              </a:rPr>
              <a:t>je-li řízení o žádostí zastaveno z důvodů neúplnosti žádosti – liberační důvod přestává být</a:t>
            </a:r>
          </a:p>
          <a:p>
            <a:pPr algn="just"/>
            <a:r>
              <a:rPr lang="cs-CZ" sz="2400" dirty="0">
                <a:solidFill>
                  <a:schemeClr val="bg2"/>
                </a:solidFill>
                <a:latin typeface="Century Gothic" pitchFamily="34" charset="0"/>
              </a:rPr>
              <a:t>Žádosti přijímat i před uplynutím lhůty – pak posílat výzvy </a:t>
            </a:r>
          </a:p>
          <a:p>
            <a:pPr algn="just"/>
            <a:r>
              <a:rPr lang="cs-CZ" sz="2400" dirty="0">
                <a:solidFill>
                  <a:schemeClr val="bg2"/>
                </a:solidFill>
                <a:latin typeface="Century Gothic" pitchFamily="34" charset="0"/>
              </a:rPr>
              <a:t>Žadatele nepokutovat, pokud podá žádost po uplynutí lhůty</a:t>
            </a:r>
          </a:p>
          <a:p>
            <a:pPr algn="just"/>
            <a:r>
              <a:rPr lang="cs-CZ" sz="2400" dirty="0">
                <a:solidFill>
                  <a:schemeClr val="bg2"/>
                </a:solidFill>
                <a:latin typeface="Century Gothic" pitchFamily="34" charset="0"/>
              </a:rPr>
              <a:t>Zvýšit trest nespolupracujícímu vlastníku – i přes upozornění nepodá žádost, nezašle ORV/TP</a:t>
            </a:r>
          </a:p>
          <a:p>
            <a:pPr algn="just"/>
            <a:r>
              <a:rPr lang="cs-CZ" sz="2400" dirty="0">
                <a:solidFill>
                  <a:schemeClr val="bg2"/>
                </a:solidFill>
                <a:latin typeface="Century Gothic" pitchFamily="34" charset="0"/>
              </a:rPr>
              <a:t>Možné propadnutí/zabrání věci</a:t>
            </a:r>
          </a:p>
          <a:p>
            <a:pPr algn="just"/>
            <a:endParaRPr lang="cs-CZ" sz="2800" dirty="0">
              <a:latin typeface="Century Gothic" pitchFamily="34" charset="0"/>
            </a:endParaRPr>
          </a:p>
          <a:p>
            <a:pPr marL="0" indent="0" algn="just">
              <a:buNone/>
            </a:pPr>
            <a:endParaRPr lang="cs-CZ" sz="2800" dirty="0">
              <a:latin typeface="Century Gothic" pitchFamily="34" charset="0"/>
            </a:endParaRPr>
          </a:p>
          <a:p>
            <a:pPr marL="0" indent="0" algn="just">
              <a:buNone/>
            </a:pPr>
            <a:endParaRPr lang="cs-CZ" sz="1600" dirty="0">
              <a:latin typeface="Century Gothic" pitchFamily="34" charset="0"/>
            </a:endParaRPr>
          </a:p>
          <a:p>
            <a:pPr algn="just"/>
            <a:endParaRPr lang="cs-CZ" sz="1600" dirty="0">
              <a:solidFill>
                <a:schemeClr val="bg1"/>
              </a:solidFill>
            </a:endParaRPr>
          </a:p>
        </p:txBody>
      </p:sp>
    </p:spTree>
    <p:extLst>
      <p:ext uri="{BB962C8B-B14F-4D97-AF65-F5344CB8AC3E}">
        <p14:creationId xmlns:p14="http://schemas.microsoft.com/office/powerpoint/2010/main" val="54019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Změna vlastníka– NESPOLUPRÁCE - PŘECHOD</a:t>
            </a:r>
          </a:p>
        </p:txBody>
      </p:sp>
      <p:sp>
        <p:nvSpPr>
          <p:cNvPr id="3" name="Zástupný symbol pro obsah 2"/>
          <p:cNvSpPr>
            <a:spLocks noGrp="1"/>
          </p:cNvSpPr>
          <p:nvPr>
            <p:ph idx="1"/>
          </p:nvPr>
        </p:nvSpPr>
        <p:spPr>
          <a:xfrm>
            <a:off x="0" y="2005071"/>
            <a:ext cx="12192001" cy="4852930"/>
          </a:xfrm>
          <a:solidFill>
            <a:schemeClr val="tx1"/>
          </a:solidFill>
        </p:spPr>
        <p:txBody>
          <a:bodyPr>
            <a:noAutofit/>
          </a:bodyPr>
          <a:lstStyle/>
          <a:p>
            <a:pPr algn="just"/>
            <a:endParaRPr lang="cs-CZ" sz="2400" b="1" dirty="0">
              <a:solidFill>
                <a:srgbClr val="FF0000"/>
              </a:solidFill>
              <a:latin typeface="Century Gothic" pitchFamily="34" charset="0"/>
            </a:endParaRPr>
          </a:p>
          <a:p>
            <a:pPr algn="just"/>
            <a:r>
              <a:rPr lang="cs-CZ" sz="2400" b="1" dirty="0">
                <a:solidFill>
                  <a:srgbClr val="FF0000"/>
                </a:solidFill>
                <a:latin typeface="Century Gothic" pitchFamily="34" charset="0"/>
              </a:rPr>
              <a:t>Žádost dle § 8a se nepodává –</a:t>
            </a:r>
          </a:p>
          <a:p>
            <a:pPr algn="just"/>
            <a:r>
              <a:rPr lang="cs-CZ" sz="2400" b="1" dirty="0">
                <a:solidFill>
                  <a:srgbClr val="FF0000"/>
                </a:solidFill>
                <a:latin typeface="Century Gothic" pitchFamily="34" charset="0"/>
              </a:rPr>
              <a:t>PROPADNUTÍ VĚCI </a:t>
            </a:r>
          </a:p>
          <a:p>
            <a:pPr algn="just"/>
            <a:r>
              <a:rPr lang="cs-CZ" sz="2400" b="1" dirty="0">
                <a:solidFill>
                  <a:srgbClr val="FF0000"/>
                </a:solidFill>
                <a:latin typeface="Century Gothic" pitchFamily="34" charset="0"/>
              </a:rPr>
              <a:t>DRAŽBA (EXEKUCE, INSOLVENCE)</a:t>
            </a:r>
          </a:p>
          <a:p>
            <a:pPr algn="just"/>
            <a:endParaRPr lang="cs-CZ" sz="2400" b="1" dirty="0">
              <a:solidFill>
                <a:srgbClr val="FF0000"/>
              </a:solidFill>
              <a:latin typeface="Century Gothic" pitchFamily="34" charset="0"/>
            </a:endParaRPr>
          </a:p>
          <a:p>
            <a:pPr algn="just"/>
            <a:r>
              <a:rPr lang="cs-CZ" sz="2400" b="1" dirty="0">
                <a:solidFill>
                  <a:srgbClr val="FF0000"/>
                </a:solidFill>
                <a:latin typeface="Century Gothic" pitchFamily="34" charset="0"/>
              </a:rPr>
              <a:t>Liberační důvod být nemusí – je automaticky naplněn</a:t>
            </a:r>
          </a:p>
          <a:p>
            <a:pPr algn="just"/>
            <a:r>
              <a:rPr lang="cs-CZ" sz="2400" b="1" dirty="0">
                <a:solidFill>
                  <a:srgbClr val="FF0000"/>
                </a:solidFill>
                <a:latin typeface="Century Gothic" pitchFamily="34" charset="0"/>
              </a:rPr>
              <a:t>Povinnosti má jen nový vlastník, ne původní</a:t>
            </a:r>
          </a:p>
          <a:p>
            <a:pPr algn="just"/>
            <a:endParaRPr lang="cs-CZ" sz="2400" b="1" dirty="0">
              <a:solidFill>
                <a:srgbClr val="FF0000"/>
              </a:solidFill>
              <a:latin typeface="Century Gothic" pitchFamily="34" charset="0"/>
            </a:endParaRPr>
          </a:p>
          <a:p>
            <a:pPr algn="just"/>
            <a:endParaRPr lang="cs-CZ" sz="2800" dirty="0">
              <a:solidFill>
                <a:srgbClr val="FF0000"/>
              </a:solidFill>
              <a:latin typeface="Century Gothic" pitchFamily="34" charset="0"/>
            </a:endParaRPr>
          </a:p>
          <a:p>
            <a:pPr marL="0" indent="0" algn="just">
              <a:buNone/>
            </a:pPr>
            <a:endParaRPr lang="cs-CZ" sz="2800" dirty="0">
              <a:solidFill>
                <a:srgbClr val="FF0000"/>
              </a:solidFill>
              <a:latin typeface="Century Gothic" pitchFamily="34" charset="0"/>
            </a:endParaRPr>
          </a:p>
          <a:p>
            <a:pPr marL="0" indent="0" algn="just">
              <a:buNone/>
            </a:pPr>
            <a:endParaRPr lang="cs-CZ" sz="1600" dirty="0">
              <a:solidFill>
                <a:srgbClr val="FF0000"/>
              </a:solidFill>
              <a:latin typeface="Century Gothic" pitchFamily="34" charset="0"/>
            </a:endParaRPr>
          </a:p>
          <a:p>
            <a:pPr algn="just"/>
            <a:endParaRPr lang="cs-CZ" sz="1600" dirty="0">
              <a:solidFill>
                <a:srgbClr val="FF0000"/>
              </a:solidFill>
            </a:endParaRPr>
          </a:p>
        </p:txBody>
      </p:sp>
    </p:spTree>
    <p:extLst>
      <p:ext uri="{BB962C8B-B14F-4D97-AF65-F5344CB8AC3E}">
        <p14:creationId xmlns:p14="http://schemas.microsoft.com/office/powerpoint/2010/main" val="3491156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latin typeface="Century Gothic" pitchFamily="34" charset="0"/>
              </a:rPr>
              <a:t>ODPOVĚDNOST NESVÉPRÁVNÉHO provozovatele</a:t>
            </a:r>
            <a:br>
              <a:rPr lang="cs-CZ" b="1" dirty="0">
                <a:solidFill>
                  <a:srgbClr val="FF0000"/>
                </a:solidFill>
                <a:latin typeface="Century Gothic" pitchFamily="34" charset="0"/>
              </a:rPr>
            </a:br>
            <a:endParaRPr lang="cs-CZ" b="1" u="sng" dirty="0"/>
          </a:p>
        </p:txBody>
      </p:sp>
      <p:sp>
        <p:nvSpPr>
          <p:cNvPr id="3" name="Zástupný symbol pro obsah 2"/>
          <p:cNvSpPr>
            <a:spLocks noGrp="1"/>
          </p:cNvSpPr>
          <p:nvPr>
            <p:ph idx="1"/>
          </p:nvPr>
        </p:nvSpPr>
        <p:spPr>
          <a:xfrm>
            <a:off x="0" y="2005071"/>
            <a:ext cx="12192001" cy="4852930"/>
          </a:xfrm>
          <a:solidFill>
            <a:schemeClr val="tx1"/>
          </a:solidFill>
        </p:spPr>
        <p:txBody>
          <a:bodyPr>
            <a:noAutofit/>
          </a:bodyPr>
          <a:lstStyle/>
          <a:p>
            <a:pPr algn="just"/>
            <a:r>
              <a:rPr lang="cs-CZ" sz="2400" b="1" dirty="0">
                <a:solidFill>
                  <a:schemeClr val="bg1"/>
                </a:solidFill>
                <a:latin typeface="Century Gothic" pitchFamily="34" charset="0"/>
              </a:rPr>
              <a:t>§ 14 přestupkového zákona</a:t>
            </a:r>
          </a:p>
          <a:p>
            <a:pPr algn="just"/>
            <a:endParaRPr lang="cs-CZ" sz="2400" b="1" dirty="0">
              <a:solidFill>
                <a:schemeClr val="bg1"/>
              </a:solidFill>
              <a:latin typeface="Century Gothic" pitchFamily="34" charset="0"/>
            </a:endParaRPr>
          </a:p>
          <a:p>
            <a:pPr algn="just"/>
            <a:r>
              <a:rPr lang="cs-CZ" sz="2400" b="1" dirty="0">
                <a:solidFill>
                  <a:schemeClr val="bg1"/>
                </a:solidFill>
                <a:latin typeface="Century Gothic" pitchFamily="34" charset="0"/>
              </a:rPr>
              <a:t>Odpovědnost zákonného zástupce nebo opatrovníka fyzické osoby</a:t>
            </a:r>
          </a:p>
          <a:p>
            <a:pPr algn="just"/>
            <a:endParaRPr lang="cs-CZ" sz="2400" b="1" dirty="0">
              <a:solidFill>
                <a:schemeClr val="bg1"/>
              </a:solidFill>
              <a:latin typeface="Century Gothic" pitchFamily="34" charset="0"/>
            </a:endParaRPr>
          </a:p>
          <a:p>
            <a:pPr algn="just"/>
            <a:r>
              <a:rPr lang="cs-CZ" sz="2400" b="1" dirty="0">
                <a:solidFill>
                  <a:schemeClr val="bg1"/>
                </a:solidFill>
                <a:latin typeface="Century Gothic" pitchFamily="34" charset="0"/>
              </a:rPr>
              <a:t>	Jestliže zákon stanoví, že pachatelem může být jen fyzická osoba, která má zvláštní vlastnost, způsobilost nebo postavení, a jednal-li nebo měl-li jednat za tuto osobu její zákonný zástupce nebo opatrovník, odpovídá za přestupek zákonný zástupce nebo opatrovník, i když on sám tuto zvláštní vlastnost, způsobilost nebo postavení nemá.</a:t>
            </a:r>
          </a:p>
          <a:p>
            <a:pPr algn="just"/>
            <a:endParaRPr lang="cs-CZ" sz="2400" b="1" dirty="0">
              <a:solidFill>
                <a:srgbClr val="FF0000"/>
              </a:solidFill>
              <a:latin typeface="Century Gothic" pitchFamily="34" charset="0"/>
            </a:endParaRPr>
          </a:p>
          <a:p>
            <a:pPr algn="just"/>
            <a:endParaRPr lang="cs-CZ" sz="2800" dirty="0">
              <a:solidFill>
                <a:srgbClr val="FF0000"/>
              </a:solidFill>
              <a:latin typeface="Century Gothic" pitchFamily="34" charset="0"/>
            </a:endParaRPr>
          </a:p>
          <a:p>
            <a:pPr marL="0" indent="0" algn="just">
              <a:buNone/>
            </a:pPr>
            <a:endParaRPr lang="cs-CZ" sz="2800" dirty="0">
              <a:solidFill>
                <a:srgbClr val="FF0000"/>
              </a:solidFill>
              <a:latin typeface="Century Gothic" pitchFamily="34" charset="0"/>
            </a:endParaRPr>
          </a:p>
          <a:p>
            <a:pPr marL="0" indent="0" algn="just">
              <a:buNone/>
            </a:pPr>
            <a:endParaRPr lang="cs-CZ" sz="1600" dirty="0">
              <a:solidFill>
                <a:srgbClr val="FF0000"/>
              </a:solidFill>
              <a:latin typeface="Century Gothic" pitchFamily="34" charset="0"/>
            </a:endParaRPr>
          </a:p>
          <a:p>
            <a:pPr algn="just"/>
            <a:endParaRPr lang="cs-CZ" sz="1600" dirty="0">
              <a:solidFill>
                <a:srgbClr val="FF0000"/>
              </a:solidFill>
            </a:endParaRPr>
          </a:p>
        </p:txBody>
      </p:sp>
    </p:spTree>
    <p:extLst>
      <p:ext uri="{BB962C8B-B14F-4D97-AF65-F5344CB8AC3E}">
        <p14:creationId xmlns:p14="http://schemas.microsoft.com/office/powerpoint/2010/main" val="147584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80321" y="753227"/>
            <a:ext cx="9613859" cy="1214630"/>
          </a:xfrm>
        </p:spPr>
        <p:txBody>
          <a:bodyPr/>
          <a:lstStyle/>
          <a:p>
            <a:r>
              <a:rPr lang="cs-CZ" dirty="0"/>
              <a:t>DANA BUREŠOVÁ (1922 – 2018)</a:t>
            </a:r>
          </a:p>
        </p:txBody>
      </p:sp>
      <p:sp>
        <p:nvSpPr>
          <p:cNvPr id="5" name="Zástupný symbol pro obsah 4"/>
          <p:cNvSpPr>
            <a:spLocks noGrp="1"/>
          </p:cNvSpPr>
          <p:nvPr>
            <p:ph idx="1"/>
          </p:nvPr>
        </p:nvSpPr>
        <p:spPr>
          <a:xfrm>
            <a:off x="656284" y="2336872"/>
            <a:ext cx="10636555" cy="1897349"/>
          </a:xfrm>
          <a:solidFill>
            <a:schemeClr val="tx1"/>
          </a:solidFill>
        </p:spPr>
        <p:txBody>
          <a:bodyPr>
            <a:noAutofit/>
          </a:bodyPr>
          <a:lstStyle/>
          <a:p>
            <a:pPr marL="0" indent="0">
              <a:buNone/>
            </a:pPr>
            <a:r>
              <a:rPr lang="cs-CZ" sz="4800" i="1" dirty="0">
                <a:solidFill>
                  <a:schemeClr val="bg2"/>
                </a:solidFill>
              </a:rPr>
              <a:t>„Zbabělost by měla být trestná.“</a:t>
            </a:r>
            <a:r>
              <a:rPr lang="cs-CZ" sz="4800" dirty="0">
                <a:solidFill>
                  <a:schemeClr val="bg2"/>
                </a:solidFill>
              </a:rPr>
              <a:t/>
            </a:r>
            <a:br>
              <a:rPr lang="cs-CZ" sz="4800" dirty="0">
                <a:solidFill>
                  <a:schemeClr val="bg2"/>
                </a:solidFill>
              </a:rPr>
            </a:br>
            <a:endParaRPr lang="cs-CZ" sz="4800" i="1" dirty="0">
              <a:solidFill>
                <a:schemeClr val="bg2"/>
              </a:solidFill>
            </a:endParaRPr>
          </a:p>
          <a:p>
            <a:pPr marL="0" indent="0">
              <a:buNone/>
            </a:pPr>
            <a:endParaRPr lang="cs-CZ" sz="4800" b="1" dirty="0">
              <a:solidFill>
                <a:schemeClr val="bg2"/>
              </a:solidFill>
            </a:endParaRPr>
          </a:p>
        </p:txBody>
      </p:sp>
    </p:spTree>
    <p:extLst>
      <p:ext uri="{BB962C8B-B14F-4D97-AF65-F5344CB8AC3E}">
        <p14:creationId xmlns:p14="http://schemas.microsoft.com/office/powerpoint/2010/main" val="4304613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457200"/>
            <a:ext cx="11670224" cy="767166"/>
          </a:xfrm>
        </p:spPr>
        <p:txBody>
          <a:bodyPr>
            <a:normAutofit fontScale="90000"/>
          </a:bodyPr>
          <a:lstStyle/>
          <a:p>
            <a:r>
              <a:rPr lang="cs-CZ" b="1" u="sng" dirty="0"/>
              <a:t>Liberační důvody – co s přestupky v mezidobí ?</a:t>
            </a:r>
          </a:p>
        </p:txBody>
      </p:sp>
      <p:sp>
        <p:nvSpPr>
          <p:cNvPr id="3" name="Zástupný symbol pro obsah 2"/>
          <p:cNvSpPr>
            <a:spLocks noGrp="1"/>
          </p:cNvSpPr>
          <p:nvPr>
            <p:ph idx="1"/>
          </p:nvPr>
        </p:nvSpPr>
        <p:spPr>
          <a:xfrm>
            <a:off x="0" y="1518834"/>
            <a:ext cx="12192001" cy="5633635"/>
          </a:xfrm>
          <a:solidFill>
            <a:schemeClr val="tx1"/>
          </a:solidFill>
        </p:spPr>
        <p:txBody>
          <a:bodyPr>
            <a:noAutofit/>
          </a:bodyPr>
          <a:lstStyle/>
          <a:p>
            <a:pPr marL="0" indent="0" algn="just">
              <a:buNone/>
            </a:pPr>
            <a:r>
              <a:rPr lang="cs-CZ" sz="2800" b="1" dirty="0">
                <a:solidFill>
                  <a:schemeClr val="bg2"/>
                </a:solidFill>
                <a:latin typeface="Century Gothic" pitchFamily="34" charset="0"/>
              </a:rPr>
              <a:t>NSS 1 As 222/2017 </a:t>
            </a:r>
            <a:r>
              <a:rPr lang="cs-CZ" sz="2800" dirty="0">
                <a:solidFill>
                  <a:schemeClr val="bg2"/>
                </a:solidFill>
                <a:latin typeface="Century Gothic" pitchFamily="34" charset="0"/>
              </a:rPr>
              <a:t>– provozovatelem ve smyslu zákona o silničním provozu je osoba, která je uvedena v registru vozidel jako vlastník. Je-li však registru vozidel uvedena jako provozovatel osoba odlišná do vlastníka, je provozovatelem v širším slova smyslu osoba takto uvedená v registru. Je tak dána priorita evidenčního stavu nad skutečným stavem vlastnického práva nebo jiného práva k vozidlu.</a:t>
            </a:r>
          </a:p>
          <a:p>
            <a:pPr marL="0" indent="0" algn="just">
              <a:buNone/>
            </a:pPr>
            <a:r>
              <a:rPr lang="cs-CZ" sz="2800" dirty="0">
                <a:solidFill>
                  <a:schemeClr val="bg2"/>
                </a:solidFill>
                <a:latin typeface="Century Gothic" pitchFamily="34" charset="0"/>
              </a:rPr>
              <a:t>Pokud by však evidovaný stav v rejstříku silničních vozidel byl pouze důsledkem snahy se vyhnout deliktní odpovědnosti provozovatele a jako provozovatel (vlastník) vozidla byla v registru silničních vozidel uvedena účelově jiná osoba, než která je vlastníkem nebo která provozuje vozidlo na základě jiného právního titulu, správní orgán by při rozhodování o deliktu provozovatele k evidenčnímu stavu v registru silničních vozidel nepřihlédl. </a:t>
            </a:r>
            <a:endParaRPr lang="cs-CZ" sz="1600" dirty="0">
              <a:solidFill>
                <a:schemeClr val="bg2"/>
              </a:solidFill>
              <a:latin typeface="Century Gothic" pitchFamily="34" charset="0"/>
            </a:endParaRPr>
          </a:p>
          <a:p>
            <a:pPr algn="just"/>
            <a:endParaRPr lang="cs-CZ" sz="1600" dirty="0">
              <a:solidFill>
                <a:schemeClr val="bg1"/>
              </a:solidFill>
            </a:endParaRPr>
          </a:p>
        </p:txBody>
      </p:sp>
    </p:spTree>
    <p:extLst>
      <p:ext uri="{BB962C8B-B14F-4D97-AF65-F5344CB8AC3E}">
        <p14:creationId xmlns:p14="http://schemas.microsoft.com/office/powerpoint/2010/main" val="274781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22663" y="2066220"/>
            <a:ext cx="11002537" cy="4422679"/>
          </a:xfrm>
          <a:solidFill>
            <a:schemeClr val="tx1"/>
          </a:solidFill>
        </p:spPr>
        <p:txBody>
          <a:bodyPr>
            <a:normAutofit/>
          </a:bodyPr>
          <a:lstStyle/>
          <a:p>
            <a:pPr algn="just"/>
            <a:r>
              <a:rPr lang="en-US" sz="2800" dirty="0">
                <a:solidFill>
                  <a:schemeClr val="tx1"/>
                </a:solidFill>
              </a:rPr>
              <a:t> </a:t>
            </a:r>
            <a:r>
              <a:rPr lang="cs-CZ" sz="2800" dirty="0">
                <a:solidFill>
                  <a:srgbClr val="002060"/>
                </a:solidFill>
              </a:rPr>
              <a:t> </a:t>
            </a:r>
            <a:r>
              <a:rPr lang="cs-CZ" sz="2800" b="1" dirty="0">
                <a:solidFill>
                  <a:srgbClr val="002060"/>
                </a:solidFill>
              </a:rPr>
              <a:t>Rozsudek Nejvyššího správního soudu č.j. 5 As 243/2016 – 35 </a:t>
            </a:r>
          </a:p>
          <a:p>
            <a:pPr lvl="0" algn="just"/>
            <a:r>
              <a:rPr lang="cs-CZ" dirty="0">
                <a:solidFill>
                  <a:srgbClr val="002060"/>
                </a:solidFill>
              </a:rPr>
              <a:t> </a:t>
            </a:r>
            <a:r>
              <a:rPr lang="cs-CZ" i="1" dirty="0">
                <a:solidFill>
                  <a:srgbClr val="002060"/>
                </a:solidFill>
              </a:rPr>
              <a:t>„</a:t>
            </a:r>
            <a:r>
              <a:rPr lang="cs-CZ" sz="2800" i="1" dirty="0">
                <a:solidFill>
                  <a:srgbClr val="002060"/>
                </a:solidFill>
              </a:rPr>
              <a:t>Provozovatel vozidla je osobou se zvláštním postavením či způsobilostí; trestní právo v tomto ohledu užívá termínu speciální subjekt, kterým je v tomto případě ten, kdo je zapsaný v registru vozidel. Sloveso „provozuje“, je pak nutno chápat v kontextu toho, že se jedná o objektivní odpovědnost osoby, která je provozovatelem vozidla. Pouze tato osoba odpovídá za to, jak je vozidlo provozováno neboli užíváno v rámci silničního provozu, a případná odpovědnost jiné osoby, která fakticky užívala vozidlo (např. na základě nájemního vztahu), je soukromoprávní záležitostí.“</a:t>
            </a:r>
            <a:endParaRPr lang="cs-CZ" sz="2800" dirty="0">
              <a:solidFill>
                <a:srgbClr val="002060"/>
              </a:solidFill>
            </a:endParaRPr>
          </a:p>
          <a:p>
            <a:r>
              <a:rPr lang="cs-CZ" dirty="0"/>
              <a:t> </a:t>
            </a:r>
          </a:p>
          <a:p>
            <a:endParaRPr lang="cs-CZ" dirty="0">
              <a:solidFill>
                <a:schemeClr val="tx1"/>
              </a:solidFill>
            </a:endParaRPr>
          </a:p>
        </p:txBody>
      </p:sp>
      <p:sp>
        <p:nvSpPr>
          <p:cNvPr id="4" name="Nadpis 1"/>
          <p:cNvSpPr txBox="1">
            <a:spLocks/>
          </p:cNvSpPr>
          <p:nvPr/>
        </p:nvSpPr>
        <p:spPr>
          <a:xfrm>
            <a:off x="334536" y="660053"/>
            <a:ext cx="11670224" cy="767166"/>
          </a:xfrm>
          <a:prstGeom prst="rect">
            <a:avLst/>
          </a:prstGeom>
        </p:spPr>
        <p:txBody>
          <a:bodyPr vert="horz" lIns="91440" tIns="45720" rIns="91440" bIns="45720" rtlCol="0" anchor="ctr">
            <a:normAutofit fontScale="9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cs-CZ" b="1" u="sng" dirty="0"/>
              <a:t>Liberační důvody – co s přestupky v mezidobí ?</a:t>
            </a:r>
          </a:p>
        </p:txBody>
      </p:sp>
    </p:spTree>
    <p:extLst>
      <p:ext uri="{BB962C8B-B14F-4D97-AF65-F5344CB8AC3E}">
        <p14:creationId xmlns:p14="http://schemas.microsoft.com/office/powerpoint/2010/main" val="4193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a:t>§ 83 odst. 1 písm. b) /§ 83a odst. 1 písm. d)</a:t>
            </a:r>
            <a:br>
              <a:rPr lang="cs-CZ" b="1" u="sng" dirty="0"/>
            </a:br>
            <a:r>
              <a:rPr lang="cs-CZ" b="1" u="sng" dirty="0"/>
              <a:t>Liberace dle § </a:t>
            </a:r>
            <a:r>
              <a:rPr lang="cs-CZ" b="1" u="sng" dirty="0">
                <a:latin typeface="Century Gothic" pitchFamily="34" charset="0"/>
              </a:rPr>
              <a:t>125f odst. </a:t>
            </a:r>
            <a:r>
              <a:rPr lang="cs-CZ" b="1" u="sng">
                <a:latin typeface="Century Gothic" pitchFamily="34" charset="0"/>
              </a:rPr>
              <a:t>6 </a:t>
            </a:r>
            <a:r>
              <a:rPr lang="cs-CZ" b="1" u="sng" dirty="0">
                <a:latin typeface="Century Gothic" pitchFamily="34" charset="0"/>
              </a:rPr>
              <a:t>písm. b) </a:t>
            </a:r>
            <a:endParaRPr lang="cs-CZ" b="1" u="sng" dirty="0"/>
          </a:p>
        </p:txBody>
      </p:sp>
      <p:sp>
        <p:nvSpPr>
          <p:cNvPr id="3" name="Zástupný symbol pro obsah 2"/>
          <p:cNvSpPr>
            <a:spLocks noGrp="1"/>
          </p:cNvSpPr>
          <p:nvPr>
            <p:ph idx="1"/>
          </p:nvPr>
        </p:nvSpPr>
        <p:spPr>
          <a:xfrm>
            <a:off x="0" y="1994053"/>
            <a:ext cx="12192001" cy="4863947"/>
          </a:xfrm>
          <a:solidFill>
            <a:schemeClr val="tx1"/>
          </a:solidFill>
        </p:spPr>
        <p:txBody>
          <a:bodyPr>
            <a:noAutofit/>
          </a:bodyPr>
          <a:lstStyle/>
          <a:p>
            <a:pPr algn="just"/>
            <a:r>
              <a:rPr lang="cs-CZ" sz="2800" dirty="0">
                <a:solidFill>
                  <a:schemeClr val="bg1"/>
                </a:solidFill>
                <a:latin typeface="Century Gothic" pitchFamily="34" charset="0"/>
              </a:rPr>
              <a:t>1.9. 2018 prodám auto</a:t>
            </a:r>
          </a:p>
          <a:p>
            <a:pPr algn="just"/>
            <a:r>
              <a:rPr lang="cs-CZ" sz="2800" dirty="0">
                <a:solidFill>
                  <a:schemeClr val="bg1"/>
                </a:solidFill>
                <a:latin typeface="Century Gothic" pitchFamily="34" charset="0"/>
              </a:rPr>
              <a:t>Podám žádost o zápis nového vlastníka dne 6.9.2018</a:t>
            </a:r>
          </a:p>
          <a:p>
            <a:pPr algn="just"/>
            <a:r>
              <a:rPr lang="cs-CZ" sz="2800" dirty="0">
                <a:solidFill>
                  <a:schemeClr val="bg1"/>
                </a:solidFill>
                <a:latin typeface="Century Gothic" pitchFamily="34" charset="0"/>
              </a:rPr>
              <a:t>2.9.2018 auto změřeno úsekovým měřičem – objektivní odpovědnost</a:t>
            </a:r>
          </a:p>
          <a:p>
            <a:pPr algn="just"/>
            <a:r>
              <a:rPr lang="cs-CZ" sz="2800" dirty="0">
                <a:solidFill>
                  <a:schemeClr val="bg1"/>
                </a:solidFill>
                <a:latin typeface="Century Gothic" pitchFamily="34" charset="0"/>
              </a:rPr>
              <a:t>Původní vlastník zproštěn odpovědnosti – i když splnil včas své povinnosti ?????????</a:t>
            </a:r>
          </a:p>
          <a:p>
            <a:pPr algn="just"/>
            <a:r>
              <a:rPr lang="cs-CZ" sz="2800" b="1" dirty="0">
                <a:solidFill>
                  <a:schemeClr val="bg1"/>
                </a:solidFill>
                <a:latin typeface="Century Gothic" pitchFamily="34" charset="0"/>
              </a:rPr>
              <a:t>NE – viz rozsudek NSS 1 As 222/2017  - platí to, co je v registru, pokud to není účelové</a:t>
            </a:r>
          </a:p>
          <a:p>
            <a:pPr algn="just"/>
            <a:r>
              <a:rPr lang="cs-CZ" sz="2800" dirty="0">
                <a:solidFill>
                  <a:schemeClr val="bg1"/>
                </a:solidFill>
                <a:latin typeface="Century Gothic" pitchFamily="34" charset="0"/>
              </a:rPr>
              <a:t>Konec Kocourkova </a:t>
            </a:r>
            <a:r>
              <a:rPr lang="cs-CZ" sz="2800" dirty="0" err="1">
                <a:solidFill>
                  <a:schemeClr val="bg1"/>
                </a:solidFill>
                <a:latin typeface="Century Gothic" pitchFamily="34" charset="0"/>
              </a:rPr>
              <a:t>carsharingu</a:t>
            </a:r>
            <a:endParaRPr lang="cs-CZ" sz="2800" dirty="0">
              <a:solidFill>
                <a:schemeClr val="bg1"/>
              </a:solidFill>
              <a:latin typeface="Century Gothic" pitchFamily="34" charset="0"/>
            </a:endParaRPr>
          </a:p>
        </p:txBody>
      </p:sp>
    </p:spTree>
    <p:extLst>
      <p:ext uri="{BB962C8B-B14F-4D97-AF65-F5344CB8AC3E}">
        <p14:creationId xmlns:p14="http://schemas.microsoft.com/office/powerpoint/2010/main" val="149646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5. § 83 odst. 1 písm. b) /§ 83a odst. 1 písm. d)</a:t>
            </a:r>
          </a:p>
        </p:txBody>
      </p:sp>
      <p:sp>
        <p:nvSpPr>
          <p:cNvPr id="3" name="Zástupný symbol pro obsah 2"/>
          <p:cNvSpPr>
            <a:spLocks noGrp="1"/>
          </p:cNvSpPr>
          <p:nvPr>
            <p:ph idx="1"/>
          </p:nvPr>
        </p:nvSpPr>
        <p:spPr>
          <a:xfrm>
            <a:off x="0" y="1961003"/>
            <a:ext cx="12192001" cy="4896998"/>
          </a:xfrm>
          <a:solidFill>
            <a:schemeClr val="tx1"/>
          </a:solidFill>
        </p:spPr>
        <p:txBody>
          <a:bodyPr>
            <a:noAutofit/>
          </a:bodyPr>
          <a:lstStyle/>
          <a:p>
            <a:pPr algn="just"/>
            <a:r>
              <a:rPr lang="cs-CZ" sz="2800" dirty="0">
                <a:solidFill>
                  <a:schemeClr val="bg2"/>
                </a:solidFill>
                <a:latin typeface="Century Gothic" pitchFamily="34" charset="0"/>
              </a:rPr>
              <a:t>fyzická osoba se dopustí přestupku tím, že nepožádá v rozporu</a:t>
            </a:r>
            <a:br>
              <a:rPr lang="cs-CZ" sz="2800" dirty="0">
                <a:solidFill>
                  <a:schemeClr val="bg2"/>
                </a:solidFill>
                <a:latin typeface="Century Gothic" pitchFamily="34" charset="0"/>
              </a:rPr>
            </a:br>
            <a:r>
              <a:rPr lang="cs-CZ" sz="2800" dirty="0">
                <a:solidFill>
                  <a:schemeClr val="bg2"/>
                </a:solidFill>
                <a:latin typeface="Century Gothic" pitchFamily="34" charset="0"/>
              </a:rPr>
              <a:t>s § 8 odst. 2 o zápis změny vlastníka silničního vozidla</a:t>
            </a:r>
          </a:p>
          <a:p>
            <a:pPr algn="just"/>
            <a:r>
              <a:rPr lang="cs-CZ" sz="2800" dirty="0">
                <a:solidFill>
                  <a:schemeClr val="bg2"/>
                </a:solidFill>
                <a:latin typeface="Century Gothic" pitchFamily="34" charset="0"/>
              </a:rPr>
              <a:t>PO a FPO se dopustí přestupku § 83a odst. 1 písm. d)</a:t>
            </a:r>
          </a:p>
          <a:p>
            <a:pPr algn="just"/>
            <a:endParaRPr lang="cs-CZ" sz="2800" dirty="0">
              <a:solidFill>
                <a:schemeClr val="bg2"/>
              </a:solidFill>
              <a:latin typeface="Century Gothic" pitchFamily="34" charset="0"/>
            </a:endParaRPr>
          </a:p>
          <a:p>
            <a:pPr algn="just"/>
            <a:r>
              <a:rPr lang="cs-CZ" sz="2800" dirty="0">
                <a:solidFill>
                  <a:schemeClr val="bg2"/>
                </a:solidFill>
                <a:latin typeface="Century Gothic" pitchFamily="34" charset="0"/>
              </a:rPr>
              <a:t>Přestupek FO - pokuta do 50.000 Kč, nebo</a:t>
            </a:r>
            <a:r>
              <a:rPr lang="cs-CZ" sz="2800" u="sng" dirty="0">
                <a:solidFill>
                  <a:schemeClr val="bg2"/>
                </a:solidFill>
                <a:latin typeface="Century Gothic" pitchFamily="34" charset="0"/>
              </a:rPr>
              <a:t> napomenutí,</a:t>
            </a:r>
            <a:r>
              <a:rPr lang="cs-CZ" sz="2800" dirty="0">
                <a:solidFill>
                  <a:schemeClr val="bg2"/>
                </a:solidFill>
                <a:latin typeface="Century Gothic" pitchFamily="34" charset="0"/>
              </a:rPr>
              <a:t> příkazem na místě do 5.000 Kč,</a:t>
            </a:r>
          </a:p>
          <a:p>
            <a:pPr algn="just"/>
            <a:r>
              <a:rPr lang="cs-CZ" sz="2800" dirty="0">
                <a:solidFill>
                  <a:schemeClr val="bg2"/>
                </a:solidFill>
                <a:latin typeface="Century Gothic" pitchFamily="34" charset="0"/>
              </a:rPr>
              <a:t>Přestupek FPO/PO– pokuta 50.000 Kč, příkazem na místě do 10.000 Kč</a:t>
            </a:r>
          </a:p>
          <a:p>
            <a:pPr algn="just"/>
            <a:r>
              <a:rPr lang="cs-CZ" sz="2800" dirty="0">
                <a:solidFill>
                  <a:schemeClr val="bg2"/>
                </a:solidFill>
                <a:latin typeface="Century Gothic" pitchFamily="34" charset="0"/>
              </a:rPr>
              <a:t>Propadnutí/zabrání věci § 48 a § 49 ZOP – i když vlastník není znám</a:t>
            </a:r>
          </a:p>
          <a:p>
            <a:pPr algn="just"/>
            <a:endParaRPr lang="cs-CZ" sz="2800" dirty="0">
              <a:solidFill>
                <a:schemeClr val="bg1"/>
              </a:solidFill>
              <a:latin typeface="Century Gothic" pitchFamily="34" charset="0"/>
            </a:endParaRPr>
          </a:p>
          <a:p>
            <a:pPr marL="0" indent="0" algn="just">
              <a:buNone/>
            </a:pPr>
            <a:endParaRPr lang="cs-CZ" sz="2800" dirty="0">
              <a:solidFill>
                <a:schemeClr val="bg1"/>
              </a:solidFill>
              <a:latin typeface="Century Gothic" pitchFamily="34" charset="0"/>
            </a:endParaRPr>
          </a:p>
          <a:p>
            <a:pPr marL="0" indent="0" algn="just">
              <a:buNone/>
            </a:pPr>
            <a:endParaRPr lang="cs-CZ" sz="1600" dirty="0">
              <a:latin typeface="Century Gothic" pitchFamily="34" charset="0"/>
            </a:endParaRPr>
          </a:p>
          <a:p>
            <a:pPr algn="just"/>
            <a:endParaRPr lang="cs-CZ" sz="1600" dirty="0">
              <a:solidFill>
                <a:schemeClr val="bg1"/>
              </a:solidFill>
            </a:endParaRPr>
          </a:p>
        </p:txBody>
      </p:sp>
    </p:spTree>
    <p:extLst>
      <p:ext uri="{BB962C8B-B14F-4D97-AF65-F5344CB8AC3E}">
        <p14:creationId xmlns:p14="http://schemas.microsoft.com/office/powerpoint/2010/main" val="65728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a:t>§ 83 odst. 1 písm. b) /§ 83a odst. 1 písm. d)</a:t>
            </a:r>
            <a:br>
              <a:rPr lang="cs-CZ" b="1" u="sng" dirty="0"/>
            </a:br>
            <a:r>
              <a:rPr lang="cs-CZ" b="1" u="sng" dirty="0"/>
              <a:t>Místní příslušnost </a:t>
            </a:r>
          </a:p>
        </p:txBody>
      </p:sp>
      <p:sp>
        <p:nvSpPr>
          <p:cNvPr id="3" name="Zástupný symbol pro obsah 2"/>
          <p:cNvSpPr>
            <a:spLocks noGrp="1"/>
          </p:cNvSpPr>
          <p:nvPr>
            <p:ph idx="1"/>
          </p:nvPr>
        </p:nvSpPr>
        <p:spPr>
          <a:xfrm>
            <a:off x="0" y="1983037"/>
            <a:ext cx="12192001" cy="4098274"/>
          </a:xfrm>
          <a:solidFill>
            <a:schemeClr val="tx1"/>
          </a:solidFill>
        </p:spPr>
        <p:txBody>
          <a:bodyPr>
            <a:noAutofit/>
          </a:bodyPr>
          <a:lstStyle/>
          <a:p>
            <a:pPr algn="just"/>
            <a:r>
              <a:rPr lang="cs-CZ" sz="2000" b="1" u="sng" dirty="0">
                <a:solidFill>
                  <a:schemeClr val="bg2"/>
                </a:solidFill>
                <a:latin typeface="Century Gothic" pitchFamily="34" charset="0"/>
              </a:rPr>
              <a:t>ORP buď v místě sídla nebo bydliště nebo tam, kde poprvé vyjde najevo</a:t>
            </a:r>
          </a:p>
          <a:p>
            <a:pPr algn="just"/>
            <a:r>
              <a:rPr lang="cs-CZ" sz="2400" dirty="0">
                <a:solidFill>
                  <a:schemeClr val="bg2"/>
                </a:solidFill>
                <a:latin typeface="Century Gothic" pitchFamily="34" charset="0"/>
              </a:rPr>
              <a:t>Při dopravní nehodě, při podání žádosti „druhým“ (původním nebo novým)</a:t>
            </a:r>
          </a:p>
          <a:p>
            <a:pPr algn="just"/>
            <a:r>
              <a:rPr lang="cs-CZ" sz="2400" dirty="0">
                <a:solidFill>
                  <a:schemeClr val="bg2"/>
                </a:solidFill>
                <a:latin typeface="Century Gothic" pitchFamily="34" charset="0"/>
              </a:rPr>
              <a:t>Nezávisí na provozování vozidla – stačí, že ve lhůtě není podána žádost o zápis</a:t>
            </a:r>
          </a:p>
          <a:p>
            <a:pPr algn="just"/>
            <a:r>
              <a:rPr lang="cs-CZ" sz="2400" dirty="0">
                <a:solidFill>
                  <a:schemeClr val="bg2"/>
                </a:solidFill>
                <a:latin typeface="Century Gothic" pitchFamily="34" charset="0"/>
              </a:rPr>
              <a:t>Dopouští se vlastník – původní i nový</a:t>
            </a:r>
          </a:p>
          <a:p>
            <a:pPr algn="just"/>
            <a:r>
              <a:rPr lang="cs-CZ" sz="2400" dirty="0">
                <a:solidFill>
                  <a:schemeClr val="bg2"/>
                </a:solidFill>
                <a:latin typeface="Century Gothic" pitchFamily="34" charset="0"/>
              </a:rPr>
              <a:t>Trvající přestupek-NSS 9 As 93/2014</a:t>
            </a:r>
          </a:p>
          <a:p>
            <a:pPr algn="just"/>
            <a:r>
              <a:rPr lang="cs-CZ" sz="2400" dirty="0">
                <a:solidFill>
                  <a:schemeClr val="bg2"/>
                </a:solidFill>
                <a:latin typeface="Century Gothic" pitchFamily="34" charset="0"/>
              </a:rPr>
              <a:t>– NSS 9 As 101/2010: „</a:t>
            </a:r>
            <a:r>
              <a:rPr lang="cs-CZ" sz="2400" i="1" dirty="0">
                <a:solidFill>
                  <a:schemeClr val="bg2"/>
                </a:solidFill>
              </a:rPr>
              <a:t>Pokud protiprávní stav ještě není ukončen, se okamžik počátku běhu lhůty nastane prvním úkonem v řízení o přestupku vůči obviněnému, čímž bude nejčastěji doručení oznámení o zahájení řízení, nebo příkazu o uložení pokuty.“</a:t>
            </a:r>
          </a:p>
          <a:p>
            <a:pPr algn="just"/>
            <a:endParaRPr lang="cs-CZ" sz="2000" dirty="0">
              <a:latin typeface="Century Gothic" pitchFamily="34" charset="0"/>
            </a:endParaRPr>
          </a:p>
          <a:p>
            <a:pPr marL="0" indent="0" algn="just">
              <a:buNone/>
            </a:pPr>
            <a:endParaRPr lang="cs-CZ" sz="2000" dirty="0">
              <a:latin typeface="Century Gothic" pitchFamily="34" charset="0"/>
            </a:endParaRPr>
          </a:p>
          <a:p>
            <a:pPr marL="0" indent="0" algn="just">
              <a:buNone/>
            </a:pPr>
            <a:endParaRPr lang="cs-CZ" sz="2000" dirty="0">
              <a:latin typeface="Century Gothic" pitchFamily="34" charset="0"/>
            </a:endParaRPr>
          </a:p>
          <a:p>
            <a:pPr algn="just"/>
            <a:endParaRPr lang="cs-CZ" sz="2000" dirty="0">
              <a:solidFill>
                <a:schemeClr val="bg1"/>
              </a:solidFill>
            </a:endParaRPr>
          </a:p>
        </p:txBody>
      </p:sp>
    </p:spTree>
    <p:extLst>
      <p:ext uri="{BB962C8B-B14F-4D97-AF65-F5344CB8AC3E}">
        <p14:creationId xmlns:p14="http://schemas.microsoft.com/office/powerpoint/2010/main" val="246272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Prokazování právního zájmu při výdeji dat z registru vozidel</a:t>
            </a:r>
          </a:p>
        </p:txBody>
      </p:sp>
      <p:sp>
        <p:nvSpPr>
          <p:cNvPr id="3" name="Zástupný symbol pro obsah 2"/>
          <p:cNvSpPr>
            <a:spLocks noGrp="1"/>
          </p:cNvSpPr>
          <p:nvPr>
            <p:ph idx="1"/>
          </p:nvPr>
        </p:nvSpPr>
        <p:spPr>
          <a:xfrm>
            <a:off x="0" y="1834167"/>
            <a:ext cx="12192000" cy="5023833"/>
          </a:xfrm>
          <a:solidFill>
            <a:schemeClr val="tx1"/>
          </a:solidFill>
        </p:spPr>
        <p:txBody>
          <a:bodyPr>
            <a:noAutofit/>
          </a:bodyPr>
          <a:lstStyle/>
          <a:p>
            <a:pPr marL="0" indent="0" algn="just">
              <a:buNone/>
            </a:pPr>
            <a:endParaRPr lang="cs-CZ" sz="2800" b="1" dirty="0">
              <a:solidFill>
                <a:schemeClr val="bg1"/>
              </a:solidFill>
              <a:latin typeface="Century Gothic" pitchFamily="34" charset="0"/>
            </a:endParaRPr>
          </a:p>
          <a:p>
            <a:pPr marL="0" indent="0" algn="just">
              <a:buNone/>
            </a:pPr>
            <a:r>
              <a:rPr lang="cs-CZ" sz="2800" b="1" dirty="0">
                <a:solidFill>
                  <a:schemeClr val="bg2"/>
                </a:solidFill>
                <a:latin typeface="Century Gothic" pitchFamily="34" charset="0"/>
              </a:rPr>
              <a:t>Právní zájem není výslovné oprávnění dané zákonem !!!</a:t>
            </a:r>
          </a:p>
          <a:p>
            <a:pPr marL="0" indent="0" algn="just">
              <a:buNone/>
            </a:pPr>
            <a:r>
              <a:rPr lang="cs-CZ" sz="2800" b="1" dirty="0">
                <a:solidFill>
                  <a:schemeClr val="bg2"/>
                </a:solidFill>
              </a:rPr>
              <a:t>Právní zájem  X  Výkon působnosti orgánu veřejné moci !!!</a:t>
            </a:r>
          </a:p>
          <a:p>
            <a:pPr algn="just"/>
            <a:r>
              <a:rPr lang="cs-CZ" sz="2800" dirty="0">
                <a:solidFill>
                  <a:schemeClr val="bg2"/>
                </a:solidFill>
              </a:rPr>
              <a:t>Pojem právní zájem není v žádném právním </a:t>
            </a:r>
            <a:r>
              <a:rPr lang="cs-CZ" sz="2800" u="sng" dirty="0">
                <a:solidFill>
                  <a:schemeClr val="bg2"/>
                </a:solidFill>
              </a:rPr>
              <a:t>předpisu</a:t>
            </a:r>
            <a:r>
              <a:rPr lang="cs-CZ" sz="2800" dirty="0">
                <a:solidFill>
                  <a:schemeClr val="bg2"/>
                </a:solidFill>
              </a:rPr>
              <a:t> jednoznačně definován, nicméně lze jej vyložit jako oprávněný zájem žadatele </a:t>
            </a:r>
            <a:r>
              <a:rPr lang="cs-CZ" sz="2800" u="sng" dirty="0">
                <a:solidFill>
                  <a:schemeClr val="bg2"/>
                </a:solidFill>
              </a:rPr>
              <a:t>zjistit</a:t>
            </a:r>
            <a:r>
              <a:rPr lang="cs-CZ" sz="2800" dirty="0">
                <a:solidFill>
                  <a:schemeClr val="bg2"/>
                </a:solidFill>
              </a:rPr>
              <a:t> z různých důvodů potřebné údaje k věci či osobě, k níž má nějaký vztah. Konečné posouzení, zda žadatel osvědčil právní zájem či nikoliv, záleží vždy na posouzení konkrétního správního orgánu</a:t>
            </a:r>
          </a:p>
          <a:p>
            <a:pPr marL="0" indent="0" algn="just">
              <a:buNone/>
            </a:pPr>
            <a:r>
              <a:rPr lang="cs-CZ" sz="2800" dirty="0">
                <a:solidFill>
                  <a:schemeClr val="bg2"/>
                </a:solidFill>
              </a:rPr>
              <a:t>Podpůrně NSS 10 As 276/2014 </a:t>
            </a:r>
          </a:p>
          <a:p>
            <a:endParaRPr lang="cs-CZ" dirty="0">
              <a:solidFill>
                <a:schemeClr val="bg1"/>
              </a:solidFill>
            </a:endParaRPr>
          </a:p>
          <a:p>
            <a:endParaRPr lang="cs-CZ" dirty="0">
              <a:solidFill>
                <a:schemeClr val="bg1"/>
              </a:solidFill>
            </a:endParaRPr>
          </a:p>
          <a:p>
            <a:pPr marL="914400" lvl="2" indent="0" algn="just">
              <a:buNone/>
            </a:pPr>
            <a:endParaRPr lang="cs-CZ" sz="2200" b="1" dirty="0">
              <a:solidFill>
                <a:schemeClr val="bg1"/>
              </a:solidFill>
              <a:latin typeface="Century Gothic" pitchFamily="34" charset="0"/>
            </a:endParaRPr>
          </a:p>
          <a:p>
            <a:pPr lvl="2" algn="just"/>
            <a:endParaRPr lang="cs-CZ" sz="2200" b="1" dirty="0">
              <a:solidFill>
                <a:schemeClr val="bg1"/>
              </a:solidFill>
              <a:latin typeface="Century Gothic" pitchFamily="34" charset="0"/>
            </a:endParaRPr>
          </a:p>
          <a:p>
            <a:pPr marL="457200" lvl="1" indent="0" algn="just">
              <a:buNone/>
            </a:pPr>
            <a:endParaRPr lang="cs-CZ" sz="2200"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marL="0" indent="0" algn="just">
              <a:buNone/>
            </a:pPr>
            <a:endParaRPr lang="cs-CZ" dirty="0">
              <a:solidFill>
                <a:schemeClr val="bg1"/>
              </a:solidFill>
              <a:latin typeface="Century Gothic" pitchFamily="34" charset="0"/>
            </a:endParaRPr>
          </a:p>
        </p:txBody>
      </p:sp>
    </p:spTree>
    <p:extLst>
      <p:ext uri="{BB962C8B-B14F-4D97-AF65-F5344CB8AC3E}">
        <p14:creationId xmlns:p14="http://schemas.microsoft.com/office/powerpoint/2010/main" val="371580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 Prokazování právního zájmu při výdeji dat z registru vozidel</a:t>
            </a:r>
          </a:p>
        </p:txBody>
      </p:sp>
      <p:sp>
        <p:nvSpPr>
          <p:cNvPr id="3" name="Zástupný symbol pro obsah 2"/>
          <p:cNvSpPr>
            <a:spLocks noGrp="1"/>
          </p:cNvSpPr>
          <p:nvPr>
            <p:ph idx="1"/>
          </p:nvPr>
        </p:nvSpPr>
        <p:spPr>
          <a:xfrm>
            <a:off x="0" y="1834167"/>
            <a:ext cx="12192000" cy="5023833"/>
          </a:xfrm>
          <a:solidFill>
            <a:schemeClr val="tx1"/>
          </a:solidFill>
        </p:spPr>
        <p:txBody>
          <a:bodyPr>
            <a:noAutofit/>
          </a:bodyPr>
          <a:lstStyle/>
          <a:p>
            <a:pPr algn="just"/>
            <a:r>
              <a:rPr lang="cs-CZ" sz="2000" dirty="0">
                <a:solidFill>
                  <a:schemeClr val="bg2"/>
                </a:solidFill>
              </a:rPr>
              <a:t>Výkon působnosti orgánu veřejné moci</a:t>
            </a:r>
          </a:p>
          <a:p>
            <a:pPr lvl="1" algn="just"/>
            <a:r>
              <a:rPr lang="cs-CZ" sz="2000" dirty="0">
                <a:solidFill>
                  <a:schemeClr val="bg2"/>
                </a:solidFill>
              </a:rPr>
              <a:t>Notáři – dědické řízení</a:t>
            </a:r>
          </a:p>
          <a:p>
            <a:pPr lvl="1" algn="just"/>
            <a:r>
              <a:rPr lang="cs-CZ" sz="2000" dirty="0">
                <a:solidFill>
                  <a:schemeClr val="bg2"/>
                </a:solidFill>
              </a:rPr>
              <a:t>Poskytování údajů orgánu ochrany přírody o vozidlech blokujících lesní cesty</a:t>
            </a:r>
          </a:p>
          <a:p>
            <a:pPr lvl="1" algn="just"/>
            <a:r>
              <a:rPr lang="cs-CZ" sz="2000" dirty="0">
                <a:solidFill>
                  <a:schemeClr val="bg2"/>
                </a:solidFill>
              </a:rPr>
              <a:t>Soudy</a:t>
            </a:r>
          </a:p>
          <a:p>
            <a:pPr lvl="1" algn="just"/>
            <a:r>
              <a:rPr lang="cs-CZ" sz="2000" dirty="0">
                <a:solidFill>
                  <a:schemeClr val="bg2"/>
                </a:solidFill>
              </a:rPr>
              <a:t>Exekutoři</a:t>
            </a:r>
          </a:p>
          <a:p>
            <a:pPr lvl="1" algn="just"/>
            <a:r>
              <a:rPr lang="cs-CZ" sz="2000" dirty="0">
                <a:solidFill>
                  <a:schemeClr val="bg2"/>
                </a:solidFill>
              </a:rPr>
              <a:t>Jiné orgány</a:t>
            </a:r>
          </a:p>
          <a:p>
            <a:pPr marL="457200" lvl="1" indent="0" algn="just">
              <a:buNone/>
            </a:pPr>
            <a:endParaRPr lang="cs-CZ" sz="2000" dirty="0">
              <a:solidFill>
                <a:schemeClr val="bg2"/>
              </a:solidFill>
            </a:endParaRPr>
          </a:p>
          <a:p>
            <a:pPr algn="just"/>
            <a:r>
              <a:rPr lang="cs-CZ" sz="2000" dirty="0">
                <a:solidFill>
                  <a:schemeClr val="bg2"/>
                </a:solidFill>
              </a:rPr>
              <a:t>Právní zájem</a:t>
            </a:r>
          </a:p>
          <a:p>
            <a:pPr lvl="1" algn="just"/>
            <a:r>
              <a:rPr lang="cs-CZ" sz="2000" dirty="0">
                <a:solidFill>
                  <a:schemeClr val="bg2"/>
                </a:solidFill>
              </a:rPr>
              <a:t>Zákon nepředvídá konkrétního oprávněného a konkrétní situaci</a:t>
            </a:r>
          </a:p>
          <a:p>
            <a:pPr lvl="1" algn="just"/>
            <a:r>
              <a:rPr lang="cs-CZ" sz="2000" dirty="0">
                <a:solidFill>
                  <a:schemeClr val="bg2"/>
                </a:solidFill>
              </a:rPr>
              <a:t>Předpoklad vzniku oprávněné potřeby údaje požadovat</a:t>
            </a:r>
          </a:p>
          <a:p>
            <a:pPr lvl="1" algn="just"/>
            <a:r>
              <a:rPr lang="cs-CZ" sz="2000" dirty="0">
                <a:solidFill>
                  <a:schemeClr val="bg2"/>
                </a:solidFill>
              </a:rPr>
              <a:t>Právní zájem je třeba prokázat, nestačí tvrdit</a:t>
            </a:r>
          </a:p>
          <a:p>
            <a:pPr lvl="1" algn="just"/>
            <a:r>
              <a:rPr lang="cs-CZ" sz="2000" dirty="0">
                <a:solidFill>
                  <a:schemeClr val="bg2"/>
                </a:solidFill>
              </a:rPr>
              <a:t>Právní zájem se neprokazuje odkazem na oprávnění dané zákonem !!!</a:t>
            </a:r>
          </a:p>
          <a:p>
            <a:pPr marL="457200" lvl="1" indent="0" algn="just">
              <a:buNone/>
            </a:pPr>
            <a:endParaRPr lang="cs-CZ" sz="2000" dirty="0">
              <a:solidFill>
                <a:schemeClr val="bg2"/>
              </a:solidFill>
            </a:endParaRPr>
          </a:p>
          <a:p>
            <a:pPr marL="0" indent="0">
              <a:buNone/>
            </a:pPr>
            <a:endParaRPr lang="cs-CZ" sz="2000" dirty="0">
              <a:solidFill>
                <a:schemeClr val="bg2"/>
              </a:solidFill>
            </a:endParaRPr>
          </a:p>
          <a:p>
            <a:pPr marL="914400" lvl="2" indent="0" algn="just">
              <a:buNone/>
            </a:pPr>
            <a:endParaRPr lang="cs-CZ" sz="2000" b="1" dirty="0">
              <a:solidFill>
                <a:schemeClr val="bg2"/>
              </a:solidFill>
              <a:latin typeface="Century Gothic" pitchFamily="34" charset="0"/>
            </a:endParaRPr>
          </a:p>
          <a:p>
            <a:pPr lvl="2" algn="just"/>
            <a:endParaRPr lang="cs-CZ" sz="2000" b="1" dirty="0">
              <a:solidFill>
                <a:schemeClr val="bg2"/>
              </a:solidFill>
              <a:latin typeface="Century Gothic" pitchFamily="34" charset="0"/>
            </a:endParaRPr>
          </a:p>
          <a:p>
            <a:pPr marL="457200" lvl="1" indent="0" algn="just">
              <a:buNone/>
            </a:pPr>
            <a:endParaRPr lang="cs-CZ" sz="2000" b="1" dirty="0">
              <a:solidFill>
                <a:schemeClr val="bg2"/>
              </a:solidFill>
              <a:latin typeface="Century Gothic" pitchFamily="34" charset="0"/>
            </a:endParaRPr>
          </a:p>
          <a:p>
            <a:pPr lvl="1" algn="just"/>
            <a:endParaRPr lang="cs-CZ" sz="2000" b="1" dirty="0">
              <a:solidFill>
                <a:schemeClr val="bg2"/>
              </a:solidFill>
              <a:latin typeface="Century Gothic" pitchFamily="34" charset="0"/>
            </a:endParaRPr>
          </a:p>
          <a:p>
            <a:pPr lvl="1" algn="just"/>
            <a:endParaRPr lang="cs-CZ" sz="2000" b="1" dirty="0">
              <a:solidFill>
                <a:schemeClr val="bg2"/>
              </a:solidFill>
              <a:latin typeface="Century Gothic" pitchFamily="34" charset="0"/>
            </a:endParaRPr>
          </a:p>
          <a:p>
            <a:pPr lvl="1" algn="just"/>
            <a:endParaRPr lang="cs-CZ" sz="2000" b="1" dirty="0">
              <a:solidFill>
                <a:schemeClr val="bg2"/>
              </a:solidFill>
              <a:latin typeface="Century Gothic" pitchFamily="34" charset="0"/>
            </a:endParaRPr>
          </a:p>
          <a:p>
            <a:pPr lvl="1" algn="just"/>
            <a:endParaRPr lang="cs-CZ" sz="2000" b="1" dirty="0">
              <a:solidFill>
                <a:schemeClr val="bg2"/>
              </a:solidFill>
              <a:latin typeface="Century Gothic" pitchFamily="34" charset="0"/>
            </a:endParaRPr>
          </a:p>
          <a:p>
            <a:pPr marL="0" indent="0" algn="just">
              <a:buNone/>
            </a:pPr>
            <a:endParaRPr lang="cs-CZ" sz="2000" dirty="0">
              <a:solidFill>
                <a:schemeClr val="bg2"/>
              </a:solidFill>
              <a:latin typeface="Century Gothic" pitchFamily="34" charset="0"/>
            </a:endParaRPr>
          </a:p>
        </p:txBody>
      </p:sp>
    </p:spTree>
    <p:extLst>
      <p:ext uri="{BB962C8B-B14F-4D97-AF65-F5344CB8AC3E}">
        <p14:creationId xmlns:p14="http://schemas.microsoft.com/office/powerpoint/2010/main" val="1021219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2. VÝDEJ DAT EXEKUTOROVI – ORGÁN VEŘEJNÉ MOCI</a:t>
            </a:r>
          </a:p>
        </p:txBody>
      </p:sp>
      <p:sp>
        <p:nvSpPr>
          <p:cNvPr id="3" name="Zástupný symbol pro obsah 2"/>
          <p:cNvSpPr>
            <a:spLocks noGrp="1"/>
          </p:cNvSpPr>
          <p:nvPr>
            <p:ph idx="1"/>
          </p:nvPr>
        </p:nvSpPr>
        <p:spPr>
          <a:xfrm>
            <a:off x="220337" y="1961001"/>
            <a:ext cx="11556694" cy="4770305"/>
          </a:xfrm>
          <a:solidFill>
            <a:schemeClr val="tx1"/>
          </a:solidFill>
        </p:spPr>
        <p:txBody>
          <a:bodyPr>
            <a:noAutofit/>
          </a:bodyPr>
          <a:lstStyle/>
          <a:p>
            <a:pPr algn="just"/>
            <a:r>
              <a:rPr lang="cs-CZ" dirty="0">
                <a:solidFill>
                  <a:schemeClr val="bg2"/>
                </a:solidFill>
              </a:rPr>
              <a:t>§ 28 zák. 120/2001 Sb. – úkony exekutora = úkony soudu</a:t>
            </a:r>
          </a:p>
          <a:p>
            <a:pPr algn="just"/>
            <a:r>
              <a:rPr lang="cs-CZ" dirty="0">
                <a:solidFill>
                  <a:schemeClr val="bg2"/>
                </a:solidFill>
              </a:rPr>
              <a:t>§ 33 odst. 1 </a:t>
            </a:r>
            <a:r>
              <a:rPr lang="cs-CZ" dirty="0" err="1">
                <a:solidFill>
                  <a:schemeClr val="bg2"/>
                </a:solidFill>
              </a:rPr>
              <a:t>e.ř</a:t>
            </a:r>
            <a:r>
              <a:rPr lang="cs-CZ" dirty="0">
                <a:solidFill>
                  <a:schemeClr val="bg2"/>
                </a:solidFill>
              </a:rPr>
              <a:t>. – orgány poskytují údaje o majetku </a:t>
            </a:r>
          </a:p>
          <a:p>
            <a:pPr algn="just"/>
            <a:r>
              <a:rPr lang="cs-CZ" dirty="0">
                <a:solidFill>
                  <a:schemeClr val="bg2"/>
                </a:solidFill>
              </a:rPr>
              <a:t>§ 33 odst. 2 </a:t>
            </a:r>
            <a:r>
              <a:rPr lang="cs-CZ" dirty="0" err="1">
                <a:solidFill>
                  <a:schemeClr val="bg2"/>
                </a:solidFill>
              </a:rPr>
              <a:t>e.ř</a:t>
            </a:r>
            <a:r>
              <a:rPr lang="cs-CZ" dirty="0">
                <a:solidFill>
                  <a:schemeClr val="bg2"/>
                </a:solidFill>
              </a:rPr>
              <a:t>. – PČR poskytuje součinnost při provádění ex.</a:t>
            </a:r>
          </a:p>
          <a:p>
            <a:pPr algn="just"/>
            <a:r>
              <a:rPr lang="cs-CZ" dirty="0">
                <a:solidFill>
                  <a:schemeClr val="bg2"/>
                </a:solidFill>
              </a:rPr>
              <a:t>§ 33 odst. 3 </a:t>
            </a:r>
            <a:r>
              <a:rPr lang="cs-CZ" dirty="0" err="1">
                <a:solidFill>
                  <a:schemeClr val="bg2"/>
                </a:solidFill>
              </a:rPr>
              <a:t>e.ř</a:t>
            </a:r>
            <a:r>
              <a:rPr lang="cs-CZ" dirty="0">
                <a:solidFill>
                  <a:schemeClr val="bg2"/>
                </a:solidFill>
              </a:rPr>
              <a:t>. – </a:t>
            </a:r>
            <a:r>
              <a:rPr lang="cs-CZ" b="1" dirty="0">
                <a:solidFill>
                  <a:schemeClr val="bg2"/>
                </a:solidFill>
              </a:rPr>
              <a:t>orgány vedoucí evidenci majetku nebo osob poskytují údaje potřebné k provedení exekuce </a:t>
            </a:r>
            <a:r>
              <a:rPr lang="cs-CZ" dirty="0">
                <a:solidFill>
                  <a:schemeClr val="bg2"/>
                </a:solidFill>
              </a:rPr>
              <a:t>– širší povinnost</a:t>
            </a:r>
          </a:p>
          <a:p>
            <a:pPr algn="just"/>
            <a:r>
              <a:rPr lang="cs-CZ" b="1" dirty="0">
                <a:solidFill>
                  <a:schemeClr val="bg2"/>
                </a:solidFill>
              </a:rPr>
              <a:t>Exekutorovi se poskytují i kopie listin !!!</a:t>
            </a:r>
          </a:p>
          <a:p>
            <a:pPr algn="just"/>
            <a:r>
              <a:rPr lang="cs-CZ" b="1" dirty="0">
                <a:solidFill>
                  <a:schemeClr val="bg2"/>
                </a:solidFill>
              </a:rPr>
              <a:t>Pozor!!! Speciální </a:t>
            </a:r>
            <a:r>
              <a:rPr lang="cs-CZ" b="1" dirty="0" err="1">
                <a:solidFill>
                  <a:schemeClr val="bg2"/>
                </a:solidFill>
              </a:rPr>
              <a:t>inhibitorium</a:t>
            </a:r>
            <a:r>
              <a:rPr lang="cs-CZ" b="1" dirty="0">
                <a:solidFill>
                  <a:schemeClr val="bg2"/>
                </a:solidFill>
              </a:rPr>
              <a:t> § 324 o.s.ř. – absolutní neplatnost nakládání s věcmi v soupisu exekutora</a:t>
            </a:r>
          </a:p>
          <a:p>
            <a:pPr algn="just"/>
            <a:endParaRPr lang="cs-CZ" dirty="0">
              <a:solidFill>
                <a:schemeClr val="bg2"/>
              </a:solidFill>
            </a:endParaRPr>
          </a:p>
          <a:p>
            <a:pPr algn="just"/>
            <a:endParaRPr lang="cs-CZ" dirty="0">
              <a:solidFill>
                <a:schemeClr val="bg2"/>
              </a:solidFill>
            </a:endParaRPr>
          </a:p>
          <a:p>
            <a:pPr algn="just"/>
            <a:endParaRPr lang="cs-CZ" dirty="0">
              <a:solidFill>
                <a:schemeClr val="bg1"/>
              </a:solidFill>
            </a:endParaRPr>
          </a:p>
          <a:p>
            <a:pPr algn="just"/>
            <a:endParaRPr lang="cs-CZ" dirty="0">
              <a:solidFill>
                <a:schemeClr val="bg1"/>
              </a:solidFill>
            </a:endParaRPr>
          </a:p>
          <a:p>
            <a:pPr marL="457200" lvl="1" indent="0" algn="just">
              <a:buNone/>
            </a:pPr>
            <a:endParaRPr lang="cs-CZ" dirty="0">
              <a:solidFill>
                <a:schemeClr val="bg1"/>
              </a:solidFill>
            </a:endParaRPr>
          </a:p>
          <a:p>
            <a:pPr algn="just"/>
            <a:endParaRPr lang="cs-CZ" dirty="0">
              <a:solidFill>
                <a:schemeClr val="bg1"/>
              </a:solidFill>
            </a:endParaRPr>
          </a:p>
          <a:p>
            <a:endParaRPr lang="cs-CZ" dirty="0">
              <a:solidFill>
                <a:schemeClr val="bg1"/>
              </a:solidFill>
            </a:endParaRPr>
          </a:p>
          <a:p>
            <a:pPr marL="914400" lvl="2" indent="0" algn="just">
              <a:buNone/>
            </a:pPr>
            <a:endParaRPr lang="cs-CZ" sz="2200" b="1" dirty="0">
              <a:solidFill>
                <a:schemeClr val="bg1"/>
              </a:solidFill>
              <a:latin typeface="Century Gothic" pitchFamily="34" charset="0"/>
            </a:endParaRPr>
          </a:p>
          <a:p>
            <a:pPr lvl="2" algn="just"/>
            <a:endParaRPr lang="cs-CZ" sz="2200" b="1" dirty="0">
              <a:solidFill>
                <a:schemeClr val="bg1"/>
              </a:solidFill>
              <a:latin typeface="Century Gothic" pitchFamily="34" charset="0"/>
            </a:endParaRPr>
          </a:p>
          <a:p>
            <a:pPr marL="457200" lvl="1" indent="0" algn="just">
              <a:buNone/>
            </a:pPr>
            <a:endParaRPr lang="cs-CZ" sz="2200"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marL="0" indent="0" algn="just">
              <a:buNone/>
            </a:pPr>
            <a:endParaRPr lang="cs-CZ" dirty="0">
              <a:solidFill>
                <a:schemeClr val="bg1"/>
              </a:solidFill>
              <a:latin typeface="Century Gothic" pitchFamily="34" charset="0"/>
            </a:endParaRPr>
          </a:p>
        </p:txBody>
      </p:sp>
    </p:spTree>
    <p:extLst>
      <p:ext uri="{BB962C8B-B14F-4D97-AF65-F5344CB8AC3E}">
        <p14:creationId xmlns:p14="http://schemas.microsoft.com/office/powerpoint/2010/main" val="340361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Prokazování právního zájmu při výdeji dat z registru vozidel</a:t>
            </a:r>
          </a:p>
        </p:txBody>
      </p:sp>
      <p:sp>
        <p:nvSpPr>
          <p:cNvPr id="3" name="Zástupný symbol pro obsah 2"/>
          <p:cNvSpPr>
            <a:spLocks noGrp="1"/>
          </p:cNvSpPr>
          <p:nvPr>
            <p:ph idx="1"/>
          </p:nvPr>
        </p:nvSpPr>
        <p:spPr>
          <a:xfrm>
            <a:off x="418641" y="2082188"/>
            <a:ext cx="11060936" cy="4395730"/>
          </a:xfrm>
          <a:solidFill>
            <a:schemeClr val="tx1"/>
          </a:solidFill>
        </p:spPr>
        <p:txBody>
          <a:bodyPr>
            <a:noAutofit/>
          </a:bodyPr>
          <a:lstStyle/>
          <a:p>
            <a:pPr algn="just"/>
            <a:r>
              <a:rPr lang="cs-CZ" sz="2400" dirty="0">
                <a:solidFill>
                  <a:schemeClr val="bg2"/>
                </a:solidFill>
              </a:rPr>
              <a:t>Registr silničních vozidel je</a:t>
            </a:r>
            <a:r>
              <a:rPr lang="cs-CZ" sz="2400" b="1" u="sng" dirty="0">
                <a:solidFill>
                  <a:schemeClr val="bg2"/>
                </a:solidFill>
              </a:rPr>
              <a:t> informační systém veřejné správy</a:t>
            </a:r>
          </a:p>
          <a:p>
            <a:pPr algn="just"/>
            <a:r>
              <a:rPr lang="cs-CZ" sz="2000" b="1" dirty="0">
                <a:solidFill>
                  <a:schemeClr val="bg2"/>
                </a:solidFill>
              </a:rPr>
              <a:t>ORP je „dotčeným správcem“ </a:t>
            </a:r>
            <a:r>
              <a:rPr lang="cs-CZ" sz="2000" dirty="0">
                <a:solidFill>
                  <a:schemeClr val="bg2"/>
                </a:solidFill>
              </a:rPr>
              <a:t>resp.</a:t>
            </a:r>
            <a:r>
              <a:rPr lang="cs-CZ" sz="2000" b="1" dirty="0">
                <a:solidFill>
                  <a:schemeClr val="bg2"/>
                </a:solidFill>
              </a:rPr>
              <a:t> „dotčeným zpracovatelem“ osobních údajů [čl.4 odst. 7 </a:t>
            </a:r>
            <a:r>
              <a:rPr lang="cs-CZ" sz="2000" dirty="0">
                <a:solidFill>
                  <a:schemeClr val="bg2"/>
                </a:solidFill>
              </a:rPr>
              <a:t>resp.</a:t>
            </a:r>
            <a:r>
              <a:rPr lang="cs-CZ" sz="2000" b="1" dirty="0">
                <a:solidFill>
                  <a:schemeClr val="bg2"/>
                </a:solidFill>
              </a:rPr>
              <a:t> 8 GDPR]</a:t>
            </a:r>
          </a:p>
          <a:p>
            <a:pPr algn="just"/>
            <a:r>
              <a:rPr lang="cs-CZ" sz="2000" b="1" dirty="0">
                <a:solidFill>
                  <a:schemeClr val="bg2"/>
                </a:solidFill>
              </a:rPr>
              <a:t>ORP je povinen poskytovat údaje z registru vozidel, pokud </a:t>
            </a:r>
            <a:r>
              <a:rPr lang="cs-CZ" sz="2000" dirty="0">
                <a:solidFill>
                  <a:schemeClr val="bg2"/>
                </a:solidFill>
              </a:rPr>
              <a:t>fyzická nebo právnická osoba </a:t>
            </a:r>
            <a:r>
              <a:rPr lang="cs-CZ" sz="2000" b="1" dirty="0">
                <a:solidFill>
                  <a:schemeClr val="bg2"/>
                </a:solidFill>
              </a:rPr>
              <a:t>prokáže právní zájem </a:t>
            </a:r>
            <a:r>
              <a:rPr lang="cs-CZ" sz="2000" dirty="0">
                <a:solidFill>
                  <a:schemeClr val="bg2"/>
                </a:solidFill>
              </a:rPr>
              <a:t>na jejich poskytnutí a požádá o ně </a:t>
            </a:r>
          </a:p>
          <a:p>
            <a:pPr lvl="1" algn="just"/>
            <a:r>
              <a:rPr lang="cs-CZ" sz="2000" b="1" dirty="0">
                <a:solidFill>
                  <a:schemeClr val="bg2"/>
                </a:solidFill>
              </a:rPr>
              <a:t>zpracování osobních údajů</a:t>
            </a:r>
            <a:r>
              <a:rPr lang="cs-CZ" sz="2000" dirty="0">
                <a:solidFill>
                  <a:schemeClr val="bg2"/>
                </a:solidFill>
              </a:rPr>
              <a:t>, které je </a:t>
            </a:r>
            <a:r>
              <a:rPr lang="cs-CZ" sz="2000" b="1" dirty="0">
                <a:solidFill>
                  <a:schemeClr val="bg2"/>
                </a:solidFill>
              </a:rPr>
              <a:t>nezbytné pro dodržení právní povinnosti </a:t>
            </a:r>
            <a:r>
              <a:rPr lang="cs-CZ" sz="2000" dirty="0">
                <a:solidFill>
                  <a:schemeClr val="bg2"/>
                </a:solidFill>
              </a:rPr>
              <a:t>dotčeného správce/zpracovatele (ORP) jež dle ustanovení čl. 6 odst. 1 písm. c) GDPR </a:t>
            </a:r>
            <a:r>
              <a:rPr lang="cs-CZ" sz="2000" b="1" dirty="0">
                <a:solidFill>
                  <a:schemeClr val="bg2"/>
                </a:solidFill>
              </a:rPr>
              <a:t>může provádět bez souhlasu subjektu údajů</a:t>
            </a:r>
          </a:p>
          <a:p>
            <a:pPr lvl="1" algn="just"/>
            <a:r>
              <a:rPr lang="cs-CZ" sz="2000" dirty="0">
                <a:solidFill>
                  <a:schemeClr val="bg2"/>
                </a:solidFill>
              </a:rPr>
              <a:t>Nahlížet lze i do elektronické podoby [NSS 10 As 276/2014] –nejen opisy a výpisy</a:t>
            </a:r>
          </a:p>
          <a:p>
            <a:pPr algn="just"/>
            <a:r>
              <a:rPr lang="cs-CZ" sz="2000" dirty="0">
                <a:solidFill>
                  <a:schemeClr val="bg2"/>
                </a:solidFill>
              </a:rPr>
              <a:t>Je na ORP/MD zajistit softwarové řešení tak, aby údaje, které nepokrývá právní zájem žadatele byly anonymizovány</a:t>
            </a:r>
          </a:p>
          <a:p>
            <a:pPr marL="457200" lvl="1" indent="0" algn="just">
              <a:buNone/>
            </a:pPr>
            <a:endParaRPr lang="cs-CZ" dirty="0">
              <a:solidFill>
                <a:schemeClr val="bg1"/>
              </a:solidFill>
            </a:endParaRPr>
          </a:p>
          <a:p>
            <a:pPr algn="just"/>
            <a:endParaRPr lang="cs-CZ" dirty="0">
              <a:solidFill>
                <a:schemeClr val="bg1"/>
              </a:solidFill>
            </a:endParaRPr>
          </a:p>
          <a:p>
            <a:endParaRPr lang="cs-CZ" dirty="0">
              <a:solidFill>
                <a:schemeClr val="bg1"/>
              </a:solidFill>
            </a:endParaRPr>
          </a:p>
          <a:p>
            <a:pPr marL="914400" lvl="2" indent="0" algn="just">
              <a:buNone/>
            </a:pPr>
            <a:endParaRPr lang="cs-CZ" sz="2200" b="1" dirty="0">
              <a:solidFill>
                <a:schemeClr val="bg1"/>
              </a:solidFill>
              <a:latin typeface="Century Gothic" pitchFamily="34" charset="0"/>
            </a:endParaRPr>
          </a:p>
          <a:p>
            <a:pPr lvl="2" algn="just"/>
            <a:endParaRPr lang="cs-CZ" sz="2200" b="1" dirty="0">
              <a:solidFill>
                <a:schemeClr val="bg1"/>
              </a:solidFill>
              <a:latin typeface="Century Gothic" pitchFamily="34" charset="0"/>
            </a:endParaRPr>
          </a:p>
          <a:p>
            <a:pPr marL="457200" lvl="1" indent="0" algn="just">
              <a:buNone/>
            </a:pPr>
            <a:endParaRPr lang="cs-CZ" sz="2200"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marL="0" indent="0" algn="just">
              <a:buNone/>
            </a:pPr>
            <a:endParaRPr lang="cs-CZ" dirty="0">
              <a:solidFill>
                <a:schemeClr val="bg1"/>
              </a:solidFill>
              <a:latin typeface="Century Gothic" pitchFamily="34" charset="0"/>
            </a:endParaRPr>
          </a:p>
        </p:txBody>
      </p:sp>
    </p:spTree>
    <p:extLst>
      <p:ext uri="{BB962C8B-B14F-4D97-AF65-F5344CB8AC3E}">
        <p14:creationId xmlns:p14="http://schemas.microsoft.com/office/powerpoint/2010/main" val="286615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Prokazování právního zájmu při výdeji dat z registru vozidel</a:t>
            </a:r>
          </a:p>
        </p:txBody>
      </p:sp>
      <p:sp>
        <p:nvSpPr>
          <p:cNvPr id="3" name="Zástupný symbol pro obsah 2"/>
          <p:cNvSpPr>
            <a:spLocks noGrp="1"/>
          </p:cNvSpPr>
          <p:nvPr>
            <p:ph idx="1"/>
          </p:nvPr>
        </p:nvSpPr>
        <p:spPr>
          <a:xfrm>
            <a:off x="0" y="1809029"/>
            <a:ext cx="12192000" cy="5048971"/>
          </a:xfrm>
          <a:solidFill>
            <a:schemeClr val="tx1"/>
          </a:solidFill>
        </p:spPr>
        <p:txBody>
          <a:bodyPr>
            <a:noAutofit/>
          </a:bodyPr>
          <a:lstStyle/>
          <a:p>
            <a:pPr algn="just"/>
            <a:r>
              <a:rPr lang="cs-CZ" sz="2400" b="1" dirty="0">
                <a:solidFill>
                  <a:schemeClr val="bg2"/>
                </a:solidFill>
              </a:rPr>
              <a:t>§ 5 odst. 7  </a:t>
            </a:r>
            <a:r>
              <a:rPr lang="cs-CZ" sz="2400" dirty="0">
                <a:solidFill>
                  <a:schemeClr val="bg2"/>
                </a:solidFill>
              </a:rPr>
              <a:t>- </a:t>
            </a:r>
            <a:r>
              <a:rPr lang="cs-CZ" sz="2400" b="1" u="sng" dirty="0">
                <a:solidFill>
                  <a:schemeClr val="bg2"/>
                </a:solidFill>
              </a:rPr>
              <a:t>právní zájem  </a:t>
            </a:r>
          </a:p>
          <a:p>
            <a:pPr marL="0" indent="0" algn="just">
              <a:buNone/>
            </a:pPr>
            <a:r>
              <a:rPr lang="cs-CZ" sz="2400" dirty="0">
                <a:solidFill>
                  <a:schemeClr val="bg2"/>
                </a:solidFill>
              </a:rPr>
              <a:t>ORP poskytne na žádost údaje z registru silničních vozidel a) fyzické nebo právnické osobě, která </a:t>
            </a:r>
            <a:r>
              <a:rPr lang="cs-CZ" sz="2400" b="1" dirty="0">
                <a:solidFill>
                  <a:schemeClr val="bg2"/>
                </a:solidFill>
              </a:rPr>
              <a:t>prokáže právní zájem na poskytnutí údajů</a:t>
            </a:r>
            <a:r>
              <a:rPr lang="cs-CZ" sz="2400" dirty="0">
                <a:solidFill>
                  <a:schemeClr val="bg2"/>
                </a:solidFill>
              </a:rPr>
              <a:t>; právní zájem neprokazuje vlastník nebo provozovatel silničního vozidla, jedná-li se o údaje k tomuto vozidlu, a b) orgánu veřejné moci v rozsahu nezbytném k výkonu jeho působnosti. </a:t>
            </a:r>
          </a:p>
          <a:p>
            <a:pPr algn="just"/>
            <a:r>
              <a:rPr lang="cs-CZ" sz="2400" b="1" dirty="0">
                <a:solidFill>
                  <a:schemeClr val="bg2"/>
                </a:solidFill>
              </a:rPr>
              <a:t>§ 38 odst. 2 </a:t>
            </a:r>
            <a:r>
              <a:rPr lang="cs-CZ" sz="2400" b="1" dirty="0" err="1">
                <a:solidFill>
                  <a:schemeClr val="bg2"/>
                </a:solidFill>
              </a:rPr>
              <a:t>s.ř</a:t>
            </a:r>
            <a:r>
              <a:rPr lang="cs-CZ" sz="2400" dirty="0">
                <a:solidFill>
                  <a:schemeClr val="bg2"/>
                </a:solidFill>
              </a:rPr>
              <a:t>. – </a:t>
            </a:r>
            <a:r>
              <a:rPr lang="cs-CZ" sz="2400" b="1" u="sng" dirty="0">
                <a:solidFill>
                  <a:schemeClr val="bg2"/>
                </a:solidFill>
              </a:rPr>
              <a:t>právní zájem nebo jiný vážný důvod</a:t>
            </a:r>
          </a:p>
          <a:p>
            <a:pPr marL="0" indent="0" algn="just">
              <a:buNone/>
            </a:pPr>
            <a:r>
              <a:rPr lang="cs-CZ" sz="2400" dirty="0">
                <a:solidFill>
                  <a:schemeClr val="bg2"/>
                </a:solidFill>
              </a:rPr>
              <a:t>Jiným osobám správní orgán umožní nahlédnout do spisu, </a:t>
            </a:r>
            <a:r>
              <a:rPr lang="cs-CZ" sz="2400" b="1" dirty="0">
                <a:solidFill>
                  <a:schemeClr val="bg2"/>
                </a:solidFill>
              </a:rPr>
              <a:t>prokáží-li právní zájem </a:t>
            </a:r>
            <a:r>
              <a:rPr lang="cs-CZ" sz="2400" dirty="0">
                <a:solidFill>
                  <a:schemeClr val="bg2"/>
                </a:solidFill>
              </a:rPr>
              <a:t>nebo </a:t>
            </a:r>
            <a:r>
              <a:rPr lang="cs-CZ" sz="2400" b="1" dirty="0">
                <a:solidFill>
                  <a:schemeClr val="bg2"/>
                </a:solidFill>
              </a:rPr>
              <a:t>jiný vážný důvod </a:t>
            </a:r>
            <a:r>
              <a:rPr lang="cs-CZ" sz="2400" dirty="0">
                <a:solidFill>
                  <a:schemeClr val="bg2"/>
                </a:solidFill>
              </a:rPr>
              <a:t>a </a:t>
            </a:r>
            <a:r>
              <a:rPr lang="cs-CZ" sz="2400" u="sng" dirty="0">
                <a:solidFill>
                  <a:schemeClr val="bg2"/>
                </a:solidFill>
              </a:rPr>
              <a:t>nebude-li tím porušeno právo některého z účastníků</a:t>
            </a:r>
            <a:r>
              <a:rPr lang="cs-CZ" sz="2400" dirty="0">
                <a:solidFill>
                  <a:schemeClr val="bg2"/>
                </a:solidFill>
              </a:rPr>
              <a:t>, popřípadě dalších dotčených osob anebo veřejný zájem.</a:t>
            </a:r>
          </a:p>
          <a:p>
            <a:pPr marL="0" indent="0" algn="just">
              <a:buNone/>
            </a:pPr>
            <a:r>
              <a:rPr lang="cs-CZ" sz="2400" b="1" dirty="0">
                <a:solidFill>
                  <a:schemeClr val="bg2"/>
                </a:solidFill>
                <a:latin typeface="Century Gothic" pitchFamily="34" charset="0"/>
              </a:rPr>
              <a:t>Spis vozidla není správním spisem dle § 17 </a:t>
            </a:r>
            <a:r>
              <a:rPr lang="cs-CZ" sz="2400" b="1" dirty="0" err="1">
                <a:solidFill>
                  <a:schemeClr val="bg2"/>
                </a:solidFill>
                <a:latin typeface="Century Gothic" pitchFamily="34" charset="0"/>
              </a:rPr>
              <a:t>s.ř</a:t>
            </a:r>
            <a:r>
              <a:rPr lang="cs-CZ" sz="2400" b="1" dirty="0">
                <a:solidFill>
                  <a:schemeClr val="bg2"/>
                </a:solidFill>
                <a:latin typeface="Century Gothic" pitchFamily="34" charset="0"/>
              </a:rPr>
              <a:t>. !</a:t>
            </a:r>
          </a:p>
          <a:p>
            <a:pPr marL="0" indent="0" algn="just">
              <a:buNone/>
            </a:pPr>
            <a:r>
              <a:rPr lang="cs-CZ" sz="2000" b="1" dirty="0">
                <a:solidFill>
                  <a:schemeClr val="bg2">
                    <a:lumMod val="75000"/>
                  </a:schemeClr>
                </a:solidFill>
              </a:rPr>
              <a:t>Registr silničních vozidel není veřejným seznamem, neboť je poskytnutí z tohoto registru vázáno na prokázání právního zájmu žadatele  </a:t>
            </a:r>
            <a:r>
              <a:rPr lang="cs-CZ" sz="2000" b="1" dirty="0">
                <a:solidFill>
                  <a:schemeClr val="bg2">
                    <a:lumMod val="75000"/>
                  </a:schemeClr>
                </a:solidFill>
                <a:latin typeface="Century Gothic" pitchFamily="34" charset="0"/>
              </a:rPr>
              <a:t>NS 22 </a:t>
            </a:r>
            <a:r>
              <a:rPr lang="cs-CZ" sz="2000" b="1" dirty="0" err="1">
                <a:solidFill>
                  <a:schemeClr val="bg2">
                    <a:lumMod val="75000"/>
                  </a:schemeClr>
                </a:solidFill>
                <a:latin typeface="Century Gothic" pitchFamily="34" charset="0"/>
              </a:rPr>
              <a:t>Cdo</a:t>
            </a:r>
            <a:r>
              <a:rPr lang="cs-CZ" sz="2000" b="1" dirty="0">
                <a:solidFill>
                  <a:schemeClr val="bg2">
                    <a:lumMod val="75000"/>
                  </a:schemeClr>
                </a:solidFill>
                <a:latin typeface="Century Gothic" pitchFamily="34" charset="0"/>
              </a:rPr>
              <a:t> 5330/2015</a:t>
            </a:r>
          </a:p>
          <a:p>
            <a:pPr lvl="2" algn="just"/>
            <a:endParaRPr lang="cs-CZ" sz="2200" b="1" dirty="0">
              <a:solidFill>
                <a:schemeClr val="bg1"/>
              </a:solidFill>
              <a:latin typeface="Century Gothic" pitchFamily="34" charset="0"/>
            </a:endParaRPr>
          </a:p>
          <a:p>
            <a:pPr marL="457200" lvl="1" indent="0" algn="just">
              <a:buNone/>
            </a:pPr>
            <a:endParaRPr lang="cs-CZ" sz="2200"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marL="0" indent="0" algn="just">
              <a:buNone/>
            </a:pPr>
            <a:endParaRPr lang="cs-CZ" dirty="0">
              <a:solidFill>
                <a:schemeClr val="bg1"/>
              </a:solidFill>
              <a:latin typeface="Century Gothic" pitchFamily="34" charset="0"/>
            </a:endParaRPr>
          </a:p>
        </p:txBody>
      </p:sp>
    </p:spTree>
    <p:extLst>
      <p:ext uri="{BB962C8B-B14F-4D97-AF65-F5344CB8AC3E}">
        <p14:creationId xmlns:p14="http://schemas.microsoft.com/office/powerpoint/2010/main" val="381099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Téma k řešení</a:t>
            </a:r>
          </a:p>
        </p:txBody>
      </p:sp>
      <p:sp>
        <p:nvSpPr>
          <p:cNvPr id="3" name="Zástupný symbol pro obsah 2"/>
          <p:cNvSpPr>
            <a:spLocks noGrp="1"/>
          </p:cNvSpPr>
          <p:nvPr>
            <p:ph idx="1"/>
          </p:nvPr>
        </p:nvSpPr>
        <p:spPr>
          <a:xfrm>
            <a:off x="0" y="2004928"/>
            <a:ext cx="10466024" cy="4853072"/>
          </a:xfrm>
          <a:solidFill>
            <a:schemeClr val="tx1"/>
          </a:solidFill>
        </p:spPr>
        <p:txBody>
          <a:bodyPr>
            <a:normAutofit/>
          </a:bodyPr>
          <a:lstStyle/>
          <a:p>
            <a:pPr marL="2686050" lvl="5" indent="-514350">
              <a:buAutoNum type="arabicParenR"/>
            </a:pPr>
            <a:endParaRPr lang="cs-CZ" sz="2600" b="1" dirty="0">
              <a:solidFill>
                <a:schemeClr val="bg1"/>
              </a:solidFill>
            </a:endParaRPr>
          </a:p>
          <a:p>
            <a:pPr marL="514350" lvl="0" indent="-514350">
              <a:buAutoNum type="arabicParenR"/>
            </a:pPr>
            <a:r>
              <a:rPr lang="cs-CZ" b="1" dirty="0">
                <a:solidFill>
                  <a:schemeClr val="bg2"/>
                </a:solidFill>
              </a:rPr>
              <a:t>1) </a:t>
            </a:r>
            <a:r>
              <a:rPr lang="cs-CZ" b="1" dirty="0">
                <a:solidFill>
                  <a:srgbClr val="002060"/>
                </a:solidFill>
              </a:rPr>
              <a:t>Neoznámení změny vlastníka (provozovatele) a řešení pro občana</a:t>
            </a:r>
          </a:p>
          <a:p>
            <a:pPr marL="514350" lvl="0" indent="-514350">
              <a:buAutoNum type="arabicParenR"/>
            </a:pPr>
            <a:r>
              <a:rPr lang="cs-CZ" sz="3200" b="1" dirty="0">
                <a:solidFill>
                  <a:srgbClr val="002060"/>
                </a:solidFill>
              </a:rPr>
              <a:t>2) Registrace vozidel při přestěhování </a:t>
            </a:r>
            <a:r>
              <a:rPr lang="cs-CZ" sz="3200" b="1" dirty="0">
                <a:solidFill>
                  <a:schemeClr val="bg2"/>
                </a:solidFill>
              </a:rPr>
              <a:t>cizince do ČR</a:t>
            </a:r>
          </a:p>
          <a:p>
            <a:pPr marL="514350" lvl="0" indent="-514350">
              <a:buAutoNum type="arabicParenR"/>
            </a:pPr>
            <a:endParaRPr lang="cs-CZ" sz="3200" b="1" dirty="0">
              <a:solidFill>
                <a:schemeClr val="bg2"/>
              </a:solidFill>
            </a:endParaRPr>
          </a:p>
          <a:p>
            <a:pPr marL="0" lvl="0" indent="0">
              <a:buNone/>
            </a:pPr>
            <a:endParaRPr lang="cs-CZ" sz="3200" b="1" dirty="0">
              <a:solidFill>
                <a:schemeClr val="bg1"/>
              </a:solidFill>
            </a:endParaRPr>
          </a:p>
          <a:p>
            <a:pPr marL="514350" lvl="0" indent="-514350">
              <a:buAutoNum type="arabicParenR"/>
            </a:pPr>
            <a:endParaRPr lang="cs-CZ" sz="3200" b="1" dirty="0">
              <a:solidFill>
                <a:schemeClr val="bg1"/>
              </a:solidFill>
            </a:endParaRPr>
          </a:p>
          <a:p>
            <a:pPr marL="514350" lvl="0" indent="-514350">
              <a:buAutoNum type="arabicParenR"/>
            </a:pPr>
            <a:endParaRPr lang="cs-CZ" sz="3200" b="1" dirty="0">
              <a:solidFill>
                <a:schemeClr val="bg1"/>
              </a:solidFill>
            </a:endParaRPr>
          </a:p>
          <a:p>
            <a:pPr marL="514350" lvl="0" indent="-514350">
              <a:buAutoNum type="arabicParenR"/>
            </a:pPr>
            <a:endParaRPr lang="cs-CZ" sz="3200" b="1" dirty="0">
              <a:solidFill>
                <a:schemeClr val="bg1"/>
              </a:solidFill>
            </a:endParaRPr>
          </a:p>
          <a:p>
            <a:pPr marL="0" lvl="0" indent="0">
              <a:buNone/>
            </a:pPr>
            <a:endParaRPr lang="cs-CZ" b="1" dirty="0"/>
          </a:p>
          <a:p>
            <a:pPr marL="0" indent="0">
              <a:buNone/>
            </a:pPr>
            <a:endParaRPr lang="cs-CZ" b="1" dirty="0"/>
          </a:p>
          <a:p>
            <a:pPr marL="0" indent="0">
              <a:buNone/>
            </a:pPr>
            <a:endParaRPr lang="cs-CZ" b="1" dirty="0"/>
          </a:p>
          <a:p>
            <a:pPr marL="0" indent="0">
              <a:buNone/>
            </a:pPr>
            <a:endParaRPr lang="cs-CZ" b="1" dirty="0"/>
          </a:p>
          <a:p>
            <a:endParaRPr lang="cs-CZ" b="1" dirty="0">
              <a:solidFill>
                <a:schemeClr val="bg1"/>
              </a:solidFill>
            </a:endParaRPr>
          </a:p>
          <a:p>
            <a:endParaRPr lang="cs-CZ" b="1" dirty="0">
              <a:solidFill>
                <a:schemeClr val="bg1"/>
              </a:solidFill>
            </a:endParaRPr>
          </a:p>
          <a:p>
            <a:endParaRPr lang="cs-CZ" b="1" dirty="0"/>
          </a:p>
        </p:txBody>
      </p:sp>
    </p:spTree>
    <p:extLst>
      <p:ext uri="{BB962C8B-B14F-4D97-AF65-F5344CB8AC3E}">
        <p14:creationId xmlns:p14="http://schemas.microsoft.com/office/powerpoint/2010/main" val="287089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Prokazování právního zájmu při výdeji dat z registru vozidel</a:t>
            </a:r>
          </a:p>
        </p:txBody>
      </p:sp>
      <p:sp>
        <p:nvSpPr>
          <p:cNvPr id="3" name="Zástupný symbol pro obsah 2"/>
          <p:cNvSpPr>
            <a:spLocks noGrp="1"/>
          </p:cNvSpPr>
          <p:nvPr>
            <p:ph idx="1"/>
          </p:nvPr>
        </p:nvSpPr>
        <p:spPr>
          <a:xfrm>
            <a:off x="484742" y="2049137"/>
            <a:ext cx="10961783" cy="4731745"/>
          </a:xfrm>
          <a:solidFill>
            <a:schemeClr val="tx1"/>
          </a:solidFill>
        </p:spPr>
        <p:txBody>
          <a:bodyPr>
            <a:noAutofit/>
          </a:bodyPr>
          <a:lstStyle/>
          <a:p>
            <a:pPr algn="just"/>
            <a:r>
              <a:rPr lang="cs-CZ" sz="2400" b="1" u="sng" dirty="0">
                <a:solidFill>
                  <a:schemeClr val="bg2"/>
                </a:solidFill>
              </a:rPr>
              <a:t>Příklad právního zájmu ? </a:t>
            </a:r>
          </a:p>
          <a:p>
            <a:pPr algn="just"/>
            <a:r>
              <a:rPr lang="cs-CZ" sz="2400" dirty="0">
                <a:solidFill>
                  <a:schemeClr val="bg2"/>
                </a:solidFill>
              </a:rPr>
              <a:t>Potřeba ověřit, zda je/není vozidlo v registru vedeno na žadatele - § 4 zákona č. 168/1999 Sb.– příspěvek za každý den porušení povinnosti mít pojištěné vozidlo vedené v registru jako provozované</a:t>
            </a:r>
          </a:p>
          <a:p>
            <a:pPr algn="just"/>
            <a:r>
              <a:rPr lang="cs-CZ" sz="2400" dirty="0">
                <a:solidFill>
                  <a:schemeClr val="bg2"/>
                </a:solidFill>
              </a:rPr>
              <a:t>Výdej dat pro prodávajícího/kupujícího vlastníka kvůli evidenční kontrole </a:t>
            </a:r>
          </a:p>
          <a:p>
            <a:pPr algn="just"/>
            <a:r>
              <a:rPr lang="cs-CZ" sz="2400" dirty="0">
                <a:solidFill>
                  <a:schemeClr val="bg2"/>
                </a:solidFill>
              </a:rPr>
              <a:t>Vznik škody, dopravní nehoda, odjezd bez zaplacení parkovného </a:t>
            </a:r>
          </a:p>
          <a:p>
            <a:pPr algn="just"/>
            <a:r>
              <a:rPr lang="cs-CZ" sz="2400" dirty="0">
                <a:solidFill>
                  <a:schemeClr val="bg2"/>
                </a:solidFill>
              </a:rPr>
              <a:t>Neoprávněné parkování na cizím pozemku</a:t>
            </a:r>
          </a:p>
          <a:p>
            <a:pPr algn="just"/>
            <a:endParaRPr lang="cs-CZ" sz="2400" dirty="0">
              <a:solidFill>
                <a:schemeClr val="bg2"/>
              </a:solidFill>
            </a:endParaRPr>
          </a:p>
          <a:p>
            <a:pPr algn="just"/>
            <a:r>
              <a:rPr lang="cs-CZ" sz="2400" dirty="0">
                <a:solidFill>
                  <a:schemeClr val="bg2"/>
                </a:solidFill>
              </a:rPr>
              <a:t>Manželství</a:t>
            </a:r>
          </a:p>
          <a:p>
            <a:pPr algn="just"/>
            <a:endParaRPr lang="cs-CZ" sz="2400" dirty="0">
              <a:solidFill>
                <a:schemeClr val="bg2"/>
              </a:solidFill>
            </a:endParaRPr>
          </a:p>
          <a:p>
            <a:pPr algn="just"/>
            <a:endParaRPr lang="cs-CZ" sz="2400" dirty="0">
              <a:solidFill>
                <a:schemeClr val="bg2"/>
              </a:solidFill>
            </a:endParaRPr>
          </a:p>
          <a:p>
            <a:pPr lvl="1" algn="just"/>
            <a:endParaRPr lang="cs-CZ" dirty="0">
              <a:solidFill>
                <a:schemeClr val="bg1"/>
              </a:solidFill>
            </a:endParaRPr>
          </a:p>
          <a:p>
            <a:pPr algn="just"/>
            <a:endParaRPr lang="cs-CZ" dirty="0">
              <a:solidFill>
                <a:schemeClr val="bg1"/>
              </a:solidFill>
            </a:endParaRPr>
          </a:p>
          <a:p>
            <a:pPr algn="just"/>
            <a:endParaRPr lang="cs-CZ" dirty="0">
              <a:solidFill>
                <a:schemeClr val="bg1"/>
              </a:solidFill>
            </a:endParaRPr>
          </a:p>
          <a:p>
            <a:pPr algn="just"/>
            <a:endParaRPr lang="cs-CZ" dirty="0">
              <a:solidFill>
                <a:schemeClr val="bg1"/>
              </a:solidFill>
            </a:endParaRPr>
          </a:p>
          <a:p>
            <a:pPr marL="457200" lvl="1" indent="0" algn="just">
              <a:buNone/>
            </a:pPr>
            <a:endParaRPr lang="cs-CZ" dirty="0">
              <a:solidFill>
                <a:schemeClr val="bg1"/>
              </a:solidFill>
            </a:endParaRPr>
          </a:p>
          <a:p>
            <a:pPr algn="just"/>
            <a:endParaRPr lang="cs-CZ" dirty="0">
              <a:solidFill>
                <a:schemeClr val="bg1"/>
              </a:solidFill>
            </a:endParaRPr>
          </a:p>
          <a:p>
            <a:endParaRPr lang="cs-CZ" dirty="0">
              <a:solidFill>
                <a:schemeClr val="bg1"/>
              </a:solidFill>
            </a:endParaRPr>
          </a:p>
          <a:p>
            <a:pPr marL="914400" lvl="2" indent="0" algn="just">
              <a:buNone/>
            </a:pPr>
            <a:endParaRPr lang="cs-CZ" sz="2200" b="1" dirty="0">
              <a:solidFill>
                <a:schemeClr val="bg1"/>
              </a:solidFill>
              <a:latin typeface="Century Gothic" pitchFamily="34" charset="0"/>
            </a:endParaRPr>
          </a:p>
          <a:p>
            <a:pPr lvl="2" algn="just"/>
            <a:endParaRPr lang="cs-CZ" sz="2200" b="1" dirty="0">
              <a:solidFill>
                <a:schemeClr val="bg1"/>
              </a:solidFill>
              <a:latin typeface="Century Gothic" pitchFamily="34" charset="0"/>
            </a:endParaRPr>
          </a:p>
          <a:p>
            <a:pPr marL="457200" lvl="1" indent="0" algn="just">
              <a:buNone/>
            </a:pPr>
            <a:endParaRPr lang="cs-CZ" sz="2200"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marL="0" indent="0" algn="just">
              <a:buNone/>
            </a:pPr>
            <a:endParaRPr lang="cs-CZ" dirty="0">
              <a:solidFill>
                <a:schemeClr val="bg1"/>
              </a:solidFill>
              <a:latin typeface="Century Gothic" pitchFamily="34" charset="0"/>
            </a:endParaRPr>
          </a:p>
        </p:txBody>
      </p:sp>
    </p:spTree>
    <p:extLst>
      <p:ext uri="{BB962C8B-B14F-4D97-AF65-F5344CB8AC3E}">
        <p14:creationId xmlns:p14="http://schemas.microsoft.com/office/powerpoint/2010/main" val="2066916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Prokazování právního zájmu při výdeji dat z registru vozidel</a:t>
            </a:r>
          </a:p>
        </p:txBody>
      </p:sp>
      <p:sp>
        <p:nvSpPr>
          <p:cNvPr id="3" name="Zástupný symbol pro obsah 2"/>
          <p:cNvSpPr>
            <a:spLocks noGrp="1"/>
          </p:cNvSpPr>
          <p:nvPr>
            <p:ph idx="1"/>
          </p:nvPr>
        </p:nvSpPr>
        <p:spPr>
          <a:xfrm>
            <a:off x="583894" y="2126255"/>
            <a:ext cx="10961783" cy="4731745"/>
          </a:xfrm>
          <a:solidFill>
            <a:schemeClr val="tx1"/>
          </a:solidFill>
        </p:spPr>
        <p:txBody>
          <a:bodyPr>
            <a:noAutofit/>
          </a:bodyPr>
          <a:lstStyle/>
          <a:p>
            <a:pPr algn="just"/>
            <a:r>
              <a:rPr lang="cs-CZ" sz="2800" dirty="0">
                <a:solidFill>
                  <a:schemeClr val="bg2"/>
                </a:solidFill>
              </a:rPr>
              <a:t>Vznik škody, která není DN ani jiným protiprávním skutkem</a:t>
            </a:r>
          </a:p>
          <a:p>
            <a:pPr lvl="1" algn="just"/>
            <a:r>
              <a:rPr lang="cs-CZ" dirty="0">
                <a:solidFill>
                  <a:schemeClr val="bg2"/>
                </a:solidFill>
              </a:rPr>
              <a:t>/NSS 1 </a:t>
            </a:r>
            <a:r>
              <a:rPr lang="cs-CZ" dirty="0" err="1">
                <a:solidFill>
                  <a:schemeClr val="bg2"/>
                </a:solidFill>
              </a:rPr>
              <a:t>Afs</a:t>
            </a:r>
            <a:r>
              <a:rPr lang="cs-CZ" dirty="0">
                <a:solidFill>
                  <a:schemeClr val="bg2"/>
                </a:solidFill>
              </a:rPr>
              <a:t> 87/2013-73 může být právní zájem podle okolností dán i tím, že žadatel zvažuje podání civilní žaloby o náhradu škody, a správní spis obsahuje informace, které mohou být pro podání civilní žaloby a formulování jejích důvodů významné/ - NSS 9Afs 29/2012, 8 As 80/2010/</a:t>
            </a:r>
          </a:p>
          <a:p>
            <a:pPr lvl="1" algn="just"/>
            <a:r>
              <a:rPr lang="cs-CZ" dirty="0">
                <a:solidFill>
                  <a:schemeClr val="bg2"/>
                </a:solidFill>
              </a:rPr>
              <a:t>Za právo subjektu údajů/účastníka řízení nelze považovat nedotknutelnost před oprávněnými zájmy jiných osob (podmnožina „právního zájmu“)</a:t>
            </a:r>
          </a:p>
          <a:p>
            <a:pPr lvl="1" algn="just"/>
            <a:r>
              <a:rPr lang="cs-CZ" sz="2000" dirty="0">
                <a:solidFill>
                  <a:schemeClr val="bg2"/>
                </a:solidFill>
              </a:rPr>
              <a:t>ESD / C-360/09 </a:t>
            </a:r>
            <a:r>
              <a:rPr lang="cs-CZ" sz="2000" dirty="0" err="1">
                <a:solidFill>
                  <a:schemeClr val="bg2"/>
                </a:solidFill>
              </a:rPr>
              <a:t>Donau</a:t>
            </a:r>
            <a:r>
              <a:rPr lang="cs-CZ" sz="2000" dirty="0">
                <a:solidFill>
                  <a:schemeClr val="bg2"/>
                </a:solidFill>
              </a:rPr>
              <a:t> Chemie proti </a:t>
            </a:r>
            <a:r>
              <a:rPr lang="cs-CZ" sz="2000" dirty="0" err="1">
                <a:solidFill>
                  <a:schemeClr val="bg2"/>
                </a:solidFill>
              </a:rPr>
              <a:t>Bundeskartellamt</a:t>
            </a:r>
            <a:r>
              <a:rPr lang="cs-CZ" sz="2000" dirty="0">
                <a:solidFill>
                  <a:schemeClr val="bg2"/>
                </a:solidFill>
              </a:rPr>
              <a:t>/ v judikatuře vylučuje pouze poskytování „mimořádně citlivých informací“, které žadatel k ochraně své právní sféry nepotřebuje (bankovní a obchodní tajemství, údaje velice soukromé povahy)</a:t>
            </a:r>
          </a:p>
          <a:p>
            <a:pPr algn="just"/>
            <a:endParaRPr lang="cs-CZ" dirty="0">
              <a:solidFill>
                <a:schemeClr val="bg1"/>
              </a:solidFill>
            </a:endParaRPr>
          </a:p>
          <a:p>
            <a:pPr algn="just"/>
            <a:endParaRPr lang="cs-CZ" dirty="0">
              <a:solidFill>
                <a:schemeClr val="bg1"/>
              </a:solidFill>
            </a:endParaRPr>
          </a:p>
          <a:p>
            <a:pPr algn="just"/>
            <a:endParaRPr lang="cs-CZ" dirty="0">
              <a:solidFill>
                <a:schemeClr val="bg1"/>
              </a:solidFill>
            </a:endParaRPr>
          </a:p>
          <a:p>
            <a:pPr marL="457200" lvl="1" indent="0" algn="just">
              <a:buNone/>
            </a:pPr>
            <a:endParaRPr lang="cs-CZ" dirty="0">
              <a:solidFill>
                <a:schemeClr val="bg1"/>
              </a:solidFill>
            </a:endParaRPr>
          </a:p>
          <a:p>
            <a:pPr algn="just"/>
            <a:endParaRPr lang="cs-CZ" dirty="0">
              <a:solidFill>
                <a:schemeClr val="bg1"/>
              </a:solidFill>
            </a:endParaRPr>
          </a:p>
          <a:p>
            <a:endParaRPr lang="cs-CZ" dirty="0">
              <a:solidFill>
                <a:schemeClr val="bg1"/>
              </a:solidFill>
            </a:endParaRPr>
          </a:p>
          <a:p>
            <a:pPr marL="914400" lvl="2" indent="0" algn="just">
              <a:buNone/>
            </a:pPr>
            <a:endParaRPr lang="cs-CZ" sz="2200" b="1" dirty="0">
              <a:solidFill>
                <a:schemeClr val="bg1"/>
              </a:solidFill>
              <a:latin typeface="Century Gothic" pitchFamily="34" charset="0"/>
            </a:endParaRPr>
          </a:p>
          <a:p>
            <a:pPr lvl="2" algn="just"/>
            <a:endParaRPr lang="cs-CZ" sz="2200" b="1" dirty="0">
              <a:solidFill>
                <a:schemeClr val="bg1"/>
              </a:solidFill>
              <a:latin typeface="Century Gothic" pitchFamily="34" charset="0"/>
            </a:endParaRPr>
          </a:p>
          <a:p>
            <a:pPr marL="457200" lvl="1" indent="0" algn="just">
              <a:buNone/>
            </a:pPr>
            <a:endParaRPr lang="cs-CZ" sz="2200"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marL="0" indent="0" algn="just">
              <a:buNone/>
            </a:pPr>
            <a:endParaRPr lang="cs-CZ" dirty="0">
              <a:solidFill>
                <a:schemeClr val="bg1"/>
              </a:solidFill>
              <a:latin typeface="Century Gothic" pitchFamily="34" charset="0"/>
            </a:endParaRPr>
          </a:p>
        </p:txBody>
      </p:sp>
    </p:spTree>
    <p:extLst>
      <p:ext uri="{BB962C8B-B14F-4D97-AF65-F5344CB8AC3E}">
        <p14:creationId xmlns:p14="http://schemas.microsoft.com/office/powerpoint/2010/main" val="93580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Prokazování právního zájmu při výdeji dat z registru vozidel</a:t>
            </a:r>
          </a:p>
        </p:txBody>
      </p:sp>
      <p:sp>
        <p:nvSpPr>
          <p:cNvPr id="3" name="Zástupný symbol pro obsah 2"/>
          <p:cNvSpPr>
            <a:spLocks noGrp="1"/>
          </p:cNvSpPr>
          <p:nvPr>
            <p:ph idx="1"/>
          </p:nvPr>
        </p:nvSpPr>
        <p:spPr>
          <a:xfrm>
            <a:off x="583894" y="2126255"/>
            <a:ext cx="10961783" cy="4731745"/>
          </a:xfrm>
          <a:solidFill>
            <a:schemeClr val="tx1"/>
          </a:solidFill>
        </p:spPr>
        <p:txBody>
          <a:bodyPr>
            <a:noAutofit/>
          </a:bodyPr>
          <a:lstStyle/>
          <a:p>
            <a:pPr lvl="1" algn="just"/>
            <a:r>
              <a:rPr lang="cs-CZ" b="1" dirty="0">
                <a:solidFill>
                  <a:schemeClr val="bg2"/>
                </a:solidFill>
              </a:rPr>
              <a:t>§ 688 </a:t>
            </a:r>
            <a:r>
              <a:rPr lang="cs-CZ" b="1" dirty="0" err="1">
                <a:solidFill>
                  <a:schemeClr val="bg2"/>
                </a:solidFill>
              </a:rPr>
              <a:t>obč</a:t>
            </a:r>
            <a:r>
              <a:rPr lang="cs-CZ" b="1" dirty="0">
                <a:solidFill>
                  <a:schemeClr val="bg2"/>
                </a:solidFill>
              </a:rPr>
              <a:t>. z. </a:t>
            </a:r>
            <a:r>
              <a:rPr lang="cs-CZ" dirty="0">
                <a:solidFill>
                  <a:schemeClr val="bg2"/>
                </a:solidFill>
              </a:rPr>
              <a:t>- Manžel </a:t>
            </a:r>
            <a:r>
              <a:rPr lang="cs-CZ" u="sng" dirty="0">
                <a:solidFill>
                  <a:schemeClr val="bg2"/>
                </a:solidFill>
              </a:rPr>
              <a:t>má právo </a:t>
            </a:r>
            <a:r>
              <a:rPr lang="cs-CZ" dirty="0">
                <a:solidFill>
                  <a:schemeClr val="bg2"/>
                </a:solidFill>
              </a:rPr>
              <a:t>na to, aby mu </a:t>
            </a:r>
            <a:r>
              <a:rPr lang="cs-CZ" u="sng" dirty="0">
                <a:solidFill>
                  <a:schemeClr val="bg2"/>
                </a:solidFill>
              </a:rPr>
              <a:t>druhý manžel sdělil údaje o svých příjmech a stavu svého jmění</a:t>
            </a:r>
            <a:r>
              <a:rPr lang="cs-CZ" dirty="0">
                <a:solidFill>
                  <a:schemeClr val="bg2"/>
                </a:solidFill>
              </a:rPr>
              <a:t>, jakož i o svých stávajících i uvažovaných pracovních, studijních a podobných činnostech.</a:t>
            </a:r>
          </a:p>
          <a:p>
            <a:pPr lvl="1" algn="just"/>
            <a:r>
              <a:rPr lang="cs-CZ" dirty="0">
                <a:solidFill>
                  <a:schemeClr val="bg2"/>
                </a:solidFill>
              </a:rPr>
              <a:t>- řeší se vypořádání SJM mimosoudní dohodou</a:t>
            </a:r>
          </a:p>
          <a:p>
            <a:pPr lvl="1" algn="just"/>
            <a:r>
              <a:rPr lang="cs-CZ" dirty="0">
                <a:solidFill>
                  <a:schemeClr val="bg2"/>
                </a:solidFill>
              </a:rPr>
              <a:t>- prokazuje se ověřením, že jsou manželé (OP, ISEO) a doložením důvodu (např. žádost o rozvod podaná na soud). Obecně ale stačí jen fakt, že jsou manželé.</a:t>
            </a:r>
          </a:p>
          <a:p>
            <a:pPr lvl="1" algn="just"/>
            <a:endParaRPr lang="cs-CZ" dirty="0">
              <a:solidFill>
                <a:schemeClr val="bg2"/>
              </a:solidFill>
            </a:endParaRPr>
          </a:p>
          <a:p>
            <a:pPr lvl="1" algn="just"/>
            <a:r>
              <a:rPr lang="cs-CZ" dirty="0">
                <a:solidFill>
                  <a:schemeClr val="bg2"/>
                </a:solidFill>
              </a:rPr>
              <a:t>Civilní nárok – jak soudně/mimosoudně </a:t>
            </a:r>
          </a:p>
          <a:p>
            <a:pPr lvl="1" algn="just"/>
            <a:r>
              <a:rPr lang="cs-CZ" dirty="0" err="1">
                <a:solidFill>
                  <a:schemeClr val="bg2"/>
                </a:solidFill>
              </a:rPr>
              <a:t>Předžalobní</a:t>
            </a:r>
            <a:r>
              <a:rPr lang="cs-CZ" dirty="0">
                <a:solidFill>
                  <a:schemeClr val="bg2"/>
                </a:solidFill>
              </a:rPr>
              <a:t> výzva dle § 142a o.s.ř. – bez ní zásadně nelze požadovat úhradu nákladů řízení </a:t>
            </a:r>
          </a:p>
          <a:p>
            <a:pPr lvl="1" algn="just"/>
            <a:endParaRPr lang="cs-CZ" dirty="0">
              <a:solidFill>
                <a:schemeClr val="bg1"/>
              </a:solidFill>
            </a:endParaRPr>
          </a:p>
          <a:p>
            <a:pPr algn="just"/>
            <a:endParaRPr lang="cs-CZ" dirty="0">
              <a:solidFill>
                <a:schemeClr val="bg1"/>
              </a:solidFill>
            </a:endParaRPr>
          </a:p>
          <a:p>
            <a:pPr algn="just"/>
            <a:endParaRPr lang="cs-CZ" dirty="0">
              <a:solidFill>
                <a:schemeClr val="bg1"/>
              </a:solidFill>
            </a:endParaRPr>
          </a:p>
          <a:p>
            <a:pPr algn="just"/>
            <a:endParaRPr lang="cs-CZ" dirty="0">
              <a:solidFill>
                <a:schemeClr val="bg1"/>
              </a:solidFill>
            </a:endParaRPr>
          </a:p>
          <a:p>
            <a:pPr marL="457200" lvl="1" indent="0" algn="just">
              <a:buNone/>
            </a:pPr>
            <a:endParaRPr lang="cs-CZ" dirty="0">
              <a:solidFill>
                <a:schemeClr val="bg1"/>
              </a:solidFill>
            </a:endParaRPr>
          </a:p>
          <a:p>
            <a:pPr algn="just"/>
            <a:endParaRPr lang="cs-CZ" dirty="0">
              <a:solidFill>
                <a:schemeClr val="bg1"/>
              </a:solidFill>
            </a:endParaRPr>
          </a:p>
          <a:p>
            <a:endParaRPr lang="cs-CZ" dirty="0">
              <a:solidFill>
                <a:schemeClr val="bg1"/>
              </a:solidFill>
            </a:endParaRPr>
          </a:p>
          <a:p>
            <a:pPr marL="914400" lvl="2" indent="0" algn="just">
              <a:buNone/>
            </a:pPr>
            <a:endParaRPr lang="cs-CZ" sz="2200" b="1" dirty="0">
              <a:solidFill>
                <a:schemeClr val="bg1"/>
              </a:solidFill>
              <a:latin typeface="Century Gothic" pitchFamily="34" charset="0"/>
            </a:endParaRPr>
          </a:p>
          <a:p>
            <a:pPr lvl="2" algn="just"/>
            <a:endParaRPr lang="cs-CZ" sz="2200" b="1" dirty="0">
              <a:solidFill>
                <a:schemeClr val="bg1"/>
              </a:solidFill>
              <a:latin typeface="Century Gothic" pitchFamily="34" charset="0"/>
            </a:endParaRPr>
          </a:p>
          <a:p>
            <a:pPr marL="457200" lvl="1" indent="0" algn="just">
              <a:buNone/>
            </a:pPr>
            <a:endParaRPr lang="cs-CZ" sz="2200"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marL="0" indent="0" algn="just">
              <a:buNone/>
            </a:pPr>
            <a:endParaRPr lang="cs-CZ" dirty="0">
              <a:solidFill>
                <a:schemeClr val="bg1"/>
              </a:solidFill>
              <a:latin typeface="Century Gothic" pitchFamily="34" charset="0"/>
            </a:endParaRPr>
          </a:p>
        </p:txBody>
      </p:sp>
    </p:spTree>
    <p:extLst>
      <p:ext uri="{BB962C8B-B14F-4D97-AF65-F5344CB8AC3E}">
        <p14:creationId xmlns:p14="http://schemas.microsoft.com/office/powerpoint/2010/main" val="280753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Prokazování právního zájmu při výdeji dat z registru vozidel</a:t>
            </a:r>
          </a:p>
        </p:txBody>
      </p:sp>
      <p:sp>
        <p:nvSpPr>
          <p:cNvPr id="3" name="Zástupný symbol pro obsah 2"/>
          <p:cNvSpPr>
            <a:spLocks noGrp="1"/>
          </p:cNvSpPr>
          <p:nvPr>
            <p:ph idx="1"/>
          </p:nvPr>
        </p:nvSpPr>
        <p:spPr>
          <a:xfrm>
            <a:off x="220337" y="1961001"/>
            <a:ext cx="11556694" cy="4770305"/>
          </a:xfrm>
          <a:solidFill>
            <a:schemeClr val="tx1"/>
          </a:solidFill>
        </p:spPr>
        <p:txBody>
          <a:bodyPr>
            <a:noAutofit/>
          </a:bodyPr>
          <a:lstStyle/>
          <a:p>
            <a:pPr algn="just"/>
            <a:r>
              <a:rPr lang="cs-CZ" sz="2400" dirty="0">
                <a:solidFill>
                  <a:schemeClr val="bg2"/>
                </a:solidFill>
              </a:rPr>
              <a:t>Nesmí jít primárně o zisk údajů, ale o nezbytný krok na cestě k hájení své právní sféry</a:t>
            </a:r>
          </a:p>
          <a:p>
            <a:pPr algn="just"/>
            <a:r>
              <a:rPr lang="cs-CZ" sz="2400" dirty="0">
                <a:solidFill>
                  <a:schemeClr val="bg2"/>
                </a:solidFill>
              </a:rPr>
              <a:t>Pokud do správního spisu může nahlížet osoba zamýšlející podat civilní žalobu na účastníka řízení právě pro výsledek tohoto řízení, proč by nemohl poškozený provozem vozidla (třeba mimo působnost zákona o silničním provozu) dostat informaci, kdo je provozovatelem, a tedy za škodu odpovídá ?</a:t>
            </a:r>
          </a:p>
          <a:p>
            <a:pPr algn="just"/>
            <a:r>
              <a:rPr lang="cs-CZ" sz="2400" dirty="0">
                <a:solidFill>
                  <a:schemeClr val="bg2"/>
                </a:solidFill>
              </a:rPr>
              <a:t>Je účelné, aby rovnání soukromoprávních vztahů bylo podmíněno přestupkovým či trestním oznámením ?</a:t>
            </a:r>
          </a:p>
          <a:p>
            <a:pPr algn="just"/>
            <a:r>
              <a:rPr lang="cs-CZ" sz="2400" dirty="0">
                <a:solidFill>
                  <a:schemeClr val="bg2"/>
                </a:solidFill>
              </a:rPr>
              <a:t>Žádost  - formulář v příloze 1 </a:t>
            </a:r>
            <a:r>
              <a:rPr lang="cs-CZ" sz="2400" dirty="0" err="1">
                <a:solidFill>
                  <a:schemeClr val="bg2"/>
                </a:solidFill>
              </a:rPr>
              <a:t>vyhl</a:t>
            </a:r>
            <a:r>
              <a:rPr lang="cs-CZ" sz="2400" dirty="0">
                <a:solidFill>
                  <a:schemeClr val="bg2"/>
                </a:solidFill>
              </a:rPr>
              <a:t>. č. 343/2014 Sb. – správní poplatek 50 Kč/každé vozidlo – položka 3. písm. a) poznámka 1 přílohy k zákonu 634/2004 Sb.</a:t>
            </a:r>
          </a:p>
          <a:p>
            <a:pPr algn="just"/>
            <a:r>
              <a:rPr lang="cs-CZ" sz="2400" dirty="0">
                <a:solidFill>
                  <a:schemeClr val="bg2"/>
                </a:solidFill>
              </a:rPr>
              <a:t>Zamítnutí žádostí pro neprokázání právního zájmu je třeba důkladně odůvodnit – je přípustné odvolání.</a:t>
            </a:r>
          </a:p>
          <a:p>
            <a:pPr algn="just"/>
            <a:r>
              <a:rPr lang="cs-CZ" sz="2200" dirty="0">
                <a:solidFill>
                  <a:schemeClr val="bg2"/>
                </a:solidFill>
              </a:rPr>
              <a:t>Právní zájem je třeba prokázat !!!</a:t>
            </a:r>
          </a:p>
          <a:p>
            <a:pPr algn="just"/>
            <a:endParaRPr lang="cs-CZ" dirty="0">
              <a:solidFill>
                <a:schemeClr val="bg1"/>
              </a:solidFill>
            </a:endParaRPr>
          </a:p>
          <a:p>
            <a:pPr algn="just"/>
            <a:endParaRPr lang="cs-CZ" dirty="0">
              <a:solidFill>
                <a:schemeClr val="bg1"/>
              </a:solidFill>
            </a:endParaRPr>
          </a:p>
          <a:p>
            <a:pPr algn="just"/>
            <a:endParaRPr lang="cs-CZ" dirty="0">
              <a:solidFill>
                <a:schemeClr val="bg1"/>
              </a:solidFill>
            </a:endParaRPr>
          </a:p>
          <a:p>
            <a:pPr marL="457200" lvl="1" indent="0" algn="just">
              <a:buNone/>
            </a:pPr>
            <a:endParaRPr lang="cs-CZ" dirty="0">
              <a:solidFill>
                <a:schemeClr val="bg1"/>
              </a:solidFill>
            </a:endParaRPr>
          </a:p>
          <a:p>
            <a:pPr algn="just"/>
            <a:endParaRPr lang="cs-CZ" dirty="0">
              <a:solidFill>
                <a:schemeClr val="bg1"/>
              </a:solidFill>
            </a:endParaRPr>
          </a:p>
          <a:p>
            <a:endParaRPr lang="cs-CZ" dirty="0">
              <a:solidFill>
                <a:schemeClr val="bg1"/>
              </a:solidFill>
            </a:endParaRPr>
          </a:p>
          <a:p>
            <a:pPr marL="914400" lvl="2" indent="0" algn="just">
              <a:buNone/>
            </a:pPr>
            <a:endParaRPr lang="cs-CZ" sz="2200" b="1" dirty="0">
              <a:solidFill>
                <a:schemeClr val="bg1"/>
              </a:solidFill>
              <a:latin typeface="Century Gothic" pitchFamily="34" charset="0"/>
            </a:endParaRPr>
          </a:p>
          <a:p>
            <a:pPr lvl="2" algn="just"/>
            <a:endParaRPr lang="cs-CZ" sz="2200" b="1" dirty="0">
              <a:solidFill>
                <a:schemeClr val="bg1"/>
              </a:solidFill>
              <a:latin typeface="Century Gothic" pitchFamily="34" charset="0"/>
            </a:endParaRPr>
          </a:p>
          <a:p>
            <a:pPr marL="457200" lvl="1" indent="0" algn="just">
              <a:buNone/>
            </a:pPr>
            <a:endParaRPr lang="cs-CZ" sz="2200"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marL="0" indent="0" algn="just">
              <a:buNone/>
            </a:pPr>
            <a:endParaRPr lang="cs-CZ" dirty="0">
              <a:solidFill>
                <a:schemeClr val="bg1"/>
              </a:solidFill>
              <a:latin typeface="Century Gothic" pitchFamily="34" charset="0"/>
            </a:endParaRPr>
          </a:p>
        </p:txBody>
      </p:sp>
    </p:spTree>
    <p:extLst>
      <p:ext uri="{BB962C8B-B14F-4D97-AF65-F5344CB8AC3E}">
        <p14:creationId xmlns:p14="http://schemas.microsoft.com/office/powerpoint/2010/main" val="279583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a:t/>
            </a:r>
            <a:br>
              <a:rPr lang="cs-CZ" b="1" u="sng" dirty="0"/>
            </a:br>
            <a:r>
              <a:rPr lang="cs-CZ" sz="5300" b="1" u="sng" dirty="0"/>
              <a:t>Zápis zániku vozidla</a:t>
            </a:r>
            <a:r>
              <a:rPr lang="cs-CZ" b="1" u="sng" dirty="0"/>
              <a:t/>
            </a:r>
            <a:br>
              <a:rPr lang="cs-CZ" b="1" u="sng" dirty="0"/>
            </a:br>
            <a:endParaRPr lang="cs-CZ" b="1" u="sng" dirty="0"/>
          </a:p>
        </p:txBody>
      </p:sp>
      <p:sp>
        <p:nvSpPr>
          <p:cNvPr id="3" name="Zástupný symbol pro obsah 2"/>
          <p:cNvSpPr>
            <a:spLocks noGrp="1"/>
          </p:cNvSpPr>
          <p:nvPr>
            <p:ph idx="1"/>
          </p:nvPr>
        </p:nvSpPr>
        <p:spPr>
          <a:xfrm>
            <a:off x="1" y="2008094"/>
            <a:ext cx="12192000" cy="4480841"/>
          </a:xfrm>
          <a:solidFill>
            <a:schemeClr val="tx1"/>
          </a:solidFill>
        </p:spPr>
        <p:txBody>
          <a:bodyPr>
            <a:noAutofit/>
          </a:bodyPr>
          <a:lstStyle/>
          <a:p>
            <a:pPr algn="just"/>
            <a:r>
              <a:rPr lang="cs-CZ" sz="2000" b="1" u="sng" dirty="0">
                <a:solidFill>
                  <a:schemeClr val="bg2"/>
                </a:solidFill>
                <a:latin typeface="Century Gothic" pitchFamily="34" charset="0"/>
              </a:rPr>
              <a:t>§ 13 odst. 1 </a:t>
            </a:r>
          </a:p>
          <a:p>
            <a:r>
              <a:rPr lang="cs-CZ" sz="2000" b="1" dirty="0">
                <a:solidFill>
                  <a:schemeClr val="bg2"/>
                </a:solidFill>
                <a:latin typeface="Century Gothic" pitchFamily="34" charset="0"/>
              </a:rPr>
              <a:t>Na žádost </a:t>
            </a:r>
            <a:r>
              <a:rPr lang="cs-CZ" sz="2000" dirty="0">
                <a:solidFill>
                  <a:schemeClr val="bg2"/>
                </a:solidFill>
                <a:latin typeface="Century Gothic" pitchFamily="34" charset="0"/>
              </a:rPr>
              <a:t>- vlastník silničního vozidla požádá o zápis zániku silničního vozidla nejpozději do 10 dnů ode dne, kdy došlo ke skutečnosti uvedené v odst. 1 písm. a), tj. silniční vozidlo bylo</a:t>
            </a:r>
          </a:p>
          <a:p>
            <a:pPr lvl="1">
              <a:buFont typeface="+mj-lt"/>
              <a:buAutoNum type="arabicPeriod"/>
            </a:pPr>
            <a:r>
              <a:rPr lang="cs-CZ" sz="2000" dirty="0">
                <a:solidFill>
                  <a:schemeClr val="bg2"/>
                </a:solidFill>
                <a:latin typeface="Century Gothic" pitchFamily="34" charset="0"/>
              </a:rPr>
              <a:t>předáno provozovateli zařízení ke sběru autovraků bez odstranění svých podstatných částí (§ 36 písm. g) zákona o odpadech) – doklad o ekologické likvidaci</a:t>
            </a:r>
          </a:p>
          <a:p>
            <a:pPr lvl="1">
              <a:buFont typeface="+mj-lt"/>
              <a:buAutoNum type="arabicPeriod"/>
            </a:pPr>
            <a:r>
              <a:rPr lang="cs-CZ" sz="2000" dirty="0">
                <a:solidFill>
                  <a:schemeClr val="bg2"/>
                </a:solidFill>
                <a:latin typeface="Century Gothic" pitchFamily="34" charset="0"/>
              </a:rPr>
              <a:t>ekologicky zlikvidováno oprávněnou osobou v jiném členském státě </a:t>
            </a:r>
          </a:p>
          <a:p>
            <a:pPr lvl="1">
              <a:buFont typeface="+mj-lt"/>
              <a:buAutoNum type="arabicPeriod"/>
            </a:pPr>
            <a:r>
              <a:rPr lang="cs-CZ" sz="2000" dirty="0">
                <a:solidFill>
                  <a:schemeClr val="bg2"/>
                </a:solidFill>
                <a:latin typeface="Century Gothic" pitchFamily="34" charset="0"/>
              </a:rPr>
              <a:t> zničeno – (havárií, živelní pohromou, kdy vozidlo nelze předat provozovateli zařízení ke sběru autovraků) – dokládá např. protokol od HZS, PČR</a:t>
            </a:r>
          </a:p>
          <a:p>
            <a:r>
              <a:rPr lang="cs-CZ" sz="2000" b="1" dirty="0">
                <a:solidFill>
                  <a:schemeClr val="bg2"/>
                </a:solidFill>
                <a:latin typeface="Century Gothic" pitchFamily="34" charset="0"/>
              </a:rPr>
              <a:t>Z moci úřední </a:t>
            </a:r>
            <a:r>
              <a:rPr lang="cs-CZ" sz="2000" dirty="0">
                <a:solidFill>
                  <a:schemeClr val="bg2"/>
                </a:solidFill>
                <a:latin typeface="Century Gothic" pitchFamily="34" charset="0"/>
              </a:rPr>
              <a:t>– oznámení o zániku od OÚ nebo vlastníka PK o předání autovraku k likvidaci oprávněným subjektem ( §19b, § 19c ZPK)</a:t>
            </a:r>
          </a:p>
          <a:p>
            <a:r>
              <a:rPr lang="cs-CZ" sz="2000" dirty="0">
                <a:solidFill>
                  <a:schemeClr val="bg2"/>
                </a:solidFill>
                <a:latin typeface="Century Gothic" pitchFamily="34" charset="0"/>
              </a:rPr>
              <a:t>Povinné doklady – TP, ORV, RZ, doklady o ekologické likvidaci nebo zničení</a:t>
            </a:r>
          </a:p>
          <a:p>
            <a:r>
              <a:rPr lang="cs-CZ" sz="2000" dirty="0">
                <a:solidFill>
                  <a:schemeClr val="bg2"/>
                </a:solidFill>
                <a:latin typeface="Century Gothic" pitchFamily="34" charset="0"/>
              </a:rPr>
              <a:t>Povinnost ověřit v evidenci MŽP – jen u M1 a N1</a:t>
            </a:r>
          </a:p>
          <a:p>
            <a:pPr algn="just"/>
            <a:endParaRPr lang="cs-CZ" sz="2000" dirty="0">
              <a:solidFill>
                <a:schemeClr val="bg2"/>
              </a:solidFill>
              <a:latin typeface="Century Gothic" pitchFamily="34" charset="0"/>
            </a:endParaRPr>
          </a:p>
          <a:p>
            <a:pPr algn="just"/>
            <a:endParaRPr lang="cs-CZ" sz="1600" dirty="0">
              <a:solidFill>
                <a:schemeClr val="bg1"/>
              </a:solidFill>
            </a:endParaRPr>
          </a:p>
        </p:txBody>
      </p:sp>
    </p:spTree>
    <p:extLst>
      <p:ext uri="{BB962C8B-B14F-4D97-AF65-F5344CB8AC3E}">
        <p14:creationId xmlns:p14="http://schemas.microsoft.com/office/powerpoint/2010/main" val="240441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 Zápis zániku vozidla</a:t>
            </a:r>
          </a:p>
        </p:txBody>
      </p:sp>
      <p:sp>
        <p:nvSpPr>
          <p:cNvPr id="3" name="Zástupný symbol pro obsah 2"/>
          <p:cNvSpPr>
            <a:spLocks noGrp="1"/>
          </p:cNvSpPr>
          <p:nvPr>
            <p:ph idx="1"/>
          </p:nvPr>
        </p:nvSpPr>
        <p:spPr>
          <a:xfrm>
            <a:off x="1" y="2008093"/>
            <a:ext cx="12192000" cy="4117285"/>
          </a:xfrm>
          <a:solidFill>
            <a:schemeClr val="tx1"/>
          </a:solidFill>
        </p:spPr>
        <p:txBody>
          <a:bodyPr>
            <a:noAutofit/>
          </a:bodyPr>
          <a:lstStyle/>
          <a:p>
            <a:pPr algn="just"/>
            <a:r>
              <a:rPr lang="cs-CZ" sz="2400" dirty="0">
                <a:solidFill>
                  <a:schemeClr val="bg2"/>
                </a:solidFill>
                <a:latin typeface="Century Gothic" panose="020B0502020202020204" pitchFamily="34" charset="0"/>
              </a:rPr>
              <a:t>Dědické řízení</a:t>
            </a:r>
          </a:p>
          <a:p>
            <a:pPr marL="0" indent="0" algn="just">
              <a:buNone/>
            </a:pPr>
            <a:r>
              <a:rPr lang="cs-CZ" sz="2400" dirty="0">
                <a:solidFill>
                  <a:schemeClr val="bg2"/>
                </a:solidFill>
                <a:latin typeface="Century Gothic" panose="020B0502020202020204" pitchFamily="34" charset="0"/>
              </a:rPr>
              <a:t> - vlastník vozidla zemřel, v dědictví se objevilo vozidlo, které nikdo z oprávněných dědiců (ani nikdo jiný) neviděl a neví, co s ním je.</a:t>
            </a:r>
          </a:p>
          <a:p>
            <a:pPr marL="0" indent="0" algn="just">
              <a:buNone/>
            </a:pPr>
            <a:r>
              <a:rPr lang="cs-CZ" sz="2400" dirty="0">
                <a:solidFill>
                  <a:schemeClr val="bg2"/>
                </a:solidFill>
                <a:latin typeface="Century Gothic" panose="020B0502020202020204" pitchFamily="34" charset="0"/>
              </a:rPr>
              <a:t> - oprávněný dědic (i před ukončením řízení) prohlásí, že vozidlo bylo zlikvidováno nedovoleným způsobem – ORP oznámí orgánu ochrany ŽP – podezřelý je zemřelý vlastník – řízení o přestupku bude odloženo dle § 76 odst. 1 písm. g) zákona 250/2016 Sb. – existence pravomocného rozhodnutí (usnesení, které se pouze poznamenává do spisu)</a:t>
            </a:r>
          </a:p>
          <a:p>
            <a:pPr marL="0" indent="0" algn="just">
              <a:buNone/>
            </a:pPr>
            <a:endParaRPr lang="cs-CZ" sz="2400" dirty="0">
              <a:solidFill>
                <a:schemeClr val="bg2"/>
              </a:solidFill>
              <a:latin typeface="Century Gothic" panose="020B0502020202020204" pitchFamily="34" charset="0"/>
            </a:endParaRPr>
          </a:p>
          <a:p>
            <a:pPr algn="just">
              <a:buFontTx/>
              <a:buChar char="-"/>
            </a:pPr>
            <a:endParaRPr lang="cs-CZ" sz="2400" dirty="0">
              <a:solidFill>
                <a:schemeClr val="bg2"/>
              </a:solidFill>
              <a:latin typeface="Century Gothic" panose="020B0502020202020204" pitchFamily="34" charset="0"/>
            </a:endParaRPr>
          </a:p>
          <a:p>
            <a:pPr marL="914400" lvl="2" indent="0" algn="just">
              <a:buNone/>
            </a:pPr>
            <a:endParaRPr lang="cs-CZ" dirty="0">
              <a:solidFill>
                <a:schemeClr val="bg2"/>
              </a:solidFill>
              <a:latin typeface="Century Gothic" panose="020B0502020202020204" pitchFamily="34" charset="0"/>
            </a:endParaRPr>
          </a:p>
          <a:p>
            <a:pPr lvl="1">
              <a:buFont typeface="+mj-lt"/>
              <a:buAutoNum type="arabicPeriod"/>
            </a:pPr>
            <a:endParaRPr lang="cs-CZ" sz="2400" dirty="0">
              <a:solidFill>
                <a:schemeClr val="bg2"/>
              </a:solidFill>
            </a:endParaRPr>
          </a:p>
        </p:txBody>
      </p:sp>
    </p:spTree>
    <p:extLst>
      <p:ext uri="{BB962C8B-B14F-4D97-AF65-F5344CB8AC3E}">
        <p14:creationId xmlns:p14="http://schemas.microsoft.com/office/powerpoint/2010/main" val="303545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0321" y="583894"/>
            <a:ext cx="9613859" cy="1250273"/>
          </a:xfrm>
        </p:spPr>
        <p:txBody>
          <a:bodyPr>
            <a:normAutofit/>
          </a:bodyPr>
          <a:lstStyle/>
          <a:p>
            <a:r>
              <a:rPr lang="cs-CZ" b="1" u="sng" dirty="0"/>
              <a:t>Zápis zániku vozidla</a:t>
            </a:r>
          </a:p>
        </p:txBody>
      </p:sp>
      <p:sp>
        <p:nvSpPr>
          <p:cNvPr id="3" name="Zástupný symbol pro obsah 2"/>
          <p:cNvSpPr>
            <a:spLocks noGrp="1"/>
          </p:cNvSpPr>
          <p:nvPr>
            <p:ph idx="1"/>
          </p:nvPr>
        </p:nvSpPr>
        <p:spPr>
          <a:xfrm>
            <a:off x="0" y="2027104"/>
            <a:ext cx="12192000" cy="4439797"/>
          </a:xfrm>
          <a:solidFill>
            <a:schemeClr val="tx1"/>
          </a:solidFill>
        </p:spPr>
        <p:txBody>
          <a:bodyPr>
            <a:noAutofit/>
          </a:bodyPr>
          <a:lstStyle/>
          <a:p>
            <a:pPr algn="just"/>
            <a:r>
              <a:rPr lang="cs-CZ" sz="2400" dirty="0">
                <a:solidFill>
                  <a:schemeClr val="bg2"/>
                </a:solidFill>
                <a:latin typeface="Century Gothic" pitchFamily="34" charset="0"/>
              </a:rPr>
              <a:t>Na ORP přijde poštou dokad o ekologické likvidaci vozidla, ORP ověří pravdivost, dále přijde TP, ORV, tabulky RZ bez dalšího – co teď ?</a:t>
            </a:r>
          </a:p>
          <a:p>
            <a:pPr algn="just"/>
            <a:r>
              <a:rPr lang="cs-CZ" sz="2400" dirty="0">
                <a:solidFill>
                  <a:schemeClr val="bg2"/>
                </a:solidFill>
              </a:rPr>
              <a:t>Správní orgán vyrozumí posledního zapsaného vlastníka vozidla o tom, že obdržel tyto doklady, </a:t>
            </a:r>
            <a:r>
              <a:rPr lang="cs-CZ" sz="2400" u="sng" dirty="0">
                <a:solidFill>
                  <a:schemeClr val="bg2"/>
                </a:solidFill>
              </a:rPr>
              <a:t>dovozuje</a:t>
            </a:r>
            <a:r>
              <a:rPr lang="cs-CZ" sz="2400" dirty="0">
                <a:solidFill>
                  <a:schemeClr val="bg2"/>
                </a:solidFill>
              </a:rPr>
              <a:t> z toho </a:t>
            </a:r>
            <a:r>
              <a:rPr lang="cs-CZ" sz="2400" u="sng" dirty="0">
                <a:solidFill>
                  <a:schemeClr val="bg2"/>
                </a:solidFill>
              </a:rPr>
              <a:t>žádost o zápis zániku vozidla </a:t>
            </a:r>
            <a:r>
              <a:rPr lang="cs-CZ" sz="2400" dirty="0">
                <a:solidFill>
                  <a:schemeClr val="bg2"/>
                </a:solidFill>
              </a:rPr>
              <a:t>s tím, že pokud vůle vlastníka je jiná, nechť tuto informaci např. ve lhůtě 5 dnů poskytne. Správní orgán jej současně poučí, že pokud tak neučiní (neprojeví jinou vůli), bude mít za to, že žádost o zápis zániku vozidla byla podána oprávněnou osobou a zánik vozidla zapíše a velký technický průkaz mu pak s odpovídajícími údaji zašle poštou. </a:t>
            </a:r>
          </a:p>
          <a:p>
            <a:pPr algn="just"/>
            <a:r>
              <a:rPr lang="cs-CZ" sz="2400" dirty="0">
                <a:solidFill>
                  <a:schemeClr val="bg2"/>
                </a:solidFill>
                <a:latin typeface="Century Gothic" pitchFamily="34" charset="0"/>
              </a:rPr>
              <a:t>S.O. vyplní formulářovou žádost a připojí k ní výzvu a doručenky</a:t>
            </a:r>
          </a:p>
          <a:p>
            <a:pPr marL="0" indent="0" algn="just">
              <a:buNone/>
            </a:pPr>
            <a:endParaRPr lang="cs-CZ" sz="2400" dirty="0">
              <a:solidFill>
                <a:schemeClr val="bg1"/>
              </a:solidFill>
              <a:latin typeface="Century Gothic" pitchFamily="34" charset="0"/>
            </a:endParaRPr>
          </a:p>
        </p:txBody>
      </p:sp>
    </p:spTree>
    <p:extLst>
      <p:ext uri="{BB962C8B-B14F-4D97-AF65-F5344CB8AC3E}">
        <p14:creationId xmlns:p14="http://schemas.microsoft.com/office/powerpoint/2010/main" val="115735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0321" y="583894"/>
            <a:ext cx="9613859" cy="1250273"/>
          </a:xfrm>
        </p:spPr>
        <p:txBody>
          <a:bodyPr>
            <a:normAutofit/>
          </a:bodyPr>
          <a:lstStyle/>
          <a:p>
            <a:r>
              <a:rPr lang="cs-CZ" b="1" u="sng" dirty="0"/>
              <a:t>4.Zápis zániku vozidla</a:t>
            </a:r>
          </a:p>
        </p:txBody>
      </p:sp>
      <p:sp>
        <p:nvSpPr>
          <p:cNvPr id="3" name="Zástupný symbol pro obsah 2"/>
          <p:cNvSpPr>
            <a:spLocks noGrp="1"/>
          </p:cNvSpPr>
          <p:nvPr>
            <p:ph idx="1"/>
          </p:nvPr>
        </p:nvSpPr>
        <p:spPr>
          <a:xfrm>
            <a:off x="0" y="2027104"/>
            <a:ext cx="12192000" cy="4439797"/>
          </a:xfrm>
          <a:solidFill>
            <a:schemeClr val="tx1"/>
          </a:solidFill>
        </p:spPr>
        <p:txBody>
          <a:bodyPr>
            <a:noAutofit/>
          </a:bodyPr>
          <a:lstStyle/>
          <a:p>
            <a:pPr algn="just"/>
            <a:r>
              <a:rPr lang="pl-PL" sz="2400" b="1" dirty="0">
                <a:solidFill>
                  <a:schemeClr val="bg1"/>
                </a:solidFill>
                <a:latin typeface="Century Gothic" pitchFamily="34" charset="0"/>
              </a:rPr>
              <a:t>Rozsudek Krajského soudu v Ostravě ze dne 21. 6. 2012, čj. 22 A 208/2010-27</a:t>
            </a:r>
          </a:p>
          <a:p>
            <a:pPr marL="0" indent="0" algn="just">
              <a:buNone/>
            </a:pPr>
            <a:r>
              <a:rPr lang="pl-PL" sz="2400" b="1" dirty="0">
                <a:solidFill>
                  <a:schemeClr val="bg1"/>
                </a:solidFill>
                <a:latin typeface="Century Gothic" pitchFamily="34" charset="0"/>
              </a:rPr>
              <a:t>  a Nejvyššího správního soudu č.j. 10 As 114/2015-39</a:t>
            </a:r>
            <a:endParaRPr lang="cs-CZ" sz="2400" b="1" dirty="0">
              <a:solidFill>
                <a:schemeClr val="bg1"/>
              </a:solidFill>
              <a:latin typeface="Century Gothic" pitchFamily="34" charset="0"/>
            </a:endParaRPr>
          </a:p>
          <a:p>
            <a:pPr algn="just"/>
            <a:r>
              <a:rPr lang="cs-CZ" sz="2400" dirty="0">
                <a:solidFill>
                  <a:schemeClr val="bg2"/>
                </a:solidFill>
                <a:latin typeface="Century Gothic" pitchFamily="34" charset="0"/>
              </a:rPr>
              <a:t>Z žádného ustanovení zákona č. 56/2001 Sb. nelze dovodit, že žádost o trvalé vyřazení vozidla z registru silničních vozidel ve smyslu § 13 odst. 2 tohoto zákona může podat pouze vlastník zapsaný v registru. Může tak učinit také vlastník vozidla v registru neevidovaný, který však relevantními důkazy prokáže své vlastnické právo k vozidlu.</a:t>
            </a:r>
          </a:p>
          <a:p>
            <a:pPr algn="just"/>
            <a:endParaRPr lang="cs-CZ" sz="2400" dirty="0">
              <a:solidFill>
                <a:schemeClr val="bg2"/>
              </a:solidFill>
              <a:latin typeface="Century Gothic" pitchFamily="34" charset="0"/>
            </a:endParaRPr>
          </a:p>
          <a:p>
            <a:pPr algn="just"/>
            <a:r>
              <a:rPr lang="cs-CZ" sz="2400" dirty="0">
                <a:solidFill>
                  <a:schemeClr val="bg2"/>
                </a:solidFill>
                <a:latin typeface="Century Gothic" pitchFamily="34" charset="0"/>
              </a:rPr>
              <a:t>V pochybnostech se zeptáme vlastníka zapsaného v registru</a:t>
            </a:r>
          </a:p>
          <a:p>
            <a:pPr algn="just"/>
            <a:endParaRPr lang="cs-CZ" sz="2400" dirty="0">
              <a:solidFill>
                <a:schemeClr val="bg2"/>
              </a:solidFill>
              <a:latin typeface="Century Gothic" pitchFamily="34" charset="0"/>
            </a:endParaRPr>
          </a:p>
        </p:txBody>
      </p:sp>
    </p:spTree>
    <p:extLst>
      <p:ext uri="{BB962C8B-B14F-4D97-AF65-F5344CB8AC3E}">
        <p14:creationId xmlns:p14="http://schemas.microsoft.com/office/powerpoint/2010/main" val="201971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0321" y="583894"/>
            <a:ext cx="9613859" cy="1250273"/>
          </a:xfrm>
        </p:spPr>
        <p:txBody>
          <a:bodyPr>
            <a:normAutofit/>
          </a:bodyPr>
          <a:lstStyle/>
          <a:p>
            <a:r>
              <a:rPr lang="cs-CZ" b="1" u="sng" dirty="0"/>
              <a:t>Zápis zániku vozidla</a:t>
            </a:r>
          </a:p>
        </p:txBody>
      </p:sp>
      <p:sp>
        <p:nvSpPr>
          <p:cNvPr id="3" name="Zástupný symbol pro obsah 2"/>
          <p:cNvSpPr>
            <a:spLocks noGrp="1"/>
          </p:cNvSpPr>
          <p:nvPr>
            <p:ph idx="1"/>
          </p:nvPr>
        </p:nvSpPr>
        <p:spPr>
          <a:xfrm>
            <a:off x="407624" y="2104222"/>
            <a:ext cx="11071952" cy="4516915"/>
          </a:xfrm>
          <a:solidFill>
            <a:schemeClr val="tx1"/>
          </a:solidFill>
        </p:spPr>
        <p:txBody>
          <a:bodyPr>
            <a:noAutofit/>
          </a:bodyPr>
          <a:lstStyle/>
          <a:p>
            <a:pPr algn="just"/>
            <a:r>
              <a:rPr lang="cs-CZ" sz="2400" dirty="0">
                <a:solidFill>
                  <a:schemeClr val="bg2"/>
                </a:solidFill>
                <a:latin typeface="Century Gothic" pitchFamily="34" charset="0"/>
              </a:rPr>
              <a:t>Na ORP přijde poštou dokad o ekologické likvidaci vozidla, ORP ověří pravdivost, dále přijde TP, ORV, tabulky RZ bez dalšího – co teď ?</a:t>
            </a:r>
          </a:p>
          <a:p>
            <a:pPr algn="just"/>
            <a:endParaRPr lang="cs-CZ" sz="2400" b="1" u="sng" dirty="0">
              <a:solidFill>
                <a:schemeClr val="bg2"/>
              </a:solidFill>
              <a:latin typeface="Century Gothic" pitchFamily="34" charset="0"/>
            </a:endParaRPr>
          </a:p>
          <a:p>
            <a:pPr algn="just"/>
            <a:r>
              <a:rPr lang="cs-CZ" sz="2400" dirty="0">
                <a:solidFill>
                  <a:schemeClr val="bg2"/>
                </a:solidFill>
                <a:latin typeface="Century Gothic" pitchFamily="34" charset="0"/>
              </a:rPr>
              <a:t>Zánik vozidla lze zapsat pokud budou doloženy veškeré potřebné skutečnosti a chybět bude jen podpis. </a:t>
            </a:r>
          </a:p>
          <a:p>
            <a:pPr algn="just"/>
            <a:r>
              <a:rPr lang="cs-CZ" sz="2400" dirty="0">
                <a:solidFill>
                  <a:schemeClr val="bg2"/>
                </a:solidFill>
                <a:latin typeface="Century Gothic" pitchFamily="34" charset="0"/>
              </a:rPr>
              <a:t>Zápis zániku vozidla nepodléhá správnímu poplatku</a:t>
            </a:r>
          </a:p>
          <a:p>
            <a:pPr algn="just"/>
            <a:r>
              <a:rPr lang="cs-CZ" sz="2400" dirty="0">
                <a:solidFill>
                  <a:schemeClr val="bg2"/>
                </a:solidFill>
                <a:latin typeface="Century Gothic" pitchFamily="34" charset="0"/>
              </a:rPr>
              <a:t>S.O. nepoškodí nikoho zápisem zániku – škodlivou událostí je zánik sám</a:t>
            </a:r>
          </a:p>
          <a:p>
            <a:pPr algn="just"/>
            <a:r>
              <a:rPr lang="cs-CZ" sz="2400" dirty="0">
                <a:solidFill>
                  <a:schemeClr val="bg2"/>
                </a:solidFill>
                <a:latin typeface="Century Gothic" pitchFamily="34" charset="0"/>
              </a:rPr>
              <a:t>Zájem na pravdivých a aktuálních údajích v registru</a:t>
            </a:r>
          </a:p>
          <a:p>
            <a:pPr algn="just"/>
            <a:r>
              <a:rPr lang="cs-CZ" sz="2400" dirty="0">
                <a:solidFill>
                  <a:schemeClr val="bg2"/>
                </a:solidFill>
                <a:latin typeface="Century Gothic" pitchFamily="34" charset="0"/>
              </a:rPr>
              <a:t>/Osobní názor /</a:t>
            </a:r>
          </a:p>
          <a:p>
            <a:pPr algn="just"/>
            <a:endParaRPr lang="cs-CZ" sz="2400" dirty="0">
              <a:solidFill>
                <a:schemeClr val="bg2"/>
              </a:solidFill>
              <a:latin typeface="Century Gothic" pitchFamily="34" charset="0"/>
            </a:endParaRPr>
          </a:p>
          <a:p>
            <a:pPr marL="0" indent="0" algn="just">
              <a:buNone/>
            </a:pPr>
            <a:endParaRPr lang="cs-CZ" sz="2400" dirty="0">
              <a:solidFill>
                <a:schemeClr val="bg1"/>
              </a:solidFill>
              <a:latin typeface="Century Gothic" pitchFamily="34" charset="0"/>
            </a:endParaRPr>
          </a:p>
        </p:txBody>
      </p:sp>
    </p:spTree>
    <p:extLst>
      <p:ext uri="{BB962C8B-B14F-4D97-AF65-F5344CB8AC3E}">
        <p14:creationId xmlns:p14="http://schemas.microsoft.com/office/powerpoint/2010/main" val="392748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9151" y="2555913"/>
            <a:ext cx="12008385" cy="1266939"/>
          </a:xfrm>
        </p:spPr>
        <p:txBody>
          <a:bodyPr>
            <a:normAutofit/>
          </a:bodyPr>
          <a:lstStyle/>
          <a:p>
            <a:r>
              <a:rPr lang="cs-CZ" dirty="0"/>
              <a:t>Děkuji za pozornost…</a:t>
            </a:r>
          </a:p>
        </p:txBody>
      </p:sp>
      <p:sp>
        <p:nvSpPr>
          <p:cNvPr id="3" name="Podnadpis 2"/>
          <p:cNvSpPr>
            <a:spLocks noGrp="1"/>
          </p:cNvSpPr>
          <p:nvPr>
            <p:ph type="subTitle" idx="1"/>
          </p:nvPr>
        </p:nvSpPr>
        <p:spPr>
          <a:xfrm>
            <a:off x="1100051" y="4455620"/>
            <a:ext cx="10058400" cy="1825909"/>
          </a:xfrm>
          <a:solidFill>
            <a:schemeClr val="tx1"/>
          </a:solidFill>
        </p:spPr>
        <p:txBody>
          <a:bodyPr>
            <a:normAutofit/>
          </a:bodyPr>
          <a:lstStyle/>
          <a:p>
            <a:endParaRPr lang="cs-CZ" dirty="0"/>
          </a:p>
          <a:p>
            <a:r>
              <a:rPr lang="cs-CZ" dirty="0">
                <a:solidFill>
                  <a:schemeClr val="bg2"/>
                </a:solidFill>
              </a:rPr>
              <a:t>Mgr. Michal Tichý</a:t>
            </a:r>
          </a:p>
          <a:p>
            <a:r>
              <a:rPr lang="cs-CZ" dirty="0">
                <a:solidFill>
                  <a:schemeClr val="bg2"/>
                </a:solidFill>
                <a:hlinkClick r:id="rId3"/>
              </a:rPr>
              <a:t>michal.tichy@kr-zlinsky.cz</a:t>
            </a:r>
            <a:endParaRPr lang="cs-CZ" dirty="0">
              <a:solidFill>
                <a:schemeClr val="bg2"/>
              </a:solidFill>
            </a:endParaRPr>
          </a:p>
          <a:p>
            <a:r>
              <a:rPr lang="cs-CZ" dirty="0">
                <a:solidFill>
                  <a:schemeClr val="bg2"/>
                </a:solidFill>
              </a:rPr>
              <a:t>577 043 519</a:t>
            </a:r>
          </a:p>
        </p:txBody>
      </p:sp>
    </p:spTree>
    <p:extLst>
      <p:ext uri="{BB962C8B-B14F-4D97-AF65-F5344CB8AC3E}">
        <p14:creationId xmlns:p14="http://schemas.microsoft.com/office/powerpoint/2010/main" val="3439581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Změna vlastníka– návaznost na správní trestání</a:t>
            </a:r>
          </a:p>
        </p:txBody>
      </p:sp>
      <p:sp>
        <p:nvSpPr>
          <p:cNvPr id="3" name="Zástupný symbol pro obsah 2"/>
          <p:cNvSpPr>
            <a:spLocks noGrp="1"/>
          </p:cNvSpPr>
          <p:nvPr>
            <p:ph idx="1"/>
          </p:nvPr>
        </p:nvSpPr>
        <p:spPr>
          <a:xfrm>
            <a:off x="0" y="2413990"/>
            <a:ext cx="12192000" cy="3590202"/>
          </a:xfrm>
          <a:solidFill>
            <a:schemeClr val="tx1"/>
          </a:solidFill>
        </p:spPr>
        <p:txBody>
          <a:bodyPr>
            <a:noAutofit/>
          </a:bodyPr>
          <a:lstStyle/>
          <a:p>
            <a:pPr algn="just"/>
            <a:r>
              <a:rPr lang="cs-CZ" sz="2800" b="1" u="sng" dirty="0">
                <a:solidFill>
                  <a:schemeClr val="bg2"/>
                </a:solidFill>
                <a:latin typeface="Century Gothic" pitchFamily="34" charset="0"/>
              </a:rPr>
              <a:t>§ 8 odst. 2 </a:t>
            </a:r>
          </a:p>
          <a:p>
            <a:pPr marL="0" indent="0" algn="just">
              <a:buNone/>
            </a:pPr>
            <a:r>
              <a:rPr lang="cs-CZ" sz="2800" dirty="0">
                <a:solidFill>
                  <a:schemeClr val="bg2"/>
                </a:solidFill>
                <a:latin typeface="Century Gothic" pitchFamily="34" charset="0"/>
              </a:rPr>
              <a:t>žádost o zápis změny vlastníka silničního vozidla nebo oznámení se podává do 10 pracovních dnů ode dne </a:t>
            </a:r>
          </a:p>
          <a:p>
            <a:pPr marL="0" indent="0">
              <a:buNone/>
            </a:pPr>
            <a:r>
              <a:rPr lang="cs-CZ" sz="2800" b="1" u="sng" dirty="0">
                <a:solidFill>
                  <a:schemeClr val="bg2"/>
                </a:solidFill>
                <a:latin typeface="Century Gothic" pitchFamily="34" charset="0"/>
              </a:rPr>
              <a:t>a)</a:t>
            </a:r>
            <a:r>
              <a:rPr lang="cs-CZ" sz="2800" u="sng" dirty="0">
                <a:solidFill>
                  <a:schemeClr val="bg2"/>
                </a:solidFill>
                <a:latin typeface="Century Gothic" pitchFamily="34" charset="0"/>
              </a:rPr>
              <a:t> převodu vlastnického práva k silničnímu vozidlu</a:t>
            </a:r>
            <a:r>
              <a:rPr lang="cs-CZ" sz="2800" dirty="0">
                <a:solidFill>
                  <a:schemeClr val="bg2"/>
                </a:solidFill>
                <a:latin typeface="Century Gothic" pitchFamily="34" charset="0"/>
              </a:rPr>
              <a:t>, nebo</a:t>
            </a:r>
          </a:p>
          <a:p>
            <a:pPr marL="0" indent="0">
              <a:buNone/>
            </a:pPr>
            <a:r>
              <a:rPr lang="cs-CZ" sz="2800" b="1" u="sng" dirty="0">
                <a:solidFill>
                  <a:schemeClr val="bg2"/>
                </a:solidFill>
                <a:latin typeface="Century Gothic" pitchFamily="34" charset="0"/>
              </a:rPr>
              <a:t>b)</a:t>
            </a:r>
            <a:r>
              <a:rPr lang="cs-CZ" sz="2800" u="sng" dirty="0">
                <a:solidFill>
                  <a:schemeClr val="bg2"/>
                </a:solidFill>
                <a:latin typeface="Century Gothic" pitchFamily="34" charset="0"/>
              </a:rPr>
              <a:t> přechodu vlastnického práva k silničnímu vozidlu</a:t>
            </a:r>
            <a:r>
              <a:rPr lang="cs-CZ" sz="2800" dirty="0">
                <a:solidFill>
                  <a:schemeClr val="bg2"/>
                </a:solidFill>
                <a:latin typeface="Century Gothic" pitchFamily="34" charset="0"/>
              </a:rPr>
              <a:t> (odúmrť, fúze, exekuce, propadnutí věci) nebo nabytí právní moci rozhodnutí soudu v dědickém řízení  </a:t>
            </a:r>
          </a:p>
          <a:p>
            <a:pPr lvl="1" algn="just"/>
            <a:endParaRPr lang="cs-CZ" sz="3600" dirty="0">
              <a:solidFill>
                <a:schemeClr val="bg1"/>
              </a:solidFill>
              <a:latin typeface="Century Gothic" pitchFamily="34" charset="0"/>
            </a:endParaRPr>
          </a:p>
          <a:p>
            <a:pPr marL="0" indent="0" algn="just">
              <a:buNone/>
            </a:pPr>
            <a:endParaRPr lang="cs-CZ" sz="1600" dirty="0">
              <a:solidFill>
                <a:schemeClr val="bg1"/>
              </a:solidFill>
            </a:endParaRPr>
          </a:p>
        </p:txBody>
      </p:sp>
    </p:spTree>
    <p:extLst>
      <p:ext uri="{BB962C8B-B14F-4D97-AF65-F5344CB8AC3E}">
        <p14:creationId xmlns:p14="http://schemas.microsoft.com/office/powerpoint/2010/main" val="261992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1. Povaha řízení na úseku registru vozidel</a:t>
            </a:r>
          </a:p>
        </p:txBody>
      </p:sp>
      <p:sp>
        <p:nvSpPr>
          <p:cNvPr id="3" name="Zástupný symbol pro obsah 2"/>
          <p:cNvSpPr>
            <a:spLocks noGrp="1"/>
          </p:cNvSpPr>
          <p:nvPr>
            <p:ph idx="1"/>
          </p:nvPr>
        </p:nvSpPr>
        <p:spPr>
          <a:xfrm>
            <a:off x="1" y="2008094"/>
            <a:ext cx="12192000" cy="4849906"/>
          </a:xfrm>
          <a:solidFill>
            <a:schemeClr val="tx1"/>
          </a:solidFill>
        </p:spPr>
        <p:txBody>
          <a:bodyPr>
            <a:noAutofit/>
          </a:bodyPr>
          <a:lstStyle/>
          <a:p>
            <a:pPr algn="just"/>
            <a:r>
              <a:rPr lang="cs-CZ" sz="2800" dirty="0">
                <a:solidFill>
                  <a:schemeClr val="bg2"/>
                </a:solidFill>
                <a:latin typeface="Century Gothic" pitchFamily="34" charset="0"/>
              </a:rPr>
              <a:t>Rozsudky Nejvyššího správního soudu</a:t>
            </a:r>
            <a:r>
              <a:rPr lang="cs-CZ" sz="2800" b="1" dirty="0">
                <a:solidFill>
                  <a:schemeClr val="bg2"/>
                </a:solidFill>
                <a:latin typeface="Century Gothic" pitchFamily="34" charset="0"/>
              </a:rPr>
              <a:t> 9 As 281/2015 </a:t>
            </a:r>
            <a:r>
              <a:rPr lang="cs-CZ" sz="2800" dirty="0">
                <a:solidFill>
                  <a:schemeClr val="bg2"/>
                </a:solidFill>
                <a:latin typeface="Century Gothic" pitchFamily="34" charset="0"/>
              </a:rPr>
              <a:t>a </a:t>
            </a:r>
            <a:r>
              <a:rPr lang="cs-CZ" sz="2800" b="1" dirty="0">
                <a:solidFill>
                  <a:schemeClr val="bg2"/>
                </a:solidFill>
                <a:latin typeface="Century Gothic" pitchFamily="34" charset="0"/>
              </a:rPr>
              <a:t>7 As 3/2016</a:t>
            </a:r>
          </a:p>
          <a:p>
            <a:pPr algn="just"/>
            <a:r>
              <a:rPr lang="cs-CZ" sz="2800" b="1" dirty="0">
                <a:solidFill>
                  <a:schemeClr val="bg2"/>
                </a:solidFill>
                <a:latin typeface="Century Gothic" pitchFamily="34" charset="0"/>
              </a:rPr>
              <a:t>„Změna vlastníka je evidenčním úkonem“</a:t>
            </a:r>
          </a:p>
          <a:p>
            <a:pPr algn="just"/>
            <a:r>
              <a:rPr lang="cs-CZ" sz="2800" dirty="0">
                <a:solidFill>
                  <a:schemeClr val="bg2"/>
                </a:solidFill>
                <a:latin typeface="Century Gothic" pitchFamily="34" charset="0"/>
              </a:rPr>
              <a:t>Rozsudky NSS</a:t>
            </a:r>
            <a:r>
              <a:rPr lang="cs-CZ" sz="2800" b="1" dirty="0">
                <a:solidFill>
                  <a:schemeClr val="bg2"/>
                </a:solidFill>
                <a:latin typeface="Century Gothic" pitchFamily="34" charset="0"/>
              </a:rPr>
              <a:t> </a:t>
            </a:r>
            <a:r>
              <a:rPr lang="cs-CZ" b="1" dirty="0">
                <a:solidFill>
                  <a:schemeClr val="bg2"/>
                </a:solidFill>
                <a:latin typeface="Century Gothic" pitchFamily="34" charset="0"/>
              </a:rPr>
              <a:t>9 As 336/2016 a 4 As 16/2017</a:t>
            </a:r>
          </a:p>
          <a:p>
            <a:pPr algn="just"/>
            <a:r>
              <a:rPr lang="cs-CZ" i="1" dirty="0">
                <a:solidFill>
                  <a:schemeClr val="bg2"/>
                </a:solidFill>
              </a:rPr>
              <a:t>je třeba </a:t>
            </a:r>
            <a:r>
              <a:rPr lang="cs-CZ" i="1" u="sng" dirty="0">
                <a:solidFill>
                  <a:schemeClr val="bg2"/>
                </a:solidFill>
              </a:rPr>
              <a:t>odlišit </a:t>
            </a:r>
            <a:r>
              <a:rPr lang="cs-CZ" i="1" dirty="0">
                <a:solidFill>
                  <a:schemeClr val="bg2"/>
                </a:solidFill>
              </a:rPr>
              <a:t>případy, kdy správní orgán </a:t>
            </a:r>
            <a:r>
              <a:rPr lang="cs-CZ" i="1" u="sng" dirty="0">
                <a:solidFill>
                  <a:schemeClr val="bg2"/>
                </a:solidFill>
              </a:rPr>
              <a:t>na žádost provede zápis změn </a:t>
            </a:r>
            <a:r>
              <a:rPr lang="cs-CZ" i="1" dirty="0">
                <a:solidFill>
                  <a:schemeClr val="bg2"/>
                </a:solidFill>
              </a:rPr>
              <a:t>do registru silničních vozidel a </a:t>
            </a:r>
            <a:r>
              <a:rPr lang="cs-CZ" i="1" u="sng" dirty="0">
                <a:solidFill>
                  <a:schemeClr val="bg2"/>
                </a:solidFill>
              </a:rPr>
              <a:t>vydá o tom osvědčení</a:t>
            </a:r>
            <a:r>
              <a:rPr lang="cs-CZ" i="1" dirty="0">
                <a:solidFill>
                  <a:schemeClr val="bg2"/>
                </a:solidFill>
              </a:rPr>
              <a:t>, což představuje toliko úkon dle části čtvrté správního řádu, avšak rozhodnutí o tom nevydává, od případů, kdy z </a:t>
            </a:r>
            <a:r>
              <a:rPr lang="cs-CZ" i="1" u="sng" dirty="0">
                <a:solidFill>
                  <a:schemeClr val="bg2"/>
                </a:solidFill>
              </a:rPr>
              <a:t>některých důvodů požadovaný zápis v registru provést nelze </a:t>
            </a:r>
            <a:r>
              <a:rPr lang="cs-CZ" i="1" dirty="0">
                <a:solidFill>
                  <a:schemeClr val="bg2"/>
                </a:solidFill>
              </a:rPr>
              <a:t>a </a:t>
            </a:r>
            <a:r>
              <a:rPr lang="cs-CZ" b="1" i="1" dirty="0">
                <a:solidFill>
                  <a:schemeClr val="bg2"/>
                </a:solidFill>
              </a:rPr>
              <a:t>správní orgán pak o žádosti vede správní řízení a rozhodne o ní.</a:t>
            </a:r>
          </a:p>
          <a:p>
            <a:pPr marL="914400" lvl="2" indent="0" algn="just">
              <a:buNone/>
            </a:pPr>
            <a:endParaRPr lang="cs-CZ" dirty="0">
              <a:solidFill>
                <a:schemeClr val="bg1"/>
              </a:solidFill>
              <a:latin typeface="Century Gothic" pitchFamily="34" charset="0"/>
            </a:endParaRPr>
          </a:p>
        </p:txBody>
      </p:sp>
    </p:spTree>
    <p:extLst>
      <p:ext uri="{BB962C8B-B14F-4D97-AF65-F5344CB8AC3E}">
        <p14:creationId xmlns:p14="http://schemas.microsoft.com/office/powerpoint/2010/main" val="25260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Povaha řízení na úseku registru vozidel</a:t>
            </a:r>
          </a:p>
        </p:txBody>
      </p:sp>
      <p:sp>
        <p:nvSpPr>
          <p:cNvPr id="3" name="Zástupný symbol pro obsah 2"/>
          <p:cNvSpPr>
            <a:spLocks noGrp="1"/>
          </p:cNvSpPr>
          <p:nvPr>
            <p:ph idx="1"/>
          </p:nvPr>
        </p:nvSpPr>
        <p:spPr>
          <a:xfrm>
            <a:off x="253389" y="1983036"/>
            <a:ext cx="11581358" cy="4671152"/>
          </a:xfrm>
          <a:solidFill>
            <a:schemeClr val="tx1"/>
          </a:solidFill>
        </p:spPr>
        <p:txBody>
          <a:bodyPr>
            <a:noAutofit/>
          </a:bodyPr>
          <a:lstStyle/>
          <a:p>
            <a:pPr algn="just"/>
            <a:r>
              <a:rPr lang="cs-CZ" b="1" u="sng" dirty="0">
                <a:solidFill>
                  <a:schemeClr val="bg2"/>
                </a:solidFill>
                <a:latin typeface="Century Gothic" pitchFamily="34" charset="0"/>
              </a:rPr>
              <a:t>Registrační úkony s evidenčním charakterem </a:t>
            </a:r>
            <a:r>
              <a:rPr lang="cs-CZ" dirty="0">
                <a:solidFill>
                  <a:schemeClr val="bg2"/>
                </a:solidFill>
                <a:latin typeface="Century Gothic" pitchFamily="34" charset="0"/>
              </a:rPr>
              <a:t>(napůl správní řízení napůl vydání svědčení)</a:t>
            </a:r>
          </a:p>
          <a:p>
            <a:pPr algn="just"/>
            <a:r>
              <a:rPr lang="cs-CZ" b="1" dirty="0">
                <a:solidFill>
                  <a:schemeClr val="bg2"/>
                </a:solidFill>
                <a:latin typeface="Century Gothic" pitchFamily="34" charset="0"/>
              </a:rPr>
              <a:t>- zápis změny vlastníka nebo provozovatele (§ 8 - § 10)</a:t>
            </a:r>
          </a:p>
          <a:p>
            <a:pPr algn="just"/>
            <a:r>
              <a:rPr lang="cs-CZ" b="1" dirty="0">
                <a:solidFill>
                  <a:schemeClr val="bg2"/>
                </a:solidFill>
                <a:latin typeface="Century Gothic" pitchFamily="34" charset="0"/>
              </a:rPr>
              <a:t>- zápis změny jiných údajů (§ 11)</a:t>
            </a:r>
          </a:p>
          <a:p>
            <a:pPr algn="just"/>
            <a:r>
              <a:rPr lang="cs-CZ" b="1" dirty="0">
                <a:solidFill>
                  <a:schemeClr val="bg2"/>
                </a:solidFill>
                <a:latin typeface="Century Gothic" pitchFamily="34" charset="0"/>
              </a:rPr>
              <a:t>- vydání osvědčení o registraci, technického průkazu nebo technického osvědčení silničního vozidla,</a:t>
            </a:r>
          </a:p>
          <a:p>
            <a:pPr algn="just"/>
            <a:r>
              <a:rPr lang="cs-CZ" b="1" dirty="0">
                <a:solidFill>
                  <a:schemeClr val="bg2"/>
                </a:solidFill>
                <a:latin typeface="Century Gothic" pitchFamily="34" charset="0"/>
              </a:rPr>
              <a:t>- zápis údajů v technickém průkazu</a:t>
            </a:r>
          </a:p>
          <a:p>
            <a:pPr algn="just"/>
            <a:endParaRPr lang="cs-CZ" b="1" dirty="0">
              <a:solidFill>
                <a:schemeClr val="bg2"/>
              </a:solidFill>
              <a:latin typeface="Century Gothic" pitchFamily="34" charset="0"/>
            </a:endParaRPr>
          </a:p>
          <a:p>
            <a:pPr lvl="1" algn="just"/>
            <a:endParaRPr lang="cs-CZ" b="1" dirty="0">
              <a:solidFill>
                <a:schemeClr val="bg2"/>
              </a:solidFill>
              <a:latin typeface="Century Gothic" pitchFamily="34" charset="0"/>
            </a:endParaRPr>
          </a:p>
          <a:p>
            <a:pPr marL="914400" lvl="2" indent="0" algn="just">
              <a:buNone/>
            </a:pPr>
            <a:endParaRPr lang="cs-CZ" dirty="0">
              <a:solidFill>
                <a:schemeClr val="bg1"/>
              </a:solidFill>
              <a:latin typeface="Century Gothic" pitchFamily="34" charset="0"/>
            </a:endParaRPr>
          </a:p>
        </p:txBody>
      </p:sp>
    </p:spTree>
    <p:extLst>
      <p:ext uri="{BB962C8B-B14F-4D97-AF65-F5344CB8AC3E}">
        <p14:creationId xmlns:p14="http://schemas.microsoft.com/office/powerpoint/2010/main" val="11180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84176"/>
            <a:ext cx="12192000" cy="1508760"/>
          </a:xfrm>
        </p:spPr>
        <p:txBody>
          <a:bodyPr>
            <a:normAutofit fontScale="90000"/>
          </a:bodyPr>
          <a:lstStyle/>
          <a:p>
            <a:r>
              <a:rPr lang="cs-CZ" b="1" dirty="0">
                <a:latin typeface="Century Gothic" pitchFamily="34" charset="0"/>
              </a:rPr>
              <a:t>A) </a:t>
            </a:r>
            <a:r>
              <a:rPr lang="cs-CZ" b="1" u="sng" dirty="0">
                <a:latin typeface="Century Gothic" pitchFamily="34" charset="0"/>
              </a:rPr>
              <a:t>registrační úkony s evidenčním charakterem </a:t>
            </a:r>
            <a:r>
              <a:rPr lang="cs-CZ" sz="3200" dirty="0">
                <a:latin typeface="Century Gothic" pitchFamily="34" charset="0"/>
              </a:rPr>
              <a:t>(napůl správní řízení napůl vydání svědčení)</a:t>
            </a:r>
            <a:endParaRPr lang="cs-CZ" b="1" u="sng" dirty="0"/>
          </a:p>
        </p:txBody>
      </p:sp>
      <p:sp>
        <p:nvSpPr>
          <p:cNvPr id="3" name="Zástupný symbol pro obsah 2"/>
          <p:cNvSpPr>
            <a:spLocks noGrp="1"/>
          </p:cNvSpPr>
          <p:nvPr>
            <p:ph idx="1"/>
          </p:nvPr>
        </p:nvSpPr>
        <p:spPr>
          <a:xfrm>
            <a:off x="253389" y="1983036"/>
            <a:ext cx="11581358" cy="4874964"/>
          </a:xfrm>
          <a:solidFill>
            <a:schemeClr val="tx1"/>
          </a:solidFill>
        </p:spPr>
        <p:txBody>
          <a:bodyPr>
            <a:noAutofit/>
          </a:bodyPr>
          <a:lstStyle/>
          <a:p>
            <a:pPr marL="0" indent="0" algn="just">
              <a:buNone/>
            </a:pPr>
            <a:r>
              <a:rPr lang="cs-CZ" sz="2400" b="1" dirty="0">
                <a:solidFill>
                  <a:schemeClr val="bg2"/>
                </a:solidFill>
                <a:latin typeface="Century Gothic" pitchFamily="34" charset="0"/>
              </a:rPr>
              <a:t>pokud vyhovíme </a:t>
            </a:r>
            <a:r>
              <a:rPr lang="cs-CZ" sz="2400" dirty="0">
                <a:solidFill>
                  <a:schemeClr val="bg2"/>
                </a:solidFill>
                <a:latin typeface="Century Gothic" pitchFamily="34" charset="0"/>
              </a:rPr>
              <a:t>– provedeme úkon (změnu údajů) – případně zapíšeme do TP, vydáme ORV, vybereme poplatek</a:t>
            </a:r>
          </a:p>
          <a:p>
            <a:pPr marL="0" indent="0" algn="just">
              <a:buNone/>
            </a:pPr>
            <a:r>
              <a:rPr lang="cs-CZ" sz="2800" b="1" dirty="0">
                <a:solidFill>
                  <a:schemeClr val="bg2"/>
                </a:solidFill>
                <a:latin typeface="Century Gothic" pitchFamily="34" charset="0"/>
              </a:rPr>
              <a:t>oprava osvědčení a sdělení § 156 – z moci úřední</a:t>
            </a:r>
          </a:p>
          <a:p>
            <a:pPr marL="0" indent="0" algn="just">
              <a:buNone/>
            </a:pPr>
            <a:r>
              <a:rPr lang="cs-CZ" sz="2400" b="1" u="sng" dirty="0">
                <a:solidFill>
                  <a:schemeClr val="bg2"/>
                </a:solidFill>
                <a:latin typeface="Century Gothic" pitchFamily="34" charset="0"/>
              </a:rPr>
              <a:t>Lehkou vadu (§156/1) </a:t>
            </a:r>
            <a:r>
              <a:rPr lang="cs-CZ" sz="2400" dirty="0">
                <a:solidFill>
                  <a:schemeClr val="bg2"/>
                </a:solidFill>
                <a:latin typeface="Century Gothic" pitchFamily="34" charset="0"/>
              </a:rPr>
              <a:t>(zřejmá nesprávnost…) opraví </a:t>
            </a:r>
            <a:r>
              <a:rPr lang="cs-CZ" sz="2400" u="sng" dirty="0">
                <a:solidFill>
                  <a:schemeClr val="bg2"/>
                </a:solidFill>
                <a:latin typeface="Century Gothic" pitchFamily="34" charset="0"/>
              </a:rPr>
              <a:t>usnesením</a:t>
            </a:r>
            <a:r>
              <a:rPr lang="cs-CZ" sz="2400" dirty="0">
                <a:solidFill>
                  <a:schemeClr val="bg2"/>
                </a:solidFill>
                <a:latin typeface="Century Gothic" pitchFamily="34" charset="0"/>
              </a:rPr>
              <a:t> správní orgán, který jej vydal, pokud souhlasí všichni účastníci a nikomu nevznikne újma – pozn. </a:t>
            </a:r>
            <a:r>
              <a:rPr lang="cs-CZ" sz="2400" u="sng" dirty="0">
                <a:solidFill>
                  <a:schemeClr val="bg2"/>
                </a:solidFill>
                <a:latin typeface="Century Gothic" pitchFamily="34" charset="0"/>
              </a:rPr>
              <a:t>do spisu</a:t>
            </a:r>
          </a:p>
          <a:p>
            <a:pPr marL="0" indent="0" algn="just">
              <a:buNone/>
            </a:pPr>
            <a:r>
              <a:rPr lang="cs-CZ" sz="2400" b="1" u="sng" dirty="0">
                <a:solidFill>
                  <a:schemeClr val="bg2"/>
                </a:solidFill>
                <a:latin typeface="Century Gothic" pitchFamily="34" charset="0"/>
              </a:rPr>
              <a:t>Těžká vada (§ 156/2) </a:t>
            </a:r>
            <a:r>
              <a:rPr lang="cs-CZ" sz="2400" dirty="0">
                <a:solidFill>
                  <a:schemeClr val="bg2"/>
                </a:solidFill>
                <a:latin typeface="Century Gothic" pitchFamily="34" charset="0"/>
              </a:rPr>
              <a:t>(rozpor s právními předpisy) – správní orgán, který vydal, ruší se </a:t>
            </a:r>
            <a:r>
              <a:rPr lang="cs-CZ" sz="2400" u="sng" dirty="0">
                <a:solidFill>
                  <a:schemeClr val="bg2"/>
                </a:solidFill>
                <a:latin typeface="Century Gothic" pitchFamily="34" charset="0"/>
              </a:rPr>
              <a:t>usnesením</a:t>
            </a:r>
            <a:r>
              <a:rPr lang="cs-CZ" sz="2400" dirty="0">
                <a:solidFill>
                  <a:schemeClr val="bg2"/>
                </a:solidFill>
                <a:latin typeface="Century Gothic" pitchFamily="34" charset="0"/>
              </a:rPr>
              <a:t> v „</a:t>
            </a:r>
            <a:r>
              <a:rPr lang="cs-CZ" sz="2400" u="sng" dirty="0">
                <a:solidFill>
                  <a:schemeClr val="bg2"/>
                </a:solidFill>
                <a:latin typeface="Century Gothic" pitchFamily="34" charset="0"/>
              </a:rPr>
              <a:t>přezkumném řízení</a:t>
            </a:r>
            <a:r>
              <a:rPr lang="cs-CZ" sz="2400" dirty="0">
                <a:solidFill>
                  <a:schemeClr val="bg2"/>
                </a:solidFill>
                <a:latin typeface="Century Gothic" pitchFamily="34" charset="0"/>
              </a:rPr>
              <a:t>“ – kdykoli pokud trvají účinky osvědčení (lhůta dle § 96 se nepoužije),</a:t>
            </a:r>
          </a:p>
          <a:p>
            <a:pPr lvl="2" algn="just"/>
            <a:r>
              <a:rPr lang="cs-CZ" sz="2200" dirty="0">
                <a:solidFill>
                  <a:schemeClr val="bg2"/>
                </a:solidFill>
                <a:latin typeface="Century Gothic" pitchFamily="34" charset="0"/>
              </a:rPr>
              <a:t>Vady právní i skutkové - přezkumné řízení zahrnuje i důvody obnovy řízení</a:t>
            </a:r>
          </a:p>
          <a:p>
            <a:pPr lvl="2" algn="just"/>
            <a:r>
              <a:rPr lang="cs-CZ" sz="2200" dirty="0">
                <a:solidFill>
                  <a:schemeClr val="bg2"/>
                </a:solidFill>
                <a:latin typeface="Century Gothic" pitchFamily="34" charset="0"/>
              </a:rPr>
              <a:t>Přiměřené použití ustanovení o přezkumném řízení (ne obdobné)</a:t>
            </a:r>
          </a:p>
          <a:p>
            <a:pPr lvl="2" algn="just"/>
            <a:r>
              <a:rPr lang="cs-CZ" sz="2200" dirty="0">
                <a:solidFill>
                  <a:schemeClr val="bg2"/>
                </a:solidFill>
                <a:latin typeface="Century Gothic" pitchFamily="34" charset="0"/>
              </a:rPr>
              <a:t>Použití i na vadu „nicotnosti“       /odstoupení od smlouvy, soud/</a:t>
            </a:r>
          </a:p>
          <a:p>
            <a:pPr lvl="2" algn="just"/>
            <a:endParaRPr lang="cs-CZ" sz="2200" dirty="0">
              <a:solidFill>
                <a:schemeClr val="bg2"/>
              </a:solidFill>
              <a:latin typeface="Century Gothic" pitchFamily="34" charset="0"/>
            </a:endParaRPr>
          </a:p>
          <a:p>
            <a:pPr algn="just"/>
            <a:endParaRPr lang="cs-CZ" b="1" dirty="0">
              <a:solidFill>
                <a:schemeClr val="bg2"/>
              </a:solidFill>
              <a:latin typeface="Century Gothic" pitchFamily="34" charset="0"/>
            </a:endParaRPr>
          </a:p>
          <a:p>
            <a:pPr marL="914400" lvl="2" indent="0" algn="just">
              <a:buNone/>
            </a:pPr>
            <a:endParaRPr lang="cs-CZ" dirty="0">
              <a:solidFill>
                <a:schemeClr val="bg2"/>
              </a:solidFill>
              <a:latin typeface="Century Gothic" pitchFamily="34" charset="0"/>
            </a:endParaRPr>
          </a:p>
        </p:txBody>
      </p:sp>
    </p:spTree>
    <p:extLst>
      <p:ext uri="{BB962C8B-B14F-4D97-AF65-F5344CB8AC3E}">
        <p14:creationId xmlns:p14="http://schemas.microsoft.com/office/powerpoint/2010/main" val="766441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32202" y="2104223"/>
            <a:ext cx="11821099" cy="4671150"/>
          </a:xfrm>
          <a:solidFill>
            <a:schemeClr val="tx1"/>
          </a:solidFill>
        </p:spPr>
        <p:txBody>
          <a:bodyPr>
            <a:noAutofit/>
          </a:bodyPr>
          <a:lstStyle/>
          <a:p>
            <a:pPr algn="just"/>
            <a:r>
              <a:rPr lang="cs-CZ" sz="2800" b="1" dirty="0">
                <a:solidFill>
                  <a:schemeClr val="bg2"/>
                </a:solidFill>
                <a:latin typeface="Century Gothic" pitchFamily="34" charset="0"/>
              </a:rPr>
              <a:t>Opravné prostředky ve správním soudnictví – musí dotčená osoba</a:t>
            </a:r>
          </a:p>
          <a:p>
            <a:pPr marL="228600" lvl="1" indent="0" algn="just">
              <a:buNone/>
            </a:pPr>
            <a:endParaRPr lang="cs-CZ" sz="2400" b="1" dirty="0">
              <a:solidFill>
                <a:schemeClr val="bg2"/>
              </a:solidFill>
              <a:latin typeface="Century Gothic" pitchFamily="34" charset="0"/>
            </a:endParaRPr>
          </a:p>
          <a:p>
            <a:pPr marL="228600" lvl="1" indent="0" algn="just">
              <a:buNone/>
            </a:pPr>
            <a:r>
              <a:rPr lang="cs-CZ" sz="2400" b="1" dirty="0">
                <a:solidFill>
                  <a:schemeClr val="bg2"/>
                </a:solidFill>
                <a:latin typeface="Century Gothic" pitchFamily="34" charset="0"/>
              </a:rPr>
              <a:t>Žaloba na ochranu před nezákonným zásahem (§ 82 až 87 </a:t>
            </a:r>
            <a:r>
              <a:rPr lang="cs-CZ" sz="2400" b="1" dirty="0" err="1">
                <a:solidFill>
                  <a:schemeClr val="bg2"/>
                </a:solidFill>
                <a:latin typeface="Century Gothic" pitchFamily="34" charset="0"/>
              </a:rPr>
              <a:t>s.ř.s</a:t>
            </a:r>
            <a:r>
              <a:rPr lang="cs-CZ" sz="2400" b="1" dirty="0">
                <a:solidFill>
                  <a:schemeClr val="bg2"/>
                </a:solidFill>
                <a:latin typeface="Century Gothic" pitchFamily="34" charset="0"/>
              </a:rPr>
              <a:t>.)</a:t>
            </a:r>
          </a:p>
          <a:p>
            <a:pPr lvl="2" algn="just"/>
            <a:r>
              <a:rPr lang="cs-CZ" sz="2200" u="sng" dirty="0">
                <a:solidFill>
                  <a:schemeClr val="bg2"/>
                </a:solidFill>
                <a:latin typeface="Century Gothic" pitchFamily="34" charset="0"/>
              </a:rPr>
              <a:t>Výrok rozsudku:</a:t>
            </a:r>
          </a:p>
          <a:p>
            <a:pPr marL="457200" lvl="2" indent="0" algn="just">
              <a:buNone/>
            </a:pPr>
            <a:r>
              <a:rPr lang="cs-CZ" sz="2200" dirty="0">
                <a:solidFill>
                  <a:schemeClr val="bg2"/>
                </a:solidFill>
                <a:latin typeface="Century Gothic" pitchFamily="34" charset="0"/>
              </a:rPr>
              <a:t>I. „zásah, jímž správní orgán provedl v registru vozidel zápis XXX byl nezákonný a správnímu orgánu se v něm zakazuje pokračovat – nařizuje se obnovení stavu před zásahem“</a:t>
            </a:r>
          </a:p>
          <a:p>
            <a:pPr marL="457200" lvl="2" indent="0" algn="just">
              <a:buNone/>
            </a:pPr>
            <a:r>
              <a:rPr lang="cs-CZ" sz="2200" dirty="0">
                <a:solidFill>
                  <a:schemeClr val="bg2"/>
                </a:solidFill>
                <a:latin typeface="Century Gothic" pitchFamily="34" charset="0"/>
              </a:rPr>
              <a:t>II. „žalovanému správnímu orgánu se ukládá povinnost nahradit náklady řízení v částce….“</a:t>
            </a:r>
          </a:p>
          <a:p>
            <a:pPr lvl="2" algn="just"/>
            <a:r>
              <a:rPr lang="cs-CZ" sz="2200" dirty="0">
                <a:solidFill>
                  <a:schemeClr val="bg2"/>
                </a:solidFill>
                <a:latin typeface="Century Gothic" pitchFamily="34" charset="0"/>
              </a:rPr>
              <a:t>Nejpozději 2 roky od provedení zápisu (objektivní lhůta)</a:t>
            </a:r>
          </a:p>
          <a:p>
            <a:pPr lvl="2" algn="just"/>
            <a:r>
              <a:rPr lang="cs-CZ" sz="2200" dirty="0">
                <a:solidFill>
                  <a:schemeClr val="bg2"/>
                </a:solidFill>
                <a:latin typeface="Century Gothic" pitchFamily="34" charset="0"/>
              </a:rPr>
              <a:t>Do 2 měsíců, kdy se o zásahu dozvěděl (subjektivní lhůta)</a:t>
            </a:r>
          </a:p>
          <a:p>
            <a:pPr marL="914400" lvl="2" indent="0" algn="just">
              <a:buNone/>
            </a:pPr>
            <a:endParaRPr lang="cs-CZ" sz="2200" b="1" dirty="0">
              <a:solidFill>
                <a:schemeClr val="bg1"/>
              </a:solidFill>
              <a:latin typeface="Century Gothic" pitchFamily="34" charset="0"/>
            </a:endParaRPr>
          </a:p>
          <a:p>
            <a:pPr lvl="2" algn="just"/>
            <a:endParaRPr lang="cs-CZ" sz="2200" b="1" dirty="0">
              <a:solidFill>
                <a:schemeClr val="bg1"/>
              </a:solidFill>
              <a:latin typeface="Century Gothic" pitchFamily="34" charset="0"/>
            </a:endParaRPr>
          </a:p>
          <a:p>
            <a:pPr marL="457200" lvl="1" indent="0" algn="just">
              <a:buNone/>
            </a:pPr>
            <a:endParaRPr lang="cs-CZ" sz="2200"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lvl="1" algn="just"/>
            <a:endParaRPr lang="cs-CZ" b="1" dirty="0">
              <a:solidFill>
                <a:schemeClr val="bg1"/>
              </a:solidFill>
              <a:latin typeface="Century Gothic" pitchFamily="34" charset="0"/>
            </a:endParaRPr>
          </a:p>
          <a:p>
            <a:pPr marL="0" indent="0" algn="just">
              <a:buNone/>
            </a:pPr>
            <a:endParaRPr lang="cs-CZ" dirty="0">
              <a:solidFill>
                <a:schemeClr val="bg1"/>
              </a:solidFill>
              <a:latin typeface="Century Gothic" pitchFamily="34" charset="0"/>
            </a:endParaRPr>
          </a:p>
        </p:txBody>
      </p:sp>
      <p:sp>
        <p:nvSpPr>
          <p:cNvPr id="5" name="Nadpis 1"/>
          <p:cNvSpPr>
            <a:spLocks noGrp="1"/>
          </p:cNvSpPr>
          <p:nvPr>
            <p:ph type="title"/>
          </p:nvPr>
        </p:nvSpPr>
        <p:spPr>
          <a:xfrm>
            <a:off x="0" y="284176"/>
            <a:ext cx="12192000" cy="1508760"/>
          </a:xfrm>
        </p:spPr>
        <p:txBody>
          <a:bodyPr>
            <a:normAutofit fontScale="90000"/>
          </a:bodyPr>
          <a:lstStyle/>
          <a:p>
            <a:r>
              <a:rPr lang="cs-CZ" b="1" dirty="0">
                <a:latin typeface="Century Gothic" pitchFamily="34" charset="0"/>
              </a:rPr>
              <a:t>A) </a:t>
            </a:r>
            <a:r>
              <a:rPr lang="cs-CZ" b="1" u="sng" dirty="0">
                <a:latin typeface="Century Gothic" pitchFamily="34" charset="0"/>
              </a:rPr>
              <a:t>registrační úkony s evidenčním charakterem </a:t>
            </a:r>
            <a:r>
              <a:rPr lang="cs-CZ" sz="3200" dirty="0">
                <a:latin typeface="Century Gothic" pitchFamily="34" charset="0"/>
              </a:rPr>
              <a:t>(napůl správní řízení napůl vydání svědčení)</a:t>
            </a:r>
            <a:endParaRPr lang="cs-CZ" b="1" u="sng" dirty="0"/>
          </a:p>
        </p:txBody>
      </p:sp>
    </p:spTree>
    <p:extLst>
      <p:ext uri="{BB962C8B-B14F-4D97-AF65-F5344CB8AC3E}">
        <p14:creationId xmlns:p14="http://schemas.microsoft.com/office/powerpoint/2010/main" val="52185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t>Změna vlastníka– nespolupráce</a:t>
            </a:r>
          </a:p>
        </p:txBody>
      </p:sp>
      <p:sp>
        <p:nvSpPr>
          <p:cNvPr id="3" name="Zástupný symbol pro obsah 2"/>
          <p:cNvSpPr>
            <a:spLocks noGrp="1"/>
          </p:cNvSpPr>
          <p:nvPr>
            <p:ph idx="1"/>
          </p:nvPr>
        </p:nvSpPr>
        <p:spPr>
          <a:xfrm>
            <a:off x="0" y="1628079"/>
            <a:ext cx="12192000" cy="5229922"/>
          </a:xfrm>
          <a:solidFill>
            <a:schemeClr val="tx1"/>
          </a:solidFill>
        </p:spPr>
        <p:txBody>
          <a:bodyPr>
            <a:noAutofit/>
          </a:bodyPr>
          <a:lstStyle/>
          <a:p>
            <a:pPr marL="0" indent="0" algn="just">
              <a:buNone/>
            </a:pPr>
            <a:r>
              <a:rPr lang="cs-CZ" sz="2800" b="1" i="1" dirty="0">
                <a:solidFill>
                  <a:schemeClr val="bg2"/>
                </a:solidFill>
                <a:latin typeface="Century Gothic" pitchFamily="34" charset="0"/>
              </a:rPr>
              <a:t>§ 8a</a:t>
            </a:r>
          </a:p>
          <a:p>
            <a:pPr algn="just"/>
            <a:r>
              <a:rPr lang="cs-CZ" sz="2800" dirty="0">
                <a:solidFill>
                  <a:schemeClr val="bg2"/>
                </a:solidFill>
                <a:latin typeface="Century Gothic" pitchFamily="34" charset="0"/>
              </a:rPr>
              <a:t>zápis změny vlastníka v RSV lze provést na žádost pouze dosavadního nebo nového vlastníka.</a:t>
            </a:r>
          </a:p>
          <a:p>
            <a:pPr lvl="1" algn="just"/>
            <a:r>
              <a:rPr lang="cs-CZ" dirty="0">
                <a:solidFill>
                  <a:schemeClr val="bg2"/>
                </a:solidFill>
                <a:latin typeface="Century Gothic" pitchFamily="34" charset="0"/>
              </a:rPr>
              <a:t>Není součinnost původního/nového vlastníka </a:t>
            </a:r>
          </a:p>
          <a:p>
            <a:pPr lvl="1" algn="just"/>
            <a:r>
              <a:rPr lang="cs-CZ" dirty="0">
                <a:solidFill>
                  <a:schemeClr val="bg2"/>
                </a:solidFill>
                <a:latin typeface="Century Gothic" pitchFamily="34" charset="0"/>
              </a:rPr>
              <a:t>Více než 10 pracovních dnů od převodu vlastnického práva</a:t>
            </a:r>
          </a:p>
          <a:p>
            <a:pPr marL="457200" lvl="1" indent="0" algn="just">
              <a:buNone/>
            </a:pPr>
            <a:r>
              <a:rPr lang="cs-CZ" dirty="0">
                <a:solidFill>
                  <a:schemeClr val="bg2"/>
                </a:solidFill>
                <a:latin typeface="Century Gothic" pitchFamily="34" charset="0"/>
              </a:rPr>
              <a:t>Pozn.: žádost musí dokládat okamžik prodeje (smlouva, tvrzení, že toho dne se stalo)</a:t>
            </a:r>
          </a:p>
          <a:p>
            <a:pPr marL="457200" lvl="1" indent="0" algn="just">
              <a:buNone/>
            </a:pPr>
            <a:r>
              <a:rPr lang="cs-CZ" dirty="0">
                <a:solidFill>
                  <a:schemeClr val="bg2"/>
                </a:solidFill>
                <a:latin typeface="Century Gothic" pitchFamily="34" charset="0"/>
              </a:rPr>
              <a:t>§ 8 odst. 6 – neprokazuje se zmocnění nedostupným prodávajícím/kupujícím !!!!!</a:t>
            </a:r>
          </a:p>
          <a:p>
            <a:pPr marL="457200" lvl="1" indent="0" algn="just">
              <a:buNone/>
            </a:pPr>
            <a:r>
              <a:rPr lang="cs-CZ" dirty="0">
                <a:solidFill>
                  <a:schemeClr val="bg2"/>
                </a:solidFill>
                <a:latin typeface="Century Gothic" pitchFamily="34" charset="0"/>
              </a:rPr>
              <a:t>§ 8a – není řízení o společné žádosti, ale řízení o žádosti jednoho z nich</a:t>
            </a:r>
          </a:p>
          <a:p>
            <a:pPr lvl="1" algn="just"/>
            <a:endParaRPr lang="cs-CZ" sz="3600" dirty="0">
              <a:solidFill>
                <a:schemeClr val="bg1"/>
              </a:solidFill>
              <a:latin typeface="Century Gothic" pitchFamily="34" charset="0"/>
            </a:endParaRPr>
          </a:p>
          <a:p>
            <a:pPr marL="0" indent="0" algn="just">
              <a:buNone/>
            </a:pPr>
            <a:endParaRPr lang="cs-CZ" sz="1600" dirty="0">
              <a:solidFill>
                <a:schemeClr val="bg1"/>
              </a:solidFill>
            </a:endParaRPr>
          </a:p>
        </p:txBody>
      </p:sp>
    </p:spTree>
    <p:extLst>
      <p:ext uri="{BB962C8B-B14F-4D97-AF65-F5344CB8AC3E}">
        <p14:creationId xmlns:p14="http://schemas.microsoft.com/office/powerpoint/2010/main" val="257920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uhy">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ruhy">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ruhy">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TM03090430[[fn=Pruhy]]</Template>
  <TotalTime>36169</TotalTime>
  <Words>3825</Words>
  <Application>Microsoft Office PowerPoint</Application>
  <PresentationFormat>Vlastní</PresentationFormat>
  <Paragraphs>544</Paragraphs>
  <Slides>39</Slides>
  <Notes>39</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Pruhy</vt:lpstr>
      <vt:lpstr>Vybrané problémy 56/2001 Sb.</vt:lpstr>
      <vt:lpstr>DANA BUREŠOVÁ (1922 – 2018)</vt:lpstr>
      <vt:lpstr>Téma k řešení</vt:lpstr>
      <vt:lpstr>Změna vlastníka– návaznost na správní trestání</vt:lpstr>
      <vt:lpstr>1. Povaha řízení na úseku registru vozidel</vt:lpstr>
      <vt:lpstr>Povaha řízení na úseku registru vozidel</vt:lpstr>
      <vt:lpstr>A) registrační úkony s evidenčním charakterem (napůl správní řízení napůl vydání svědčení)</vt:lpstr>
      <vt:lpstr>A) registrační úkony s evidenčním charakterem (napůl správní řízení napůl vydání svědčení)</vt:lpstr>
      <vt:lpstr>Změna vlastníka– nespolupráce</vt:lpstr>
      <vt:lpstr>Změna vlastníka– nespolupráce</vt:lpstr>
      <vt:lpstr>Změna vlastníka– NESPOLUPRÁCE</vt:lpstr>
      <vt:lpstr>Změna vlastníka– NESPOLUPRÁCE</vt:lpstr>
      <vt:lpstr>Změna vlastníka– NESPOLUPRÁCE</vt:lpstr>
      <vt:lpstr>Změna vlastníka– NESPOLUPRÁCE</vt:lpstr>
      <vt:lpstr>Změna vlastníka– NESPOLUPRÁCE PRAKTICKÝ NÁVOD</vt:lpstr>
      <vt:lpstr>Změna vlastníka– NESPOLUPRÁCE METODIKA KÚZK</vt:lpstr>
      <vt:lpstr>Změna vlastníka– NESPOLUPRÁCE-PŘEVOD</vt:lpstr>
      <vt:lpstr>Změna vlastníka– NESPOLUPRÁCE - PŘECHOD</vt:lpstr>
      <vt:lpstr>ODPOVĚDNOST NESVÉPRÁVNÉHO provozovatele </vt:lpstr>
      <vt:lpstr>Liberační důvody – co s přestupky v mezidobí ?</vt:lpstr>
      <vt:lpstr>Prezentace aplikace PowerPoint</vt:lpstr>
      <vt:lpstr>§ 83 odst. 1 písm. b) /§ 83a odst. 1 písm. d) Liberace dle § 125f odst. 6 písm. b) </vt:lpstr>
      <vt:lpstr>5. § 83 odst. 1 písm. b) /§ 83a odst. 1 písm. d)</vt:lpstr>
      <vt:lpstr>§ 83 odst. 1 písm. b) /§ 83a odst. 1 písm. d) Místní příslušnost </vt:lpstr>
      <vt:lpstr>Prokazování právního zájmu při výdeji dat z registru vozidel</vt:lpstr>
      <vt:lpstr> Prokazování právního zájmu při výdeji dat z registru vozidel</vt:lpstr>
      <vt:lpstr>2. VÝDEJ DAT EXEKUTOROVI – ORGÁN VEŘEJNÉ MOCI</vt:lpstr>
      <vt:lpstr>Prokazování právního zájmu při výdeji dat z registru vozidel</vt:lpstr>
      <vt:lpstr>Prokazování právního zájmu při výdeji dat z registru vozidel</vt:lpstr>
      <vt:lpstr>Prokazování právního zájmu při výdeji dat z registru vozidel</vt:lpstr>
      <vt:lpstr>Prokazování právního zájmu při výdeji dat z registru vozidel</vt:lpstr>
      <vt:lpstr>Prokazování právního zájmu při výdeji dat z registru vozidel</vt:lpstr>
      <vt:lpstr>Prokazování právního zájmu při výdeji dat z registru vozidel</vt:lpstr>
      <vt:lpstr> Zápis zániku vozidla </vt:lpstr>
      <vt:lpstr> Zápis zániku vozidla</vt:lpstr>
      <vt:lpstr>Zápis zániku vozidla</vt:lpstr>
      <vt:lpstr>4.Zápis zániku vozidla</vt:lpstr>
      <vt:lpstr>Zápis zániku vozidla</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Správní řád</dc:title>
  <dc:creator>Michal Tichý</dc:creator>
  <cp:lastModifiedBy>kongres</cp:lastModifiedBy>
  <cp:revision>552</cp:revision>
  <cp:lastPrinted>2019-03-20T08:57:51Z</cp:lastPrinted>
  <dcterms:created xsi:type="dcterms:W3CDTF">2015-09-09T21:25:31Z</dcterms:created>
  <dcterms:modified xsi:type="dcterms:W3CDTF">2019-11-01T08:04:05Z</dcterms:modified>
</cp:coreProperties>
</file>