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7"/>
  </p:handoutMasterIdLst>
  <p:sldIdLst>
    <p:sldId id="256" r:id="rId2"/>
    <p:sldId id="446" r:id="rId3"/>
    <p:sldId id="443" r:id="rId4"/>
    <p:sldId id="444" r:id="rId5"/>
    <p:sldId id="447" r:id="rId6"/>
    <p:sldId id="453" r:id="rId7"/>
    <p:sldId id="448" r:id="rId8"/>
    <p:sldId id="449" r:id="rId9"/>
    <p:sldId id="450" r:id="rId10"/>
    <p:sldId id="451" r:id="rId11"/>
    <p:sldId id="484" r:id="rId12"/>
    <p:sldId id="485" r:id="rId13"/>
    <p:sldId id="486" r:id="rId14"/>
    <p:sldId id="378" r:id="rId15"/>
    <p:sldId id="480" r:id="rId16"/>
    <p:sldId id="379" r:id="rId17"/>
    <p:sldId id="380" r:id="rId18"/>
    <p:sldId id="381" r:id="rId19"/>
    <p:sldId id="382" r:id="rId20"/>
    <p:sldId id="455" r:id="rId21"/>
    <p:sldId id="456" r:id="rId22"/>
    <p:sldId id="457" r:id="rId23"/>
    <p:sldId id="458" r:id="rId24"/>
    <p:sldId id="459" r:id="rId25"/>
    <p:sldId id="383" r:id="rId26"/>
    <p:sldId id="384" r:id="rId27"/>
    <p:sldId id="385" r:id="rId28"/>
    <p:sldId id="386" r:id="rId29"/>
    <p:sldId id="460" r:id="rId30"/>
    <p:sldId id="462" r:id="rId31"/>
    <p:sldId id="463" r:id="rId32"/>
    <p:sldId id="464" r:id="rId33"/>
    <p:sldId id="488" r:id="rId34"/>
    <p:sldId id="466" r:id="rId35"/>
    <p:sldId id="467" r:id="rId36"/>
    <p:sldId id="468" r:id="rId37"/>
    <p:sldId id="469" r:id="rId38"/>
    <p:sldId id="470" r:id="rId39"/>
    <p:sldId id="471" r:id="rId40"/>
    <p:sldId id="472" r:id="rId41"/>
    <p:sldId id="473" r:id="rId42"/>
    <p:sldId id="474" r:id="rId43"/>
    <p:sldId id="475" r:id="rId44"/>
    <p:sldId id="476" r:id="rId45"/>
    <p:sldId id="465" r:id="rId46"/>
    <p:sldId id="461" r:id="rId47"/>
    <p:sldId id="478" r:id="rId48"/>
    <p:sldId id="479" r:id="rId49"/>
    <p:sldId id="396" r:id="rId50"/>
    <p:sldId id="397" r:id="rId51"/>
    <p:sldId id="398" r:id="rId52"/>
    <p:sldId id="399" r:id="rId53"/>
    <p:sldId id="400" r:id="rId54"/>
    <p:sldId id="401" r:id="rId55"/>
    <p:sldId id="408" r:id="rId56"/>
    <p:sldId id="403" r:id="rId57"/>
    <p:sldId id="407" r:id="rId58"/>
    <p:sldId id="410" r:id="rId59"/>
    <p:sldId id="481" r:id="rId60"/>
    <p:sldId id="482" r:id="rId61"/>
    <p:sldId id="283" r:id="rId62"/>
    <p:sldId id="364" r:id="rId63"/>
    <p:sldId id="406" r:id="rId64"/>
    <p:sldId id="409" r:id="rId65"/>
    <p:sldId id="487" r:id="rId6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7" d="100"/>
          <a:sy n="57" d="100"/>
        </p:scale>
        <p:origin x="-3317" y="-8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Zástupný symbol pro zápatí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fld id="{37AF0009-C4E1-493B-BBEC-23E6423D5B97}" type="slidenum">
              <a:rPr lang="cs-CZ" smtClean="0"/>
              <a:pPr/>
              <a:t>‹#›</a:t>
            </a:fld>
            <a:endParaRPr lang="cs-CZ"/>
          </a:p>
        </p:txBody>
      </p:sp>
    </p:spTree>
    <p:extLst>
      <p:ext uri="{BB962C8B-B14F-4D97-AF65-F5344CB8AC3E}">
        <p14:creationId xmlns:p14="http://schemas.microsoft.com/office/powerpoint/2010/main" val="39518513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BE279D-1271-4DBD-AA6B-15FAC39BC53D}" type="datetimeFigureOut">
              <a:rPr lang="cs-CZ" smtClean="0"/>
              <a:pPr/>
              <a:t>16.06.2021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063A51A-2246-4778-A0F7-AA2E3389034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E279D-1271-4DBD-AA6B-15FAC39BC53D}" type="datetimeFigureOut">
              <a:rPr lang="cs-CZ" smtClean="0"/>
              <a:pPr/>
              <a:t>16.06.2021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3A51A-2246-4778-A0F7-AA2E3389034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file:///\\mag.mepnet.cz\UserHome\BCV\m000xz003181\Desktop\ASPI'&amp;link='361\2000%20Sb.#10'&amp;ucin-k-dni='30.12.999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file:///\\mag.mepnet.cz\UserHome\BCV\m000xz003181\Desktop\ASPI'&amp;link='361\2000%20Sb.#125f'&amp;ucin-k-dni='30.12.9999"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Mikulov 17. 6. – 18. 8. 2021</a:t>
            </a:r>
            <a:r>
              <a:rPr lang="cs-CZ" smtClean="0"/>
              <a:t/>
            </a:r>
            <a:br>
              <a:rPr lang="cs-CZ" smtClean="0"/>
            </a:br>
            <a:r>
              <a:rPr lang="cs-CZ" smtClean="0"/>
              <a:t>přestupky</a:t>
            </a:r>
            <a:endParaRPr lang="cs-CZ" dirty="0"/>
          </a:p>
        </p:txBody>
      </p:sp>
      <p:sp>
        <p:nvSpPr>
          <p:cNvPr id="3" name="Podnadpis 2"/>
          <p:cNvSpPr>
            <a:spLocks noGrp="1"/>
          </p:cNvSpPr>
          <p:nvPr>
            <p:ph type="subTitle" idx="1"/>
          </p:nvPr>
        </p:nvSpPr>
        <p:spPr/>
        <p:txBody>
          <a:bodyPr/>
          <a:lstStyle/>
          <a:p>
            <a:r>
              <a:rPr lang="cs-CZ" dirty="0" smtClean="0"/>
              <a:t>Mgr. Jana Vraná</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EKŘ </a:t>
            </a:r>
          </a:p>
          <a:p>
            <a:r>
              <a:rPr lang="cs-CZ" dirty="0" smtClean="0"/>
              <a:t>Neodevzdaný ŘP</a:t>
            </a:r>
          </a:p>
          <a:p>
            <a:r>
              <a:rPr lang="cs-CZ" dirty="0" smtClean="0"/>
              <a:t>Zpráva o pověsti (?)</a:t>
            </a:r>
            <a:endParaRPr lang="cs-CZ" dirty="0"/>
          </a:p>
        </p:txBody>
      </p:sp>
    </p:spTree>
    <p:extLst>
      <p:ext uri="{BB962C8B-B14F-4D97-AF65-F5344CB8AC3E}">
        <p14:creationId xmlns:p14="http://schemas.microsoft.com/office/powerpoint/2010/main" val="1586631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Objektivní odpovědnost</a:t>
            </a:r>
          </a:p>
        </p:txBody>
      </p:sp>
      <p:sp>
        <p:nvSpPr>
          <p:cNvPr id="3" name="Zástupný symbol pro obsah 2"/>
          <p:cNvSpPr>
            <a:spLocks noGrp="1"/>
          </p:cNvSpPr>
          <p:nvPr>
            <p:ph idx="1"/>
          </p:nvPr>
        </p:nvSpPr>
        <p:spPr/>
        <p:txBody>
          <a:bodyPr/>
          <a:lstStyle/>
          <a:p>
            <a:r>
              <a:rPr lang="cs-CZ" dirty="0" smtClean="0"/>
              <a:t>Magistrát hl. m. Praha:</a:t>
            </a:r>
          </a:p>
          <a:p>
            <a:r>
              <a:rPr lang="cs-CZ" dirty="0" smtClean="0"/>
              <a:t>5 </a:t>
            </a:r>
            <a:r>
              <a:rPr lang="cs-CZ" dirty="0" err="1" smtClean="0"/>
              <a:t>výzvařů</a:t>
            </a:r>
            <a:endParaRPr lang="cs-CZ" dirty="0" smtClean="0"/>
          </a:p>
          <a:p>
            <a:r>
              <a:rPr lang="cs-CZ" dirty="0" smtClean="0"/>
              <a:t>20 správkařů</a:t>
            </a:r>
          </a:p>
          <a:p>
            <a:endParaRPr lang="cs-CZ" dirty="0"/>
          </a:p>
          <a:p>
            <a:endParaRPr lang="cs-CZ" dirty="0"/>
          </a:p>
        </p:txBody>
      </p:sp>
    </p:spTree>
    <p:extLst>
      <p:ext uri="{BB962C8B-B14F-4D97-AF65-F5344CB8AC3E}">
        <p14:creationId xmlns:p14="http://schemas.microsoft.com/office/powerpoint/2010/main" val="79233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Statistiky z Prahy </a:t>
            </a:r>
            <a:endParaRPr lang="cs-CZ" dirty="0"/>
          </a:p>
        </p:txBody>
      </p:sp>
      <p:sp>
        <p:nvSpPr>
          <p:cNvPr id="3" name="Zástupný symbol pro obsah 2"/>
          <p:cNvSpPr>
            <a:spLocks noGrp="1"/>
          </p:cNvSpPr>
          <p:nvPr>
            <p:ph idx="1"/>
          </p:nvPr>
        </p:nvSpPr>
        <p:spPr/>
        <p:txBody>
          <a:bodyPr>
            <a:normAutofit/>
          </a:bodyPr>
          <a:lstStyle/>
          <a:p>
            <a:r>
              <a:rPr lang="cs-CZ" dirty="0"/>
              <a:t>Rok 2020</a:t>
            </a:r>
            <a:r>
              <a:rPr lang="cs-CZ" dirty="0" smtClean="0"/>
              <a:t>:</a:t>
            </a:r>
          </a:p>
          <a:p>
            <a:r>
              <a:rPr lang="cs-CZ" dirty="0" smtClean="0"/>
              <a:t>Celkem </a:t>
            </a:r>
            <a:r>
              <a:rPr lang="cs-CZ" dirty="0"/>
              <a:t>výzev 241 543 </a:t>
            </a:r>
            <a:r>
              <a:rPr lang="cs-CZ" dirty="0" smtClean="0"/>
              <a:t>200</a:t>
            </a:r>
          </a:p>
          <a:p>
            <a:r>
              <a:rPr lang="cs-CZ" dirty="0" smtClean="0"/>
              <a:t>Zaplacených v termínu 153 542 000 (63%)</a:t>
            </a:r>
          </a:p>
          <a:p>
            <a:endParaRPr lang="cs-CZ" dirty="0"/>
          </a:p>
          <a:p>
            <a:r>
              <a:rPr lang="cs-CZ" dirty="0" smtClean="0"/>
              <a:t>Rok 2021 (do května) </a:t>
            </a:r>
          </a:p>
          <a:p>
            <a:r>
              <a:rPr lang="cs-CZ" dirty="0" smtClean="0"/>
              <a:t>Celkem výzev 72 019 900</a:t>
            </a:r>
          </a:p>
          <a:p>
            <a:r>
              <a:rPr lang="cs-CZ" dirty="0" smtClean="0"/>
              <a:t>Zaplacených v termínu 40 310 300 (56%)</a:t>
            </a:r>
          </a:p>
          <a:p>
            <a:endParaRPr lang="cs-CZ" dirty="0"/>
          </a:p>
          <a:p>
            <a:endParaRPr lang="cs-CZ" dirty="0"/>
          </a:p>
        </p:txBody>
      </p:sp>
    </p:spTree>
    <p:extLst>
      <p:ext uri="{BB962C8B-B14F-4D97-AF65-F5344CB8AC3E}">
        <p14:creationId xmlns:p14="http://schemas.microsoft.com/office/powerpoint/2010/main" val="1475405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Statistiky z Prahy </a:t>
            </a:r>
          </a:p>
        </p:txBody>
      </p:sp>
      <p:sp>
        <p:nvSpPr>
          <p:cNvPr id="3" name="Zástupný symbol pro obsah 2"/>
          <p:cNvSpPr>
            <a:spLocks noGrp="1"/>
          </p:cNvSpPr>
          <p:nvPr>
            <p:ph idx="1"/>
          </p:nvPr>
        </p:nvSpPr>
        <p:spPr/>
        <p:txBody>
          <a:bodyPr/>
          <a:lstStyle/>
          <a:p>
            <a:r>
              <a:rPr lang="cs-CZ" dirty="0" smtClean="0"/>
              <a:t>Správní trestání v </a:t>
            </a:r>
            <a:r>
              <a:rPr lang="cs-CZ" dirty="0" err="1" smtClean="0"/>
              <a:t>objektivce</a:t>
            </a:r>
            <a:endParaRPr lang="cs-CZ" dirty="0" smtClean="0"/>
          </a:p>
          <a:p>
            <a:r>
              <a:rPr lang="cs-CZ" dirty="0" smtClean="0"/>
              <a:t>Rok 2020</a:t>
            </a:r>
          </a:p>
          <a:p>
            <a:r>
              <a:rPr lang="cs-CZ" dirty="0" smtClean="0"/>
              <a:t>8 864 uložených sankcí</a:t>
            </a:r>
          </a:p>
          <a:p>
            <a:r>
              <a:rPr lang="cs-CZ" dirty="0" smtClean="0"/>
              <a:t>Uloženo sankcí pokuty v celkové výši </a:t>
            </a:r>
          </a:p>
          <a:p>
            <a:pPr marL="0" indent="0">
              <a:buNone/>
            </a:pPr>
            <a:r>
              <a:rPr lang="cs-CZ" dirty="0" smtClean="0"/>
              <a:t>14 775 000 Kč</a:t>
            </a:r>
            <a:endParaRPr lang="cs-CZ" dirty="0"/>
          </a:p>
        </p:txBody>
      </p:sp>
    </p:spTree>
    <p:extLst>
      <p:ext uri="{BB962C8B-B14F-4D97-AF65-F5344CB8AC3E}">
        <p14:creationId xmlns:p14="http://schemas.microsoft.com/office/powerpoint/2010/main" val="732310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Objektivní odpovědnost</a:t>
            </a:r>
            <a:endParaRPr lang="cs-CZ" dirty="0"/>
          </a:p>
        </p:txBody>
      </p:sp>
      <p:sp>
        <p:nvSpPr>
          <p:cNvPr id="3" name="Zástupný symbol pro obsah 2"/>
          <p:cNvSpPr>
            <a:spLocks noGrp="1"/>
          </p:cNvSpPr>
          <p:nvPr>
            <p:ph idx="1"/>
          </p:nvPr>
        </p:nvSpPr>
        <p:spPr/>
        <p:txBody>
          <a:bodyPr/>
          <a:lstStyle/>
          <a:p>
            <a:pPr>
              <a:defRPr/>
            </a:pPr>
            <a:r>
              <a:rPr lang="cs-CZ" dirty="0" smtClean="0"/>
              <a:t>? Kdy „vzniká“ objektivní odpovědnost?</a:t>
            </a:r>
          </a:p>
          <a:p>
            <a:pPr>
              <a:defRPr/>
            </a:pPr>
            <a:endParaRPr lang="cs-CZ" dirty="0"/>
          </a:p>
        </p:txBody>
      </p:sp>
    </p:spTree>
    <p:extLst>
      <p:ext uri="{BB962C8B-B14F-4D97-AF65-F5344CB8AC3E}">
        <p14:creationId xmlns:p14="http://schemas.microsoft.com/office/powerpoint/2010/main" val="2259807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2 písm. b) zákona č. 361/2000 Sb.</a:t>
            </a:r>
            <a:endParaRPr lang="cs-CZ" dirty="0"/>
          </a:p>
        </p:txBody>
      </p:sp>
      <p:sp>
        <p:nvSpPr>
          <p:cNvPr id="3" name="Zástupný symbol pro obsah 2"/>
          <p:cNvSpPr>
            <a:spLocks noGrp="1"/>
          </p:cNvSpPr>
          <p:nvPr>
            <p:ph idx="1"/>
          </p:nvPr>
        </p:nvSpPr>
        <p:spPr/>
        <p:txBody>
          <a:bodyPr/>
          <a:lstStyle/>
          <a:p>
            <a:r>
              <a:rPr lang="cs-CZ" dirty="0" smtClean="0"/>
              <a:t>provozovatel </a:t>
            </a:r>
            <a:r>
              <a:rPr lang="cs-CZ" dirty="0"/>
              <a:t>vozidla je vlastník nebo jiná osoba, která je jako provozovatel zapsána v registru silničních vozidel podle zvláštního právního </a:t>
            </a:r>
            <a:r>
              <a:rPr lang="cs-CZ" dirty="0" smtClean="0"/>
              <a:t>předpisu </a:t>
            </a:r>
            <a:r>
              <a:rPr lang="cs-CZ" dirty="0"/>
              <a:t>nebo obdobné evidenci jiného státu, </a:t>
            </a:r>
            <a:endParaRPr lang="cs-CZ" dirty="0" smtClean="0"/>
          </a:p>
          <a:p>
            <a:r>
              <a:rPr lang="cs-CZ" dirty="0" smtClean="0"/>
              <a:t>1As 222/2017-45</a:t>
            </a:r>
            <a:endParaRPr lang="cs-CZ" dirty="0"/>
          </a:p>
          <a:p>
            <a:pPr marL="0" indent="0">
              <a:buNone/>
            </a:pPr>
            <a:endParaRPr lang="cs-CZ" dirty="0"/>
          </a:p>
          <a:p>
            <a:endParaRPr lang="cs-CZ" dirty="0"/>
          </a:p>
        </p:txBody>
      </p:sp>
    </p:spTree>
    <p:extLst>
      <p:ext uri="{BB962C8B-B14F-4D97-AF65-F5344CB8AC3E}">
        <p14:creationId xmlns:p14="http://schemas.microsoft.com/office/powerpoint/2010/main" val="3477254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88 Společné řízení</a:t>
            </a:r>
            <a:endParaRPr lang="cs-CZ" dirty="0"/>
          </a:p>
        </p:txBody>
      </p:sp>
      <p:sp>
        <p:nvSpPr>
          <p:cNvPr id="3" name="Zástupný symbol pro obsah 2"/>
          <p:cNvSpPr>
            <a:spLocks noGrp="1"/>
          </p:cNvSpPr>
          <p:nvPr>
            <p:ph idx="1"/>
          </p:nvPr>
        </p:nvSpPr>
        <p:spPr/>
        <p:txBody>
          <a:bodyPr/>
          <a:lstStyle/>
          <a:p>
            <a:pPr>
              <a:defRPr/>
            </a:pPr>
            <a:r>
              <a:rPr lang="cs-CZ" dirty="0" smtClean="0"/>
              <a:t>(1) Pokud se podezřelý dopustil více přestupků, jejichž skutková podstata se týká porušení právních povinností vyskytujících se ve stejné oblasti veřejné správy, a k jejich projednání je příslušný týž správní orgán, projednají se ve společném řízení.</a:t>
            </a:r>
            <a:endParaRPr lang="cs-CZ" dirty="0"/>
          </a:p>
        </p:txBody>
      </p:sp>
    </p:spTree>
    <p:extLst>
      <p:ext uri="{BB962C8B-B14F-4D97-AF65-F5344CB8AC3E}">
        <p14:creationId xmlns:p14="http://schemas.microsoft.com/office/powerpoint/2010/main" val="336762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88</a:t>
            </a:r>
            <a:endParaRPr lang="cs-CZ" dirty="0"/>
          </a:p>
        </p:txBody>
      </p:sp>
      <p:sp>
        <p:nvSpPr>
          <p:cNvPr id="3" name="Zástupný symbol pro obsah 2"/>
          <p:cNvSpPr>
            <a:spLocks noGrp="1"/>
          </p:cNvSpPr>
          <p:nvPr>
            <p:ph idx="1"/>
          </p:nvPr>
        </p:nvSpPr>
        <p:spPr/>
        <p:txBody>
          <a:bodyPr/>
          <a:lstStyle/>
          <a:p>
            <a:pPr>
              <a:defRPr/>
            </a:pPr>
            <a:r>
              <a:rPr lang="cs-CZ" dirty="0" smtClean="0"/>
              <a:t>(3) Ve společném řízení se neprojedná přestupek, který </a:t>
            </a:r>
            <a:r>
              <a:rPr lang="cs-CZ" b="1" u="sng" dirty="0" smtClean="0"/>
              <a:t>byl spáchán po zahájení řízení o jiném přestupku.</a:t>
            </a:r>
          </a:p>
          <a:p>
            <a:pPr>
              <a:defRPr/>
            </a:pPr>
            <a:endParaRPr lang="cs-CZ" dirty="0"/>
          </a:p>
        </p:txBody>
      </p:sp>
    </p:spTree>
    <p:extLst>
      <p:ext uri="{BB962C8B-B14F-4D97-AF65-F5344CB8AC3E}">
        <p14:creationId xmlns:p14="http://schemas.microsoft.com/office/powerpoint/2010/main" val="137215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41 </a:t>
            </a:r>
            <a:endParaRPr lang="cs-CZ" dirty="0"/>
          </a:p>
        </p:txBody>
      </p:sp>
      <p:sp>
        <p:nvSpPr>
          <p:cNvPr id="3" name="Zástupný symbol pro obsah 2"/>
          <p:cNvSpPr>
            <a:spLocks noGrp="1"/>
          </p:cNvSpPr>
          <p:nvPr>
            <p:ph idx="1"/>
          </p:nvPr>
        </p:nvSpPr>
        <p:spPr/>
        <p:txBody>
          <a:bodyPr/>
          <a:lstStyle/>
          <a:p>
            <a:pPr>
              <a:defRPr/>
            </a:pPr>
            <a:r>
              <a:rPr lang="cs-CZ" dirty="0" smtClean="0"/>
              <a:t>(1) Za dva nebo více přestupků téhož pachatele projednaných ve společném řízení se uloží správní trest podle </a:t>
            </a:r>
            <a:r>
              <a:rPr lang="cs-CZ" u="sng" dirty="0" smtClean="0"/>
              <a:t>ustanovení vztahujícího se na přestupek nejpřísněji trestný</a:t>
            </a:r>
            <a:r>
              <a:rPr lang="cs-CZ" dirty="0" smtClean="0"/>
              <a:t>. Jsou-li horní hranice sazeb pokut stejné, uloží se správní trest podle ustanovení vztahujícího se na přestupek nejzávažnější.</a:t>
            </a:r>
            <a:endParaRPr lang="cs-CZ" dirty="0"/>
          </a:p>
        </p:txBody>
      </p:sp>
    </p:spTree>
    <p:extLst>
      <p:ext uri="{BB962C8B-B14F-4D97-AF65-F5344CB8AC3E}">
        <p14:creationId xmlns:p14="http://schemas.microsoft.com/office/powerpoint/2010/main" val="4217327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41</a:t>
            </a:r>
            <a:endParaRPr lang="cs-CZ" dirty="0"/>
          </a:p>
        </p:txBody>
      </p:sp>
      <p:sp>
        <p:nvSpPr>
          <p:cNvPr id="3" name="Zástupný symbol pro obsah 2"/>
          <p:cNvSpPr>
            <a:spLocks noGrp="1"/>
          </p:cNvSpPr>
          <p:nvPr>
            <p:ph idx="1"/>
          </p:nvPr>
        </p:nvSpPr>
        <p:spPr/>
        <p:txBody>
          <a:bodyPr/>
          <a:lstStyle/>
          <a:p>
            <a:pPr>
              <a:defRPr/>
            </a:pPr>
            <a:r>
              <a:rPr lang="cs-CZ" dirty="0" smtClean="0"/>
              <a:t>(2) Jsou-li společně projednávány dva nebo více přestupků, správní orgán může uložit pokutu ve vyšší sazbě, a to tak, že horní hranice sazby pokuty za přestupek nejpřísněji trestný </a:t>
            </a:r>
            <a:r>
              <a:rPr lang="cs-CZ" u="sng" dirty="0" smtClean="0"/>
              <a:t>se zvyšuje až o polovinu</a:t>
            </a:r>
            <a:r>
              <a:rPr lang="cs-CZ" dirty="0" smtClean="0"/>
              <a:t>, nejvýše však do částky, která je součtem horních hranic sazeb pokut za jednotlivé společně projednávané přestupky.</a:t>
            </a:r>
            <a:endParaRPr lang="cs-CZ" dirty="0"/>
          </a:p>
        </p:txBody>
      </p:sp>
    </p:spTree>
    <p:extLst>
      <p:ext uri="{BB962C8B-B14F-4D97-AF65-F5344CB8AC3E}">
        <p14:creationId xmlns:p14="http://schemas.microsoft.com/office/powerpoint/2010/main" val="216311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150 Odst. 1</a:t>
            </a:r>
            <a:endParaRPr lang="cs-CZ" dirty="0"/>
          </a:p>
        </p:txBody>
      </p:sp>
      <p:sp>
        <p:nvSpPr>
          <p:cNvPr id="3" name="Zástupný symbol pro obsah 2"/>
          <p:cNvSpPr>
            <a:spLocks noGrp="1"/>
          </p:cNvSpPr>
          <p:nvPr>
            <p:ph idx="1"/>
          </p:nvPr>
        </p:nvSpPr>
        <p:spPr/>
        <p:txBody>
          <a:bodyPr/>
          <a:lstStyle/>
          <a:p>
            <a:r>
              <a:rPr lang="cs-CZ" dirty="0" smtClean="0"/>
              <a:t>Povinnost </a:t>
            </a:r>
            <a:r>
              <a:rPr lang="cs-CZ" dirty="0"/>
              <a:t>v řízení z moci úřední a ve sporném řízení lze uložit formou písemného příkazu. Příkaz může správní orgán vydat, považuje-li skutkové zjištění za dostatečné; vydání příkazu </a:t>
            </a:r>
            <a:r>
              <a:rPr lang="cs-CZ" b="1" u="sng" dirty="0"/>
              <a:t>může</a:t>
            </a:r>
            <a:r>
              <a:rPr lang="cs-CZ" dirty="0"/>
              <a:t> být prvním úkonem v řízení. </a:t>
            </a:r>
            <a:endParaRPr lang="cs-CZ" dirty="0" smtClean="0"/>
          </a:p>
          <a:p>
            <a:r>
              <a:rPr lang="cs-CZ" dirty="0" smtClean="0"/>
              <a:t>Není-li </a:t>
            </a:r>
            <a:r>
              <a:rPr lang="cs-CZ" dirty="0"/>
              <a:t>vydání příkazu prvním úkonem v řízení, </a:t>
            </a:r>
            <a:r>
              <a:rPr lang="cs-CZ" b="1" u="sng" dirty="0"/>
              <a:t>nemusí příkaz obsahovat </a:t>
            </a:r>
            <a:r>
              <a:rPr lang="cs-CZ" b="1" u="sng" dirty="0" smtClean="0"/>
              <a:t>odůvodnění</a:t>
            </a:r>
            <a:r>
              <a:rPr lang="cs-CZ" dirty="0"/>
              <a:t>.</a:t>
            </a:r>
          </a:p>
        </p:txBody>
      </p:sp>
    </p:spTree>
    <p:extLst>
      <p:ext uri="{BB962C8B-B14F-4D97-AF65-F5344CB8AC3E}">
        <p14:creationId xmlns:p14="http://schemas.microsoft.com/office/powerpoint/2010/main" val="2930143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30 délka promlčecí doby</a:t>
            </a:r>
            <a:endParaRPr lang="cs-CZ" dirty="0"/>
          </a:p>
        </p:txBody>
      </p:sp>
      <p:sp>
        <p:nvSpPr>
          <p:cNvPr id="3" name="Zástupný symbol pro obsah 2"/>
          <p:cNvSpPr>
            <a:spLocks noGrp="1"/>
          </p:cNvSpPr>
          <p:nvPr>
            <p:ph idx="1"/>
          </p:nvPr>
        </p:nvSpPr>
        <p:spPr/>
        <p:txBody>
          <a:bodyPr/>
          <a:lstStyle/>
          <a:p>
            <a:r>
              <a:rPr lang="cs-CZ" dirty="0"/>
              <a:t>Promlčecí doba činí </a:t>
            </a:r>
          </a:p>
          <a:p>
            <a:pPr>
              <a:buNone/>
            </a:pPr>
            <a:r>
              <a:rPr lang="cs-CZ" dirty="0" smtClean="0"/>
              <a:t>a</a:t>
            </a:r>
            <a:r>
              <a:rPr lang="cs-CZ" dirty="0"/>
              <a:t>) 1 rok, nebo </a:t>
            </a:r>
          </a:p>
          <a:p>
            <a:pPr>
              <a:buNone/>
            </a:pPr>
            <a:r>
              <a:rPr lang="cs-CZ" dirty="0" smtClean="0"/>
              <a:t>b</a:t>
            </a:r>
            <a:r>
              <a:rPr lang="cs-CZ" dirty="0"/>
              <a:t>) 3 roky, jde-li o přestupek, za který zákon stanoví sazbu pokuty, jejíž horní hranice je alespoň 100 000 Kč. </a:t>
            </a:r>
          </a:p>
          <a:p>
            <a:endParaRPr lang="cs-CZ" dirty="0"/>
          </a:p>
        </p:txBody>
      </p:sp>
    </p:spTree>
    <p:extLst>
      <p:ext uri="{BB962C8B-B14F-4D97-AF65-F5344CB8AC3E}">
        <p14:creationId xmlns:p14="http://schemas.microsoft.com/office/powerpoint/2010/main" val="1854173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31 běh promlčecí doby</a:t>
            </a:r>
            <a:endParaRPr lang="cs-CZ" dirty="0"/>
          </a:p>
        </p:txBody>
      </p:sp>
      <p:sp>
        <p:nvSpPr>
          <p:cNvPr id="3" name="Zástupný symbol pro obsah 2"/>
          <p:cNvSpPr>
            <a:spLocks noGrp="1"/>
          </p:cNvSpPr>
          <p:nvPr>
            <p:ph idx="1"/>
          </p:nvPr>
        </p:nvSpPr>
        <p:spPr/>
        <p:txBody>
          <a:bodyPr>
            <a:normAutofit/>
          </a:bodyPr>
          <a:lstStyle/>
          <a:p>
            <a:pPr>
              <a:buNone/>
            </a:pPr>
            <a:r>
              <a:rPr lang="cs-CZ" dirty="0" smtClean="0"/>
              <a:t> (</a:t>
            </a:r>
            <a:r>
              <a:rPr lang="cs-CZ" dirty="0"/>
              <a:t>3) Dopustil-li se pachatel </a:t>
            </a:r>
            <a:r>
              <a:rPr lang="cs-CZ" u="sng" dirty="0"/>
              <a:t>více přestupků, běží pro každý z nich promlčecí doba zvlášť. </a:t>
            </a:r>
          </a:p>
          <a:p>
            <a:endParaRPr lang="cs-CZ" dirty="0"/>
          </a:p>
        </p:txBody>
      </p:sp>
    </p:spTree>
    <p:extLst>
      <p:ext uri="{BB962C8B-B14F-4D97-AF65-F5344CB8AC3E}">
        <p14:creationId xmlns:p14="http://schemas.microsoft.com/office/powerpoint/2010/main" val="2164309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32 stavění a přerušení promlčecí doby</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stavění</a:t>
            </a:r>
          </a:p>
          <a:p>
            <a:pPr>
              <a:buNone/>
            </a:pPr>
            <a:r>
              <a:rPr lang="cs-CZ" dirty="0" smtClean="0"/>
              <a:t>(</a:t>
            </a:r>
            <a:r>
              <a:rPr lang="cs-CZ" dirty="0"/>
              <a:t>1) Do promlčecí doby se nezapočítává doba, </a:t>
            </a:r>
          </a:p>
          <a:p>
            <a:pPr>
              <a:buNone/>
            </a:pPr>
            <a:r>
              <a:rPr lang="cs-CZ" dirty="0" smtClean="0"/>
              <a:t>a</a:t>
            </a:r>
            <a:r>
              <a:rPr lang="cs-CZ" dirty="0"/>
              <a:t>) po kterou se pro </a:t>
            </a:r>
            <a:r>
              <a:rPr lang="cs-CZ" b="1" dirty="0"/>
              <a:t>tentýž skutek </a:t>
            </a:r>
            <a:r>
              <a:rPr lang="cs-CZ" dirty="0"/>
              <a:t>vedlo trestní řízení, </a:t>
            </a:r>
          </a:p>
          <a:p>
            <a:pPr>
              <a:buNone/>
            </a:pPr>
            <a:r>
              <a:rPr lang="cs-CZ" dirty="0" smtClean="0"/>
              <a:t>b</a:t>
            </a:r>
            <a:r>
              <a:rPr lang="cs-CZ" dirty="0"/>
              <a:t>) po kterou bylo řízení o přestupku přerušeno proto, že bylo možné očekávat uložení trestu obviněnému z přestupku </a:t>
            </a:r>
            <a:r>
              <a:rPr lang="cs-CZ" b="1" dirty="0"/>
              <a:t>za jiný skutek </a:t>
            </a:r>
            <a:r>
              <a:rPr lang="cs-CZ" dirty="0"/>
              <a:t>v trestním řízení, přičemž správní trest, který lze uložit v řízení o přestupku, je bezvýznamný vedle trestu, který by bylo možné uložit v trestním řízení, </a:t>
            </a:r>
          </a:p>
          <a:p>
            <a:pPr>
              <a:buNone/>
            </a:pPr>
            <a:r>
              <a:rPr lang="cs-CZ" dirty="0" smtClean="0"/>
              <a:t>c</a:t>
            </a:r>
            <a:r>
              <a:rPr lang="cs-CZ" dirty="0"/>
              <a:t>) po kterou se o věci vedlo </a:t>
            </a:r>
            <a:r>
              <a:rPr lang="cs-CZ" b="1" dirty="0"/>
              <a:t>soudní řízení správní</a:t>
            </a:r>
            <a:r>
              <a:rPr lang="cs-CZ" dirty="0"/>
              <a:t>, </a:t>
            </a:r>
          </a:p>
          <a:p>
            <a:pPr>
              <a:buNone/>
            </a:pPr>
            <a:r>
              <a:rPr lang="cs-CZ" dirty="0" smtClean="0"/>
              <a:t>d</a:t>
            </a:r>
            <a:r>
              <a:rPr lang="cs-CZ" dirty="0"/>
              <a:t>) po kterou trvalo podmíněné upuštění od uložení správního trestu. </a:t>
            </a:r>
          </a:p>
          <a:p>
            <a:pPr>
              <a:buNone/>
            </a:pPr>
            <a:endParaRPr lang="cs-CZ" dirty="0"/>
          </a:p>
          <a:p>
            <a:endParaRPr lang="cs-CZ" dirty="0"/>
          </a:p>
        </p:txBody>
      </p:sp>
    </p:spTree>
    <p:extLst>
      <p:ext uri="{BB962C8B-B14F-4D97-AF65-F5344CB8AC3E}">
        <p14:creationId xmlns:p14="http://schemas.microsoft.com/office/powerpoint/2010/main" val="81278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32</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Přerušení</a:t>
            </a:r>
          </a:p>
          <a:p>
            <a:pPr>
              <a:buNone/>
            </a:pPr>
            <a:r>
              <a:rPr lang="cs-CZ" dirty="0" smtClean="0"/>
              <a:t>2) Promlčecí doba se přerušuje </a:t>
            </a:r>
          </a:p>
          <a:p>
            <a:pPr>
              <a:buNone/>
            </a:pPr>
            <a:r>
              <a:rPr lang="cs-CZ" dirty="0" smtClean="0"/>
              <a:t>a) </a:t>
            </a:r>
            <a:r>
              <a:rPr lang="cs-CZ" u="sng" dirty="0" smtClean="0"/>
              <a:t>oznámením </a:t>
            </a:r>
            <a:r>
              <a:rPr lang="cs-CZ" dirty="0" smtClean="0"/>
              <a:t>o zahájení řízení o přestupku, </a:t>
            </a:r>
          </a:p>
          <a:p>
            <a:pPr>
              <a:buNone/>
            </a:pPr>
            <a:r>
              <a:rPr lang="cs-CZ" dirty="0" smtClean="0"/>
              <a:t>b) </a:t>
            </a:r>
            <a:r>
              <a:rPr lang="cs-CZ" u="sng" dirty="0" smtClean="0"/>
              <a:t>vydáním</a:t>
            </a:r>
            <a:r>
              <a:rPr lang="cs-CZ" dirty="0" smtClean="0"/>
              <a:t> rozhodnutí, jímž je obviněný uznán vinným, </a:t>
            </a:r>
          </a:p>
          <a:p>
            <a:pPr>
              <a:buNone/>
            </a:pPr>
            <a:r>
              <a:rPr lang="cs-CZ" dirty="0" smtClean="0"/>
              <a:t>c) vydáním rozhodnutí o schválení dohody o narovnání; </a:t>
            </a:r>
          </a:p>
          <a:p>
            <a:pPr>
              <a:buNone/>
            </a:pPr>
            <a:r>
              <a:rPr lang="cs-CZ" dirty="0" smtClean="0"/>
              <a:t>přerušením promlčecí doby </a:t>
            </a:r>
            <a:r>
              <a:rPr lang="cs-CZ" u="sng" dirty="0" smtClean="0"/>
              <a:t>počíná promlčecí doba nová</a:t>
            </a:r>
            <a:r>
              <a:rPr lang="cs-CZ" dirty="0" smtClean="0"/>
              <a:t>. </a:t>
            </a:r>
          </a:p>
          <a:p>
            <a:endParaRPr lang="cs-CZ" dirty="0"/>
          </a:p>
        </p:txBody>
      </p:sp>
    </p:spTree>
    <p:extLst>
      <p:ext uri="{BB962C8B-B14F-4D97-AF65-F5344CB8AC3E}">
        <p14:creationId xmlns:p14="http://schemas.microsoft.com/office/powerpoint/2010/main" val="2796405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32 odst. 3</a:t>
            </a:r>
            <a:endParaRPr lang="cs-CZ" dirty="0"/>
          </a:p>
        </p:txBody>
      </p:sp>
      <p:sp>
        <p:nvSpPr>
          <p:cNvPr id="3" name="Zástupný symbol pro obsah 2"/>
          <p:cNvSpPr>
            <a:spLocks noGrp="1"/>
          </p:cNvSpPr>
          <p:nvPr>
            <p:ph idx="1"/>
          </p:nvPr>
        </p:nvSpPr>
        <p:spPr/>
        <p:txBody>
          <a:bodyPr/>
          <a:lstStyle/>
          <a:p>
            <a:r>
              <a:rPr lang="cs-CZ" dirty="0" smtClean="0"/>
              <a:t>Byla-li </a:t>
            </a:r>
            <a:r>
              <a:rPr lang="cs-CZ" dirty="0"/>
              <a:t>promlčecí doba přerušena, odpovědnost za přestupek </a:t>
            </a:r>
            <a:r>
              <a:rPr lang="cs-CZ" b="1" dirty="0"/>
              <a:t>zaniká nejpozději 3 roky </a:t>
            </a:r>
            <a:r>
              <a:rPr lang="cs-CZ" dirty="0"/>
              <a:t>od jeho spáchání; jde-li o přestupek, za který zákon stanoví sazbu pokuty, jejíž horní hranice je alespoň 100 000 Kč, odpovědnost za přestupek </a:t>
            </a:r>
            <a:r>
              <a:rPr lang="cs-CZ" b="1" dirty="0"/>
              <a:t>zaniká nejpozději 5 let </a:t>
            </a:r>
            <a:r>
              <a:rPr lang="cs-CZ" dirty="0"/>
              <a:t>od jeho spáchání. </a:t>
            </a:r>
          </a:p>
          <a:p>
            <a:endParaRPr lang="cs-CZ" dirty="0"/>
          </a:p>
        </p:txBody>
      </p:sp>
    </p:spTree>
    <p:extLst>
      <p:ext uri="{BB962C8B-B14F-4D97-AF65-F5344CB8AC3E}">
        <p14:creationId xmlns:p14="http://schemas.microsoft.com/office/powerpoint/2010/main" val="3067607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cs-CZ" smtClean="0"/>
              <a:t>Liberační důvody</a:t>
            </a:r>
          </a:p>
        </p:txBody>
      </p:sp>
      <p:sp>
        <p:nvSpPr>
          <p:cNvPr id="23555" name="Rectangle 3"/>
          <p:cNvSpPr>
            <a:spLocks noGrp="1" noChangeArrowheads="1"/>
          </p:cNvSpPr>
          <p:nvPr>
            <p:ph type="body" idx="1"/>
          </p:nvPr>
        </p:nvSpPr>
        <p:spPr/>
        <p:txBody>
          <a:bodyPr/>
          <a:lstStyle/>
          <a:p>
            <a:pPr eaLnBrk="1" hangingPunct="1">
              <a:lnSpc>
                <a:spcPct val="90000"/>
              </a:lnSpc>
              <a:defRPr/>
            </a:pPr>
            <a:r>
              <a:rPr lang="cs-CZ" sz="2800" dirty="0" smtClean="0"/>
              <a:t>Provozovatel vozidla za přestupek neodpovídá, </a:t>
            </a:r>
          </a:p>
          <a:p>
            <a:pPr eaLnBrk="1" hangingPunct="1">
              <a:lnSpc>
                <a:spcPct val="90000"/>
              </a:lnSpc>
              <a:defRPr/>
            </a:pPr>
            <a:r>
              <a:rPr lang="cs-CZ" sz="2800" u="sng" dirty="0" smtClean="0"/>
              <a:t>jestliže prokáže</a:t>
            </a:r>
            <a:r>
              <a:rPr lang="cs-CZ" sz="2800" dirty="0" smtClean="0"/>
              <a:t>, že v době před porušením povinnosti řidiče nebo pravidel provozu na pozemních komunikacích </a:t>
            </a:r>
          </a:p>
          <a:p>
            <a:pPr eaLnBrk="1" hangingPunct="1">
              <a:lnSpc>
                <a:spcPct val="90000"/>
              </a:lnSpc>
              <a:defRPr/>
            </a:pPr>
            <a:r>
              <a:rPr lang="cs-CZ" sz="2800" dirty="0" smtClean="0"/>
              <a:t>a) bylo vozidlo, jehož je provozovatelem, </a:t>
            </a:r>
            <a:r>
              <a:rPr lang="cs-CZ" sz="2800" u="sng" dirty="0" smtClean="0"/>
              <a:t>odcizeno</a:t>
            </a:r>
            <a:r>
              <a:rPr lang="cs-CZ" sz="2800" dirty="0" smtClean="0"/>
              <a:t> nebo byla odcizena jeho tabulka s přidělenou státní poznávací značkou, nebo</a:t>
            </a:r>
          </a:p>
          <a:p>
            <a:pPr eaLnBrk="1" hangingPunct="1">
              <a:lnSpc>
                <a:spcPct val="90000"/>
              </a:lnSpc>
              <a:defRPr/>
            </a:pPr>
            <a:r>
              <a:rPr lang="cs-CZ" sz="2800" dirty="0" smtClean="0"/>
              <a:t> b) podal žádost o </a:t>
            </a:r>
            <a:r>
              <a:rPr lang="cs-CZ" sz="2800" u="sng" dirty="0" smtClean="0"/>
              <a:t>zápis změny</a:t>
            </a:r>
            <a:r>
              <a:rPr lang="cs-CZ" sz="2800" dirty="0" smtClean="0"/>
              <a:t> provozovatele vozidla v registru silničních vozidel.</a:t>
            </a:r>
          </a:p>
        </p:txBody>
      </p:sp>
    </p:spTree>
    <p:extLst>
      <p:ext uri="{BB962C8B-B14F-4D97-AF65-F5344CB8AC3E}">
        <p14:creationId xmlns:p14="http://schemas.microsoft.com/office/powerpoint/2010/main" val="352842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8a zákona č. 56/2001 Sb.</a:t>
            </a:r>
            <a:endParaRPr lang="cs-CZ" dirty="0"/>
          </a:p>
        </p:txBody>
      </p:sp>
      <p:sp>
        <p:nvSpPr>
          <p:cNvPr id="3" name="Zástupný symbol pro obsah 2"/>
          <p:cNvSpPr>
            <a:spLocks noGrp="1"/>
          </p:cNvSpPr>
          <p:nvPr>
            <p:ph idx="1"/>
          </p:nvPr>
        </p:nvSpPr>
        <p:spPr/>
        <p:txBody>
          <a:bodyPr/>
          <a:lstStyle/>
          <a:p>
            <a:pPr>
              <a:defRPr/>
            </a:pPr>
            <a:r>
              <a:rPr lang="cs-CZ" sz="2800" dirty="0" smtClean="0"/>
              <a:t>(1) Došlo-li ke změně vlastníka silničního vozidla na základě převodu vlastnického práva a dosavadní nebo nový vlastník neposkytl potřebnou součinnost pro podání společné žádosti o zápis změny vlastníka silničního vozidla v registru silničních vozidel ve lhůtě podle § 8 odst. 2, provede obecní úřad obce s rozšířenou působností zápis změny rovněž na žádost dosavadního nebo nového vlastníka.</a:t>
            </a:r>
            <a:endParaRPr lang="cs-CZ" sz="2800" dirty="0"/>
          </a:p>
        </p:txBody>
      </p:sp>
    </p:spTree>
    <p:extLst>
      <p:ext uri="{BB962C8B-B14F-4D97-AF65-F5344CB8AC3E}">
        <p14:creationId xmlns:p14="http://schemas.microsoft.com/office/powerpoint/2010/main" val="115142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8a</a:t>
            </a:r>
            <a:endParaRPr lang="cs-CZ" dirty="0"/>
          </a:p>
        </p:txBody>
      </p:sp>
      <p:sp>
        <p:nvSpPr>
          <p:cNvPr id="3" name="Zástupný symbol pro obsah 2"/>
          <p:cNvSpPr>
            <a:spLocks noGrp="1"/>
          </p:cNvSpPr>
          <p:nvPr>
            <p:ph idx="1"/>
          </p:nvPr>
        </p:nvSpPr>
        <p:spPr/>
        <p:txBody>
          <a:bodyPr/>
          <a:lstStyle/>
          <a:p>
            <a:pPr>
              <a:defRPr/>
            </a:pPr>
            <a:r>
              <a:rPr lang="cs-CZ" dirty="0" smtClean="0"/>
              <a:t>(2) Pro žádost o zápis změny vlastníka silničního vozidla do registru silničních vozidel a její přílohy platí § 8 odst. 3 a odst. 4 písm. b) obdobně. Pro prokazování zmocnění k zastoupení platí § 8 odst. 6 obdobně.</a:t>
            </a:r>
            <a:endParaRPr lang="cs-CZ" dirty="0"/>
          </a:p>
        </p:txBody>
      </p:sp>
    </p:spTree>
    <p:extLst>
      <p:ext uri="{BB962C8B-B14F-4D97-AF65-F5344CB8AC3E}">
        <p14:creationId xmlns:p14="http://schemas.microsoft.com/office/powerpoint/2010/main" val="398810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8a</a:t>
            </a:r>
            <a:endParaRPr lang="cs-CZ" dirty="0"/>
          </a:p>
        </p:txBody>
      </p:sp>
      <p:sp>
        <p:nvSpPr>
          <p:cNvPr id="3" name="Zástupný symbol pro obsah 2"/>
          <p:cNvSpPr>
            <a:spLocks noGrp="1"/>
          </p:cNvSpPr>
          <p:nvPr>
            <p:ph idx="1"/>
          </p:nvPr>
        </p:nvSpPr>
        <p:spPr/>
        <p:txBody>
          <a:bodyPr/>
          <a:lstStyle/>
          <a:p>
            <a:pPr>
              <a:defRPr/>
            </a:pPr>
            <a:r>
              <a:rPr lang="cs-CZ" sz="2800" dirty="0" smtClean="0"/>
              <a:t>(3) O podání žádosti podle odstavce 1 vyrozumí obecní úřad obce s rozšířenou působností bez zbytečného odkladu dosavadního nebo nového vlastníka silničního vozidla, který žádost nepodal, a umožní mu se k žádosti vyjádřit. Má-li dosavadní nebo nový vlastník silničního vozidla, který žádost nepodal, v držení technický průkaz nebo osvědčení o registraci silničního vozidla, vyzve jej obecní úřad obce s rozšířenou působností k jejich předložení a stanoví mu k tomu přiměřenou lhůtu.</a:t>
            </a:r>
            <a:endParaRPr lang="cs-CZ" sz="2800" dirty="0"/>
          </a:p>
        </p:txBody>
      </p:sp>
    </p:spTree>
    <p:extLst>
      <p:ext uri="{BB962C8B-B14F-4D97-AF65-F5344CB8AC3E}">
        <p14:creationId xmlns:p14="http://schemas.microsoft.com/office/powerpoint/2010/main" val="774558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125f</a:t>
            </a:r>
            <a:endParaRPr lang="cs-CZ" dirty="0"/>
          </a:p>
        </p:txBody>
      </p:sp>
      <p:sp>
        <p:nvSpPr>
          <p:cNvPr id="3" name="Zástupný symbol pro obsah 2"/>
          <p:cNvSpPr>
            <a:spLocks noGrp="1"/>
          </p:cNvSpPr>
          <p:nvPr>
            <p:ph idx="1"/>
          </p:nvPr>
        </p:nvSpPr>
        <p:spPr/>
        <p:txBody>
          <a:bodyPr/>
          <a:lstStyle/>
          <a:p>
            <a:r>
              <a:rPr lang="cs-CZ" dirty="0"/>
              <a:t>(1) Provozovatel vozidla se dopustí přestupku tím, že v rozporu s </a:t>
            </a:r>
            <a:r>
              <a:rPr lang="cs-CZ" u="sng" dirty="0">
                <a:hlinkClick r:id="rId2" action="ppaction://hlinkfile"/>
              </a:rPr>
              <a:t>§ 10</a:t>
            </a:r>
            <a:r>
              <a:rPr lang="cs-CZ" dirty="0"/>
              <a:t> nezajistí, aby při užití vozidla na pozemní komunikaci byly dodržovány povinnosti řidiče a pravidla provozu na pozemních komunikacích stanovená tímto zákonem. </a:t>
            </a:r>
          </a:p>
          <a:p>
            <a:endParaRPr lang="cs-CZ" dirty="0"/>
          </a:p>
        </p:txBody>
      </p:sp>
    </p:spTree>
    <p:extLst>
      <p:ext uri="{BB962C8B-B14F-4D97-AF65-F5344CB8AC3E}">
        <p14:creationId xmlns:p14="http://schemas.microsoft.com/office/powerpoint/2010/main" val="301623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 90 </a:t>
            </a:r>
            <a:r>
              <a:rPr lang="cs-CZ" b="1" dirty="0" smtClean="0"/>
              <a:t>Příkaz</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dirty="0" smtClean="0"/>
              <a:t>(</a:t>
            </a:r>
            <a:r>
              <a:rPr lang="cs-CZ" dirty="0"/>
              <a:t>1) Správní orgán může o přestupku rozhodnout příkazem. Příkazem lze uložit správní trest napomenutí, pokuty, </a:t>
            </a:r>
            <a:r>
              <a:rPr lang="cs-CZ" b="1" u="sng" dirty="0"/>
              <a:t>zákazu činnosti, nebo propadnutí věci</a:t>
            </a:r>
            <a:r>
              <a:rPr lang="cs-CZ" dirty="0"/>
              <a:t> nebo náhradní hodnoty. </a:t>
            </a:r>
          </a:p>
          <a:p>
            <a:pPr>
              <a:buNone/>
            </a:pPr>
            <a:r>
              <a:rPr lang="cs-CZ" dirty="0" smtClean="0"/>
              <a:t>(</a:t>
            </a:r>
            <a:r>
              <a:rPr lang="cs-CZ" dirty="0"/>
              <a:t>2) Příkazem </a:t>
            </a:r>
            <a:r>
              <a:rPr lang="cs-CZ" b="1" u="sng" dirty="0"/>
              <a:t>nelze rozhodnout </a:t>
            </a:r>
          </a:p>
          <a:p>
            <a:pPr>
              <a:buNone/>
            </a:pPr>
            <a:r>
              <a:rPr lang="cs-CZ" dirty="0" smtClean="0"/>
              <a:t>a</a:t>
            </a:r>
            <a:r>
              <a:rPr lang="cs-CZ" dirty="0"/>
              <a:t>) v řízení </a:t>
            </a:r>
            <a:r>
              <a:rPr lang="cs-CZ" u="sng" dirty="0"/>
              <a:t>zahájeném se souhlasem </a:t>
            </a:r>
            <a:r>
              <a:rPr lang="cs-CZ" dirty="0"/>
              <a:t>osoby přímo postižené spácháním přestupku, </a:t>
            </a:r>
          </a:p>
          <a:p>
            <a:pPr>
              <a:buNone/>
            </a:pPr>
            <a:r>
              <a:rPr lang="cs-CZ" dirty="0" smtClean="0"/>
              <a:t>b</a:t>
            </a:r>
            <a:r>
              <a:rPr lang="cs-CZ" dirty="0"/>
              <a:t>) </a:t>
            </a:r>
            <a:r>
              <a:rPr lang="cs-CZ" u="sng" dirty="0"/>
              <a:t>o nároku na náhradu škody </a:t>
            </a:r>
            <a:r>
              <a:rPr lang="cs-CZ" dirty="0"/>
              <a:t>nebo nároku na vydání bezdůvodného obohacení, nebo </a:t>
            </a:r>
          </a:p>
          <a:p>
            <a:pPr>
              <a:buNone/>
            </a:pPr>
            <a:r>
              <a:rPr lang="cs-CZ" dirty="0" smtClean="0"/>
              <a:t>c</a:t>
            </a:r>
            <a:r>
              <a:rPr lang="cs-CZ" dirty="0"/>
              <a:t>) má-li být uložen správní trest </a:t>
            </a:r>
            <a:r>
              <a:rPr lang="cs-CZ" u="sng" dirty="0"/>
              <a:t>mladistvému</a:t>
            </a:r>
            <a:r>
              <a:rPr lang="cs-CZ" dirty="0"/>
              <a:t>, vyjma správního trestu pokuty ukládaného příkazem na místě, </a:t>
            </a:r>
            <a:r>
              <a:rPr lang="cs-CZ" b="1" u="sng" dirty="0"/>
              <a:t>nebo osobě s omezenou svéprávností. </a:t>
            </a:r>
            <a:endParaRPr lang="cs-CZ" b="1" u="sng" dirty="0" smtClean="0"/>
          </a:p>
          <a:p>
            <a:pPr>
              <a:buNone/>
            </a:pPr>
            <a:r>
              <a:rPr lang="cs-CZ" dirty="0" smtClean="0"/>
              <a:t>(3) Pokud byl proti příkazu podán odpor, </a:t>
            </a:r>
            <a:r>
              <a:rPr lang="cs-CZ" b="1" dirty="0" smtClean="0"/>
              <a:t>nelze </a:t>
            </a:r>
            <a:r>
              <a:rPr lang="cs-CZ" dirty="0" smtClean="0"/>
              <a:t>obviněnému v řízení uložit </a:t>
            </a:r>
            <a:r>
              <a:rPr lang="cs-CZ" b="1" dirty="0" smtClean="0"/>
              <a:t>jiný druh </a:t>
            </a:r>
            <a:r>
              <a:rPr lang="cs-CZ" dirty="0" smtClean="0"/>
              <a:t>správního trestu s výjimkou napomenutí nebo </a:t>
            </a:r>
            <a:r>
              <a:rPr lang="cs-CZ" b="1" dirty="0" smtClean="0"/>
              <a:t>vyšší výměru</a:t>
            </a:r>
            <a:r>
              <a:rPr lang="cs-CZ" dirty="0" smtClean="0"/>
              <a:t> správního trestu, než mu byly uloženy příkazem; </a:t>
            </a:r>
            <a:r>
              <a:rPr lang="cs-CZ" b="1" u="sng" dirty="0" smtClean="0"/>
              <a:t>to neplatí, pokud správní orgán v řízení změní právní kvalifikaci skutku.  </a:t>
            </a:r>
            <a:endParaRPr lang="cs-CZ" b="1" u="sng" dirty="0"/>
          </a:p>
          <a:p>
            <a:endParaRPr lang="cs-CZ" dirty="0"/>
          </a:p>
        </p:txBody>
      </p:sp>
    </p:spTree>
    <p:extLst>
      <p:ext uri="{BB962C8B-B14F-4D97-AF65-F5344CB8AC3E}">
        <p14:creationId xmlns:p14="http://schemas.microsoft.com/office/powerpoint/2010/main" val="378565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a:t>(2) Provozovatel vozidla za přestupek podle odstavce 1 odpovídá, pokud </a:t>
            </a:r>
          </a:p>
          <a:p>
            <a:r>
              <a:rPr lang="cs-CZ" dirty="0"/>
              <a:t> </a:t>
            </a:r>
            <a:r>
              <a:rPr lang="cs-CZ" dirty="0" smtClean="0"/>
              <a:t>a</a:t>
            </a:r>
            <a:r>
              <a:rPr lang="cs-CZ" dirty="0"/>
              <a:t>) porušení pravidel bylo zjištěno prostřednictvím </a:t>
            </a:r>
            <a:r>
              <a:rPr lang="cs-CZ" u="sng" dirty="0"/>
              <a:t>automatizovaného technického prostředku </a:t>
            </a:r>
            <a:r>
              <a:rPr lang="cs-CZ" dirty="0"/>
              <a:t>používaného bez obsluhy při dohledu na bezpečnost provozu na pozemních komunikacích nebo se jedná o </a:t>
            </a:r>
            <a:r>
              <a:rPr lang="cs-CZ" u="sng" dirty="0"/>
              <a:t>neoprávněné zastavení nebo stání, </a:t>
            </a:r>
          </a:p>
          <a:p>
            <a:r>
              <a:rPr lang="cs-CZ" dirty="0"/>
              <a:t> </a:t>
            </a:r>
            <a:r>
              <a:rPr lang="cs-CZ" dirty="0" smtClean="0"/>
              <a:t>b</a:t>
            </a:r>
            <a:r>
              <a:rPr lang="cs-CZ" dirty="0"/>
              <a:t>) porušení povinností řidiče nebo pravidel provozu na pozemních komunikacích vykazuje znaky přestupku podle tohoto zákona a </a:t>
            </a:r>
          </a:p>
          <a:p>
            <a:r>
              <a:rPr lang="cs-CZ" dirty="0"/>
              <a:t> </a:t>
            </a:r>
            <a:r>
              <a:rPr lang="cs-CZ" dirty="0" smtClean="0"/>
              <a:t>c</a:t>
            </a:r>
            <a:r>
              <a:rPr lang="cs-CZ" dirty="0"/>
              <a:t>) porušení pravidel nemá za následek dopravní nehodu. </a:t>
            </a:r>
          </a:p>
          <a:p>
            <a:endParaRPr lang="cs-CZ" dirty="0"/>
          </a:p>
        </p:txBody>
      </p:sp>
    </p:spTree>
    <p:extLst>
      <p:ext uri="{BB962C8B-B14F-4D97-AF65-F5344CB8AC3E}">
        <p14:creationId xmlns:p14="http://schemas.microsoft.com/office/powerpoint/2010/main" val="1566253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(3) K odpovědnosti fyzické osoby za přestupek podle odstavce 1 </a:t>
            </a:r>
            <a:r>
              <a:rPr lang="cs-CZ" b="1" u="sng" dirty="0"/>
              <a:t>se nevyžaduje zavinění</a:t>
            </a:r>
            <a:r>
              <a:rPr lang="cs-CZ" dirty="0"/>
              <a:t>. </a:t>
            </a:r>
          </a:p>
          <a:p>
            <a:r>
              <a:rPr lang="cs-CZ" dirty="0" smtClean="0"/>
              <a:t>! Pozor na výrok </a:t>
            </a:r>
            <a:endParaRPr lang="cs-CZ" dirty="0"/>
          </a:p>
        </p:txBody>
      </p:sp>
    </p:spTree>
    <p:extLst>
      <p:ext uri="{BB962C8B-B14F-4D97-AF65-F5344CB8AC3E}">
        <p14:creationId xmlns:p14="http://schemas.microsoft.com/office/powerpoint/2010/main" val="77836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a:t>(5) Obecní úřad obce s rozšířenou působností přestupek podle odstavce 1 projedná, pouze pokud </a:t>
            </a:r>
            <a:r>
              <a:rPr lang="cs-CZ" b="1" u="sng" dirty="0"/>
              <a:t>učinil nezbytné kroky ke zjištění pachatele přestupku</a:t>
            </a:r>
            <a:r>
              <a:rPr lang="cs-CZ" dirty="0"/>
              <a:t>, jehož znaky porušení povinností řidiče nebo pravidel provozu na pozemních komunikacích vykazuje, a </a:t>
            </a:r>
          </a:p>
          <a:p>
            <a:r>
              <a:rPr lang="cs-CZ" dirty="0"/>
              <a:t> </a:t>
            </a:r>
            <a:r>
              <a:rPr lang="cs-CZ" dirty="0" smtClean="0"/>
              <a:t>a</a:t>
            </a:r>
            <a:r>
              <a:rPr lang="cs-CZ" dirty="0"/>
              <a:t>) nezahájil řízení o přestupku a věc odložil, protože nezjistil skutečnosti odůvodňující zahájení řízení proti určité osobě, nebo </a:t>
            </a:r>
          </a:p>
          <a:p>
            <a:r>
              <a:rPr lang="cs-CZ" dirty="0"/>
              <a:t> </a:t>
            </a:r>
            <a:r>
              <a:rPr lang="cs-CZ" dirty="0" smtClean="0"/>
              <a:t>b</a:t>
            </a:r>
            <a:r>
              <a:rPr lang="cs-CZ" dirty="0"/>
              <a:t>) řízení o přestupku zastavil, protože obviněnému z přestupku nebylo spáchání skutku prokázáno. </a:t>
            </a:r>
          </a:p>
        </p:txBody>
      </p:sp>
    </p:spTree>
    <p:extLst>
      <p:ext uri="{BB962C8B-B14F-4D97-AF65-F5344CB8AC3E}">
        <p14:creationId xmlns:p14="http://schemas.microsoft.com/office/powerpoint/2010/main" val="169031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Podání vysvětlení</a:t>
            </a:r>
            <a:endParaRPr lang="cs-CZ"/>
          </a:p>
        </p:txBody>
      </p:sp>
      <p:sp>
        <p:nvSpPr>
          <p:cNvPr id="3" name="Zástupný symbol pro obsah 2"/>
          <p:cNvSpPr>
            <a:spLocks noGrp="1"/>
          </p:cNvSpPr>
          <p:nvPr>
            <p:ph idx="1"/>
          </p:nvPr>
        </p:nvSpPr>
        <p:spPr/>
        <p:txBody>
          <a:bodyPr/>
          <a:lstStyle/>
          <a:p>
            <a:r>
              <a:rPr lang="cs-CZ" dirty="0" smtClean="0"/>
              <a:t>Osoba podávající vysvětlení má obdobné postavení jako svědek, tj. má právo na náhradu nutných výdajů</a:t>
            </a:r>
            <a:endParaRPr lang="cs-CZ" dirty="0"/>
          </a:p>
        </p:txBody>
      </p:sp>
    </p:spTree>
    <p:extLst>
      <p:ext uri="{BB962C8B-B14F-4D97-AF65-F5344CB8AC3E}">
        <p14:creationId xmlns:p14="http://schemas.microsoft.com/office/powerpoint/2010/main" val="52441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a:t>
            </a:r>
            <a:endParaRPr lang="cs-CZ" dirty="0"/>
          </a:p>
        </p:txBody>
      </p:sp>
      <p:sp>
        <p:nvSpPr>
          <p:cNvPr id="3" name="Zástupný symbol pro obsah 2"/>
          <p:cNvSpPr>
            <a:spLocks noGrp="1"/>
          </p:cNvSpPr>
          <p:nvPr>
            <p:ph idx="1"/>
          </p:nvPr>
        </p:nvSpPr>
        <p:spPr/>
        <p:txBody>
          <a:bodyPr/>
          <a:lstStyle/>
          <a:p>
            <a:r>
              <a:rPr lang="cs-CZ" dirty="0" smtClean="0"/>
              <a:t>Odeslání výzvy provozovateli vozidla (§ 125h):</a:t>
            </a:r>
          </a:p>
          <a:p>
            <a:endParaRPr lang="cs-CZ" dirty="0"/>
          </a:p>
          <a:p>
            <a:r>
              <a:rPr lang="cs-CZ" dirty="0" smtClean="0"/>
              <a:t>Provozovatel </a:t>
            </a:r>
            <a:r>
              <a:rPr lang="cs-CZ" b="1" dirty="0" smtClean="0"/>
              <a:t>nesdělí údaje o řidiči </a:t>
            </a:r>
          </a:p>
          <a:p>
            <a:r>
              <a:rPr lang="cs-CZ" dirty="0" smtClean="0"/>
              <a:t>– lze přestupek řidiče odložit a zahájit provozovatele</a:t>
            </a:r>
            <a:endParaRPr lang="cs-CZ" dirty="0"/>
          </a:p>
        </p:txBody>
      </p:sp>
    </p:spTree>
    <p:extLst>
      <p:ext uri="{BB962C8B-B14F-4D97-AF65-F5344CB8AC3E}">
        <p14:creationId xmlns:p14="http://schemas.microsoft.com/office/powerpoint/2010/main" val="3904310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Provozovatel sdělí </a:t>
            </a:r>
            <a:r>
              <a:rPr lang="cs-CZ" b="1" dirty="0" smtClean="0"/>
              <a:t>nedostatek údajů </a:t>
            </a:r>
            <a:r>
              <a:rPr lang="cs-CZ" dirty="0" smtClean="0"/>
              <a:t>(např. chybí datum narození)</a:t>
            </a:r>
          </a:p>
          <a:p>
            <a:r>
              <a:rPr lang="cs-CZ" dirty="0" smtClean="0"/>
              <a:t>- výzva k doplnění podání</a:t>
            </a:r>
          </a:p>
          <a:p>
            <a:endParaRPr lang="cs-CZ" dirty="0"/>
          </a:p>
          <a:p>
            <a:r>
              <a:rPr lang="cs-CZ" dirty="0" smtClean="0"/>
              <a:t>(prodlužování řízení s řidičem)</a:t>
            </a:r>
            <a:endParaRPr lang="cs-CZ" dirty="0"/>
          </a:p>
        </p:txBody>
      </p:sp>
    </p:spTree>
    <p:extLst>
      <p:ext uri="{BB962C8B-B14F-4D97-AF65-F5344CB8AC3E}">
        <p14:creationId xmlns:p14="http://schemas.microsoft.com/office/powerpoint/2010/main" val="2224452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Údaje o řidiči jsou </a:t>
            </a:r>
            <a:r>
              <a:rPr lang="cs-CZ" b="1" dirty="0" smtClean="0"/>
              <a:t>smyšlené či falešné</a:t>
            </a:r>
            <a:r>
              <a:rPr lang="cs-CZ" dirty="0" smtClean="0"/>
              <a:t>/sdělení je ze strany obstrukčních zmocněnců:</a:t>
            </a:r>
          </a:p>
          <a:p>
            <a:r>
              <a:rPr lang="cs-CZ" dirty="0" smtClean="0"/>
              <a:t>- zejména u zahraničních osob</a:t>
            </a:r>
          </a:p>
          <a:p>
            <a:r>
              <a:rPr lang="cs-CZ" dirty="0" smtClean="0"/>
              <a:t>- lze řidiče odložit s řádným zdůvodněním</a:t>
            </a:r>
          </a:p>
          <a:p>
            <a:r>
              <a:rPr lang="cs-CZ" dirty="0" smtClean="0"/>
              <a:t>- nevyzývat k doplnění podání</a:t>
            </a:r>
          </a:p>
          <a:p>
            <a:r>
              <a:rPr lang="cs-CZ" dirty="0" smtClean="0"/>
              <a:t>NSS 9 As 260/2018; 6As 231/2018; 8As 146/2016; 2As 33/2016; 3As 204/2015</a:t>
            </a:r>
          </a:p>
          <a:p>
            <a:endParaRPr lang="cs-CZ" dirty="0"/>
          </a:p>
        </p:txBody>
      </p:sp>
    </p:spTree>
    <p:extLst>
      <p:ext uri="{BB962C8B-B14F-4D97-AF65-F5344CB8AC3E}">
        <p14:creationId xmlns:p14="http://schemas.microsoft.com/office/powerpoint/2010/main" val="1372550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řidiči perfektní:</a:t>
            </a:r>
            <a:br>
              <a:rPr lang="cs-CZ" dirty="0"/>
            </a:br>
            <a:endParaRPr lang="cs-CZ" dirty="0"/>
          </a:p>
        </p:txBody>
      </p:sp>
      <p:sp>
        <p:nvSpPr>
          <p:cNvPr id="3" name="Zástupný symbol pro obsah 2"/>
          <p:cNvSpPr>
            <a:spLocks noGrp="1"/>
          </p:cNvSpPr>
          <p:nvPr>
            <p:ph idx="1"/>
          </p:nvPr>
        </p:nvSpPr>
        <p:spPr/>
        <p:txBody>
          <a:bodyPr/>
          <a:lstStyle/>
          <a:p>
            <a:r>
              <a:rPr lang="cs-CZ" dirty="0" smtClean="0"/>
              <a:t>- výzva k podání vysvětlení – řidiči</a:t>
            </a:r>
          </a:p>
          <a:p>
            <a:r>
              <a:rPr lang="cs-CZ" dirty="0"/>
              <a:t> </a:t>
            </a:r>
            <a:r>
              <a:rPr lang="cs-CZ" dirty="0" smtClean="0"/>
              <a:t>                                               - provozovateli</a:t>
            </a:r>
          </a:p>
          <a:p>
            <a:r>
              <a:rPr lang="cs-CZ" dirty="0" smtClean="0"/>
              <a:t>- lustrace řidiče v EO</a:t>
            </a:r>
          </a:p>
          <a:p>
            <a:r>
              <a:rPr lang="cs-CZ" dirty="0" smtClean="0"/>
              <a:t>- nelze předvádět či ukládat pořádkové pokuty</a:t>
            </a:r>
          </a:p>
        </p:txBody>
      </p:sp>
    </p:spTree>
    <p:extLst>
      <p:ext uri="{BB962C8B-B14F-4D97-AF65-F5344CB8AC3E}">
        <p14:creationId xmlns:p14="http://schemas.microsoft.com/office/powerpoint/2010/main" val="81889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Informace o řidiči perfektní</a:t>
            </a:r>
          </a:p>
        </p:txBody>
      </p:sp>
      <p:sp>
        <p:nvSpPr>
          <p:cNvPr id="3" name="Zástupný symbol pro obsah 2"/>
          <p:cNvSpPr>
            <a:spLocks noGrp="1"/>
          </p:cNvSpPr>
          <p:nvPr>
            <p:ph idx="1"/>
          </p:nvPr>
        </p:nvSpPr>
        <p:spPr/>
        <p:txBody>
          <a:bodyPr>
            <a:normAutofit fontScale="85000" lnSpcReduction="20000"/>
          </a:bodyPr>
          <a:lstStyle/>
          <a:p>
            <a:r>
              <a:rPr lang="cs-CZ" dirty="0" smtClean="0"/>
              <a:t>Doložení smlouvy o nájmu</a:t>
            </a:r>
          </a:p>
          <a:p>
            <a:r>
              <a:rPr lang="cs-CZ" dirty="0" smtClean="0"/>
              <a:t>Řidič se dozná k řízení vozidla</a:t>
            </a:r>
          </a:p>
          <a:p>
            <a:r>
              <a:rPr lang="cs-CZ" dirty="0" smtClean="0"/>
              <a:t>- zahájení řízení o přestupku řidiče</a:t>
            </a:r>
          </a:p>
          <a:p>
            <a:r>
              <a:rPr lang="cs-CZ" dirty="0" smtClean="0"/>
              <a:t>- nařízení ústního jednání</a:t>
            </a:r>
          </a:p>
          <a:p>
            <a:r>
              <a:rPr lang="cs-CZ" dirty="0" smtClean="0"/>
              <a:t>Předvolání obviněného</a:t>
            </a:r>
          </a:p>
          <a:p>
            <a:r>
              <a:rPr lang="cs-CZ" dirty="0" smtClean="0"/>
              <a:t>-nelze ukládat pořádkové pokuty ani předvádět</a:t>
            </a:r>
          </a:p>
          <a:p>
            <a:r>
              <a:rPr lang="cs-CZ" dirty="0" smtClean="0"/>
              <a:t>Předvolání svědka – provozovatele</a:t>
            </a:r>
          </a:p>
          <a:p>
            <a:r>
              <a:rPr lang="cs-CZ" dirty="0" smtClean="0"/>
              <a:t>- lze ukládat pořádkové pokuty</a:t>
            </a:r>
          </a:p>
          <a:p>
            <a:r>
              <a:rPr lang="cs-CZ" dirty="0" smtClean="0"/>
              <a:t>(závěr č. 153 poradního sboru MV)</a:t>
            </a:r>
          </a:p>
          <a:p>
            <a:r>
              <a:rPr lang="cs-CZ" dirty="0" smtClean="0"/>
              <a:t>- nepředvolávat u doložených smluv popř. z důvodu hrazení svědečného</a:t>
            </a:r>
            <a:endParaRPr lang="cs-CZ" dirty="0"/>
          </a:p>
        </p:txBody>
      </p:sp>
    </p:spTree>
    <p:extLst>
      <p:ext uri="{BB962C8B-B14F-4D97-AF65-F5344CB8AC3E}">
        <p14:creationId xmlns:p14="http://schemas.microsoft.com/office/powerpoint/2010/main" val="27042603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Ústní jednání</a:t>
            </a:r>
          </a:p>
        </p:txBody>
      </p:sp>
      <p:sp>
        <p:nvSpPr>
          <p:cNvPr id="3" name="Zástupný symbol pro obsah 2"/>
          <p:cNvSpPr>
            <a:spLocks noGrp="1"/>
          </p:cNvSpPr>
          <p:nvPr>
            <p:ph idx="1"/>
          </p:nvPr>
        </p:nvSpPr>
        <p:spPr/>
        <p:txBody>
          <a:bodyPr/>
          <a:lstStyle/>
          <a:p>
            <a:r>
              <a:rPr lang="cs-CZ" dirty="0" smtClean="0"/>
              <a:t>Nikdo se nedostaví</a:t>
            </a:r>
          </a:p>
          <a:p>
            <a:r>
              <a:rPr lang="cs-CZ" dirty="0" smtClean="0"/>
              <a:t>- lze uložit pořádkovou pokutu provozovateli</a:t>
            </a:r>
          </a:p>
          <a:p>
            <a:r>
              <a:rPr lang="cs-CZ" dirty="0" smtClean="0"/>
              <a:t>- zastavení řízení přestupku řidiče</a:t>
            </a:r>
          </a:p>
          <a:p>
            <a:endParaRPr lang="cs-CZ" dirty="0"/>
          </a:p>
          <a:p>
            <a:r>
              <a:rPr lang="cs-CZ" dirty="0" smtClean="0"/>
              <a:t>„Uvádění řidiče je účelové“ 6As 115/2019</a:t>
            </a:r>
          </a:p>
        </p:txBody>
      </p:sp>
    </p:spTree>
    <p:extLst>
      <p:ext uri="{BB962C8B-B14F-4D97-AF65-F5344CB8AC3E}">
        <p14:creationId xmlns:p14="http://schemas.microsoft.com/office/powerpoint/2010/main" val="232056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91 </a:t>
            </a:r>
            <a:r>
              <a:rPr lang="cs-CZ" b="1" dirty="0" smtClean="0"/>
              <a:t>Ukládání napomenutí a pokuty příkazem na místě </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a:t>
            </a:r>
            <a:r>
              <a:rPr lang="cs-CZ" dirty="0"/>
              <a:t>1) Správní orgán může příkazem na místě uložit pouze napomenutí nebo pokutu, pokud obviněný nebo osoba jednající za obviněného, který je právnickou nebo podnikající fyzickou osobou, </a:t>
            </a:r>
            <a:r>
              <a:rPr lang="cs-CZ" b="1" u="sng" dirty="0"/>
              <a:t>souhlasí se zjištěným stavem věci, s právní kvalifikací skutku, s uložením pokuty a její výší a s vydáním příkazového bloku</a:t>
            </a:r>
            <a:r>
              <a:rPr lang="cs-CZ" dirty="0"/>
              <a:t>. Příkazem na místě lze uložit pokutu nejvýše 10 000 Kč. Mladistvému obviněnému lze příkazem na místě uložit pokutu nejvýše 2 500 Kč; to neplatí, je-li mladistvý podnikající fyzickou osobou. </a:t>
            </a:r>
          </a:p>
          <a:p>
            <a:endParaRPr lang="cs-CZ" dirty="0"/>
          </a:p>
        </p:txBody>
      </p:sp>
    </p:spTree>
    <p:extLst>
      <p:ext uri="{BB962C8B-B14F-4D97-AF65-F5344CB8AC3E}">
        <p14:creationId xmlns:p14="http://schemas.microsoft.com/office/powerpoint/2010/main" val="1546855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Ústní jednání</a:t>
            </a:r>
            <a:br>
              <a:rPr lang="cs-CZ" dirty="0"/>
            </a:br>
            <a:endParaRPr lang="cs-CZ" dirty="0"/>
          </a:p>
        </p:txBody>
      </p:sp>
      <p:sp>
        <p:nvSpPr>
          <p:cNvPr id="3" name="Zástupný symbol pro obsah 2"/>
          <p:cNvSpPr>
            <a:spLocks noGrp="1"/>
          </p:cNvSpPr>
          <p:nvPr>
            <p:ph idx="1"/>
          </p:nvPr>
        </p:nvSpPr>
        <p:spPr/>
        <p:txBody>
          <a:bodyPr/>
          <a:lstStyle/>
          <a:p>
            <a:r>
              <a:rPr lang="cs-CZ" dirty="0"/>
              <a:t>Dostaví se pouze </a:t>
            </a:r>
            <a:r>
              <a:rPr lang="cs-CZ" dirty="0" smtClean="0"/>
              <a:t>řidič</a:t>
            </a:r>
          </a:p>
          <a:p>
            <a:r>
              <a:rPr lang="cs-CZ" dirty="0" smtClean="0"/>
              <a:t>- pořádková pokuta provozovateli</a:t>
            </a:r>
          </a:p>
          <a:p>
            <a:pPr marL="0" indent="0">
              <a:buNone/>
            </a:pPr>
            <a:r>
              <a:rPr lang="cs-CZ" dirty="0" smtClean="0"/>
              <a:t>- Důsledný výslech řidiče (zná podrobnosti)</a:t>
            </a:r>
            <a:endParaRPr lang="cs-CZ" dirty="0"/>
          </a:p>
          <a:p>
            <a:endParaRPr lang="cs-CZ" dirty="0"/>
          </a:p>
        </p:txBody>
      </p:sp>
    </p:spTree>
    <p:extLst>
      <p:ext uri="{BB962C8B-B14F-4D97-AF65-F5344CB8AC3E}">
        <p14:creationId xmlns:p14="http://schemas.microsoft.com/office/powerpoint/2010/main" val="3377263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Ústní jednání</a:t>
            </a:r>
            <a:br>
              <a:rPr lang="cs-CZ" dirty="0"/>
            </a:br>
            <a:endParaRPr lang="cs-CZ" dirty="0"/>
          </a:p>
        </p:txBody>
      </p:sp>
      <p:sp>
        <p:nvSpPr>
          <p:cNvPr id="3" name="Zástupný symbol pro obsah 2"/>
          <p:cNvSpPr>
            <a:spLocks noGrp="1"/>
          </p:cNvSpPr>
          <p:nvPr>
            <p:ph idx="1"/>
          </p:nvPr>
        </p:nvSpPr>
        <p:spPr/>
        <p:txBody>
          <a:bodyPr/>
          <a:lstStyle/>
          <a:p>
            <a:r>
              <a:rPr lang="cs-CZ" dirty="0"/>
              <a:t>Dostaví se pouze </a:t>
            </a:r>
            <a:r>
              <a:rPr lang="cs-CZ" dirty="0" smtClean="0"/>
              <a:t>provozovatel</a:t>
            </a:r>
          </a:p>
          <a:p>
            <a:r>
              <a:rPr lang="cs-CZ" dirty="0" smtClean="0"/>
              <a:t>- doložení všech podkladů</a:t>
            </a:r>
          </a:p>
          <a:p>
            <a:r>
              <a:rPr lang="cs-CZ" dirty="0" smtClean="0"/>
              <a:t>- důsledný výslech, zda viděl řidiče při páchání přestupku</a:t>
            </a:r>
            <a:endParaRPr lang="cs-CZ" dirty="0"/>
          </a:p>
          <a:p>
            <a:endParaRPr lang="cs-CZ" dirty="0"/>
          </a:p>
        </p:txBody>
      </p:sp>
    </p:spTree>
    <p:extLst>
      <p:ext uri="{BB962C8B-B14F-4D97-AF65-F5344CB8AC3E}">
        <p14:creationId xmlns:p14="http://schemas.microsoft.com/office/powerpoint/2010/main" val="29912085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Ústní jednání</a:t>
            </a:r>
            <a:br>
              <a:rPr lang="cs-CZ" dirty="0"/>
            </a:br>
            <a:endParaRPr lang="cs-CZ" dirty="0"/>
          </a:p>
        </p:txBody>
      </p:sp>
      <p:sp>
        <p:nvSpPr>
          <p:cNvPr id="3" name="Zástupný symbol pro obsah 2"/>
          <p:cNvSpPr>
            <a:spLocks noGrp="1"/>
          </p:cNvSpPr>
          <p:nvPr>
            <p:ph idx="1"/>
          </p:nvPr>
        </p:nvSpPr>
        <p:spPr/>
        <p:txBody>
          <a:bodyPr/>
          <a:lstStyle/>
          <a:p>
            <a:r>
              <a:rPr lang="cs-CZ" dirty="0"/>
              <a:t>Dostaví se </a:t>
            </a:r>
            <a:r>
              <a:rPr lang="cs-CZ" dirty="0" smtClean="0"/>
              <a:t>oba</a:t>
            </a:r>
          </a:p>
          <a:p>
            <a:r>
              <a:rPr lang="cs-CZ" dirty="0" smtClean="0"/>
              <a:t>- důsledný výslech obou</a:t>
            </a:r>
          </a:p>
          <a:p>
            <a:r>
              <a:rPr lang="cs-CZ" dirty="0" smtClean="0"/>
              <a:t>Problematická je účast obviněného (řidiče) při výslechu svědka (provozovatele) – proto nejprve vyslechnout provozovatele</a:t>
            </a:r>
          </a:p>
          <a:p>
            <a:pPr marL="0" indent="0">
              <a:buNone/>
            </a:pPr>
            <a:endParaRPr lang="cs-CZ" dirty="0"/>
          </a:p>
          <a:p>
            <a:endParaRPr lang="cs-CZ" dirty="0"/>
          </a:p>
        </p:txBody>
      </p:sp>
    </p:spTree>
    <p:extLst>
      <p:ext uri="{BB962C8B-B14F-4D97-AF65-F5344CB8AC3E}">
        <p14:creationId xmlns:p14="http://schemas.microsoft.com/office/powerpoint/2010/main" val="771380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1As 406/2018</a:t>
            </a:r>
            <a:endParaRPr lang="cs-CZ" dirty="0"/>
          </a:p>
        </p:txBody>
      </p:sp>
      <p:sp>
        <p:nvSpPr>
          <p:cNvPr id="3" name="Zástupný symbol pro obsah 2"/>
          <p:cNvSpPr>
            <a:spLocks noGrp="1"/>
          </p:cNvSpPr>
          <p:nvPr>
            <p:ph idx="1"/>
          </p:nvPr>
        </p:nvSpPr>
        <p:spPr/>
        <p:txBody>
          <a:bodyPr/>
          <a:lstStyle/>
          <a:p>
            <a:r>
              <a:rPr lang="cs-CZ" dirty="0" smtClean="0"/>
              <a:t>Samotné přiznání řidiče vozidla nepostačuje</a:t>
            </a:r>
            <a:endParaRPr lang="cs-CZ" dirty="0"/>
          </a:p>
        </p:txBody>
      </p:sp>
    </p:spTree>
    <p:extLst>
      <p:ext uri="{BB962C8B-B14F-4D97-AF65-F5344CB8AC3E}">
        <p14:creationId xmlns:p14="http://schemas.microsoft.com/office/powerpoint/2010/main" val="16435632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Pokud si to řidič v odvolacím řízení rozmyslí a bude tvrdit, že neřídil, většina krajských úřadů předpokládá, že rozhodnutí o přestupku řidiče bude rušit a řízení zastavovat</a:t>
            </a:r>
            <a:endParaRPr lang="cs-CZ" dirty="0"/>
          </a:p>
        </p:txBody>
      </p:sp>
    </p:spTree>
    <p:extLst>
      <p:ext uri="{BB962C8B-B14F-4D97-AF65-F5344CB8AC3E}">
        <p14:creationId xmlns:p14="http://schemas.microsoft.com/office/powerpoint/2010/main" val="4235729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125g</a:t>
            </a:r>
            <a:endParaRPr lang="cs-CZ" dirty="0"/>
          </a:p>
        </p:txBody>
      </p:sp>
      <p:sp>
        <p:nvSpPr>
          <p:cNvPr id="3" name="Zástupný symbol pro obsah 2"/>
          <p:cNvSpPr>
            <a:spLocks noGrp="1"/>
          </p:cNvSpPr>
          <p:nvPr>
            <p:ph idx="1"/>
          </p:nvPr>
        </p:nvSpPr>
        <p:spPr/>
        <p:txBody>
          <a:bodyPr/>
          <a:lstStyle/>
          <a:p>
            <a:r>
              <a:rPr lang="cs-CZ" dirty="0"/>
              <a:t>Je-li zahájeno řízení o uložení pokuty za přestupek podle </a:t>
            </a:r>
            <a:r>
              <a:rPr lang="cs-CZ" u="sng" dirty="0">
                <a:hlinkClick r:id="rId2" action="ppaction://hlinkfile"/>
              </a:rPr>
              <a:t>§ 125f</a:t>
            </a:r>
            <a:r>
              <a:rPr lang="cs-CZ" dirty="0"/>
              <a:t>, nelze již zahájit řízení o přestupku pro stejné porušení povinností řidiče nebo pravidel provozu na pozemních komunikacích. Řízení o přestupku lze zahájit, pokud se provozovatel vozidla zprostí odpovědnosti za přestupek podle </a:t>
            </a:r>
            <a:r>
              <a:rPr lang="cs-CZ" u="sng" dirty="0">
                <a:hlinkClick r:id="rId2" action="ppaction://hlinkfile"/>
              </a:rPr>
              <a:t>§ 125f odst. 6</a:t>
            </a:r>
            <a:r>
              <a:rPr lang="cs-CZ" dirty="0"/>
              <a:t>. </a:t>
            </a:r>
          </a:p>
          <a:p>
            <a:endParaRPr lang="cs-CZ" dirty="0"/>
          </a:p>
        </p:txBody>
      </p:sp>
    </p:spTree>
    <p:extLst>
      <p:ext uri="{BB962C8B-B14F-4D97-AF65-F5344CB8AC3E}">
        <p14:creationId xmlns:p14="http://schemas.microsoft.com/office/powerpoint/2010/main" val="3266051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Odštěpný závod zahraniční PO</a:t>
            </a:r>
            <a:endParaRPr lang="cs-CZ" dirty="0"/>
          </a:p>
        </p:txBody>
      </p:sp>
      <p:sp>
        <p:nvSpPr>
          <p:cNvPr id="3" name="Zástupný symbol pro obsah 2"/>
          <p:cNvSpPr>
            <a:spLocks noGrp="1"/>
          </p:cNvSpPr>
          <p:nvPr>
            <p:ph idx="1"/>
          </p:nvPr>
        </p:nvSpPr>
        <p:spPr/>
        <p:txBody>
          <a:bodyPr/>
          <a:lstStyle/>
          <a:p>
            <a:r>
              <a:rPr lang="cs-CZ" dirty="0" smtClean="0"/>
              <a:t>- v registru by vůbec neměl odštěpný závod být zapsaný jako provozovatel, ale přímo zahraniční PO</a:t>
            </a:r>
          </a:p>
          <a:p>
            <a:r>
              <a:rPr lang="cs-CZ" dirty="0" smtClean="0"/>
              <a:t>Bez ohledu, jak je tedy zápis proveden, odpovědná za přestupek je zahraniční právnická osoba s dodatkem, že na území ČR svou činnost vykonává prostřednictvím odštěpného závodu – organizační složky </a:t>
            </a:r>
            <a:endParaRPr lang="cs-CZ" dirty="0"/>
          </a:p>
        </p:txBody>
      </p:sp>
    </p:spTree>
    <p:extLst>
      <p:ext uri="{BB962C8B-B14F-4D97-AF65-F5344CB8AC3E}">
        <p14:creationId xmlns:p14="http://schemas.microsoft.com/office/powerpoint/2010/main" val="805879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Odštěpný závod zahraniční PO</a:t>
            </a:r>
          </a:p>
        </p:txBody>
      </p:sp>
      <p:sp>
        <p:nvSpPr>
          <p:cNvPr id="3" name="Zástupný symbol pro obsah 2"/>
          <p:cNvSpPr>
            <a:spLocks noGrp="1"/>
          </p:cNvSpPr>
          <p:nvPr>
            <p:ph idx="1"/>
          </p:nvPr>
        </p:nvSpPr>
        <p:spPr/>
        <p:txBody>
          <a:bodyPr>
            <a:normAutofit fontScale="92500" lnSpcReduction="10000"/>
          </a:bodyPr>
          <a:lstStyle/>
          <a:p>
            <a:r>
              <a:rPr lang="cs-CZ" dirty="0" smtClean="0"/>
              <a:t>Výrok:</a:t>
            </a:r>
          </a:p>
          <a:p>
            <a:r>
              <a:rPr lang="cs-CZ" dirty="0" smtClean="0"/>
              <a:t>…provozovatel motorového vozidla </a:t>
            </a:r>
            <a:r>
              <a:rPr lang="cs-CZ" dirty="0" err="1" smtClean="0"/>
              <a:t>tov</a:t>
            </a:r>
            <a:r>
              <a:rPr lang="cs-CZ" dirty="0" smtClean="0"/>
              <a:t>. Zn. </a:t>
            </a:r>
            <a:r>
              <a:rPr lang="cs-CZ" dirty="0" err="1" smtClean="0"/>
              <a:t>Xxx</a:t>
            </a:r>
            <a:r>
              <a:rPr lang="cs-CZ" dirty="0" smtClean="0"/>
              <a:t>, státní poznávací značky </a:t>
            </a:r>
            <a:r>
              <a:rPr lang="cs-CZ" dirty="0" err="1" smtClean="0"/>
              <a:t>xxx</a:t>
            </a:r>
            <a:r>
              <a:rPr lang="cs-CZ" dirty="0" smtClean="0"/>
              <a:t>, Florida Czech Invest LLC, založená podle práva státu Florida, zapsaná v obchodním registru vedeném Úřadem státního tajemníka státu Florida, pod registračním číslem </a:t>
            </a:r>
            <a:r>
              <a:rPr lang="cs-CZ" dirty="0" err="1" smtClean="0"/>
              <a:t>xxx</a:t>
            </a:r>
            <a:r>
              <a:rPr lang="cs-CZ" dirty="0" smtClean="0"/>
              <a:t>, která svou činnost na území České republiky vykonává prostřednictvím právnické osoby Florida Czech Invest LLC, organizační složka, IČ </a:t>
            </a:r>
            <a:r>
              <a:rPr lang="cs-CZ" dirty="0" err="1" smtClean="0"/>
              <a:t>xxx</a:t>
            </a:r>
            <a:r>
              <a:rPr lang="cs-CZ" dirty="0" smtClean="0"/>
              <a:t>, se </a:t>
            </a:r>
            <a:r>
              <a:rPr lang="cs-CZ" dirty="0" err="1" smtClean="0"/>
              <a:t>sídelm</a:t>
            </a:r>
            <a:r>
              <a:rPr lang="cs-CZ" dirty="0" smtClean="0"/>
              <a:t> </a:t>
            </a:r>
            <a:r>
              <a:rPr lang="cs-CZ" dirty="0" err="1" smtClean="0"/>
              <a:t>xxx</a:t>
            </a:r>
            <a:r>
              <a:rPr lang="cs-CZ" dirty="0" smtClean="0"/>
              <a:t>, se dopustila přestupku…</a:t>
            </a:r>
          </a:p>
        </p:txBody>
      </p:sp>
    </p:spTree>
    <p:extLst>
      <p:ext uri="{BB962C8B-B14F-4D97-AF65-F5344CB8AC3E}">
        <p14:creationId xmlns:p14="http://schemas.microsoft.com/office/powerpoint/2010/main" val="628646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Odštěpný závod zahraniční PO</a:t>
            </a:r>
          </a:p>
        </p:txBody>
      </p:sp>
      <p:sp>
        <p:nvSpPr>
          <p:cNvPr id="3" name="Zástupný symbol pro obsah 2"/>
          <p:cNvSpPr>
            <a:spLocks noGrp="1"/>
          </p:cNvSpPr>
          <p:nvPr>
            <p:ph idx="1"/>
          </p:nvPr>
        </p:nvSpPr>
        <p:spPr/>
        <p:txBody>
          <a:bodyPr/>
          <a:lstStyle/>
          <a:p>
            <a:r>
              <a:rPr lang="cs-CZ" dirty="0" smtClean="0"/>
              <a:t>Doručování:</a:t>
            </a:r>
          </a:p>
          <a:p>
            <a:r>
              <a:rPr lang="cs-CZ" dirty="0" smtClean="0"/>
              <a:t>Zahraniční právnické osobě na adresu sídla odštěpného závodu</a:t>
            </a:r>
          </a:p>
          <a:p>
            <a:r>
              <a:rPr lang="cs-CZ" dirty="0" smtClean="0"/>
              <a:t>Odštěpný závod je způsobilý jednat jménem a na účet matky</a:t>
            </a:r>
          </a:p>
          <a:p>
            <a:r>
              <a:rPr lang="cs-CZ" dirty="0" smtClean="0"/>
              <a:t>OZ nemá právní subjektivitu!</a:t>
            </a:r>
            <a:endParaRPr lang="cs-CZ" dirty="0"/>
          </a:p>
        </p:txBody>
      </p:sp>
    </p:spTree>
    <p:extLst>
      <p:ext uri="{BB962C8B-B14F-4D97-AF65-F5344CB8AC3E}">
        <p14:creationId xmlns:p14="http://schemas.microsoft.com/office/powerpoint/2010/main" val="28492607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IP 13c „parkoviště s parkovacím automatem“</a:t>
            </a:r>
            <a:endParaRPr lang="cs-CZ" dirty="0"/>
          </a:p>
        </p:txBody>
      </p:sp>
      <p:sp>
        <p:nvSpPr>
          <p:cNvPr id="3" name="Zástupný symbol pro obsah 2"/>
          <p:cNvSpPr>
            <a:spLocks noGrp="1"/>
          </p:cNvSpPr>
          <p:nvPr>
            <p:ph idx="1"/>
          </p:nvPr>
        </p:nvSpPr>
        <p:spPr/>
        <p:txBody>
          <a:bodyPr/>
          <a:lstStyle/>
          <a:p>
            <a:r>
              <a:rPr lang="cs-CZ" dirty="0" smtClean="0"/>
              <a:t>§ 2 písm. o) – zastavit znamená uvést vozidlo do klidu na dobu nezbytně nutnou k neprodlenému nastoupení nebo vystoupení přepravovaných osob anebo k neprodlenému naložení nebo složení nákladu</a:t>
            </a:r>
          </a:p>
          <a:p>
            <a:endParaRPr lang="cs-CZ" dirty="0"/>
          </a:p>
          <a:p>
            <a:r>
              <a:rPr lang="cs-CZ" dirty="0" smtClean="0"/>
              <a:t>Zastavení znamená nemuset platit časový poplatek</a:t>
            </a:r>
            <a:endParaRPr lang="cs-CZ" dirty="0"/>
          </a:p>
        </p:txBody>
      </p:sp>
    </p:spTree>
    <p:extLst>
      <p:ext uri="{BB962C8B-B14F-4D97-AF65-F5344CB8AC3E}">
        <p14:creationId xmlns:p14="http://schemas.microsoft.com/office/powerpoint/2010/main" val="304839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 poradního sboru MV 171</a:t>
            </a:r>
            <a:endParaRPr lang="cs-CZ" dirty="0"/>
          </a:p>
        </p:txBody>
      </p:sp>
      <p:sp>
        <p:nvSpPr>
          <p:cNvPr id="3" name="Zástupný symbol pro obsah 2"/>
          <p:cNvSpPr>
            <a:spLocks noGrp="1"/>
          </p:cNvSpPr>
          <p:nvPr>
            <p:ph idx="1"/>
          </p:nvPr>
        </p:nvSpPr>
        <p:spPr/>
        <p:txBody>
          <a:bodyPr/>
          <a:lstStyle/>
          <a:p>
            <a:r>
              <a:rPr lang="cs-CZ" dirty="0" smtClean="0"/>
              <a:t>Příkaz podle § 90 zákona č. 250/2016 Sb. lze zásadně doručit tzv. fikcí podle § 24 odst. 1 SŘ a to i tehdy, je-li prvním úkonem v řízení o přestupku</a:t>
            </a:r>
            <a:endParaRPr lang="cs-CZ" dirty="0"/>
          </a:p>
        </p:txBody>
      </p:sp>
    </p:spTree>
    <p:extLst>
      <p:ext uri="{BB962C8B-B14F-4D97-AF65-F5344CB8AC3E}">
        <p14:creationId xmlns:p14="http://schemas.microsoft.com/office/powerpoint/2010/main" val="25124082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As 314/2017-31</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„V řízení před krajským soudem tak bylo, ve smyslu závěrů Nejvyššího správního soudu plynoucích z předcházejícího rozsudku ve věci, prokázáno, že se strážníci Městské policie Olomouc dne 13. 9. 2013, a to v době od 23:30 do 0:05 hodin (viz záznam na č. l. 4 správního spisu), </a:t>
            </a:r>
            <a:r>
              <a:rPr lang="cs-CZ" b="1" dirty="0"/>
              <a:t>zdržovali právě na místě, kde se nacházelo vozidlo stěžovatelky, přičemž bylo vyloučeno, že by v rozhodnou dobu mohl někdo z tohoto vozidla něco vykládat či nakládat, popř. že by zde docházelo k jinému obdobnému jednání. </a:t>
            </a:r>
            <a:r>
              <a:rPr lang="cs-CZ" dirty="0"/>
              <a:t>Skutkovou verzi tvrzenou stěžovatelkou je proto nutné považovat za nevěrohodnou a účelovou. </a:t>
            </a:r>
            <a:r>
              <a:rPr lang="cs-CZ" b="1" u="sng" dirty="0"/>
              <a:t>Stěžovatelka nepřišla ani s jiným plausibilním vysvětlením, proč, ačkoliv v době, kdy městští policisté zjevně byli na místě, nic vykládáno nebylo, se přesto o zastavení vozidla jednalo </a:t>
            </a:r>
            <a:r>
              <a:rPr lang="cs-CZ" dirty="0"/>
              <a:t>(viz rozsudek Nejvyššího správního soudu ze dne 15. 6. 2017, č. j. 2 As 159/2016 – 36)</a:t>
            </a:r>
            <a:r>
              <a:rPr lang="cs-CZ" i="1" dirty="0"/>
              <a:t>. </a:t>
            </a:r>
            <a:r>
              <a:rPr lang="cs-CZ" dirty="0"/>
              <a:t>Skutková zjištění správních orgánů tak bylo možné za daného stavu považovat za dostatečná, neboť k prokázání spáchání deliktu</a:t>
            </a:r>
          </a:p>
          <a:p>
            <a:r>
              <a:rPr lang="cs-CZ" dirty="0"/>
              <a:t>spočívajícího ve stání v pěší zóně mimo vyhrazené parkoviště plně postačují.“</a:t>
            </a:r>
          </a:p>
          <a:p>
            <a:endParaRPr lang="cs-CZ" dirty="0"/>
          </a:p>
        </p:txBody>
      </p:sp>
    </p:spTree>
    <p:extLst>
      <p:ext uri="{BB962C8B-B14F-4D97-AF65-F5344CB8AC3E}">
        <p14:creationId xmlns:p14="http://schemas.microsoft.com/office/powerpoint/2010/main" val="38602860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6 As 134/2018</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„Jinými </a:t>
            </a:r>
            <a:r>
              <a:rPr lang="cs-CZ" dirty="0"/>
              <a:t>slovy pokud není zjevné, že se jedná o uvedení vozidla do klidu za účelem neprodleného nastoupení, vystoupení osob nebo neprodleného naložení či složení nákladu, nemůže se jednat o zastavení. Podle Nejvyššího správního soudu přitom připadají v úvahu dvě možné situace, kdy se bude jednat o zastavení dle zákona o silničním provozu. První je případ, kdy řidič vozidlo uvede do klidu, přičemž zůstává nadále ve vozidle či v jeho bezprostředním okolí</a:t>
            </a:r>
            <a:r>
              <a:rPr lang="cs-CZ" dirty="0" smtClean="0"/>
              <a:t>,(…)“</a:t>
            </a:r>
            <a:endParaRPr lang="cs-CZ" dirty="0"/>
          </a:p>
        </p:txBody>
      </p:sp>
    </p:spTree>
    <p:extLst>
      <p:ext uri="{BB962C8B-B14F-4D97-AF65-F5344CB8AC3E}">
        <p14:creationId xmlns:p14="http://schemas.microsoft.com/office/powerpoint/2010/main" val="12833350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…Ve </a:t>
            </a:r>
            <a:r>
              <a:rPr lang="cs-CZ" dirty="0"/>
              <a:t>druhém případě řidič vozidlo rovněž uvede do klidu, avšak opustí je na větší vzdálenost, takže je ztratí ze svého dohledu; v takovém případě však musí být z dalších okolností případu zjevné, že se jedná o nezbytné uvedení do klidu pro neprodlené naložení či složení nákladu, nebo o neprodlené nastoupení, a to např. tím, že u takového vozidla je umístěn náklad a je z okolností zjevné, že probíhá jeho naložení či složení, popř. že u vozidla stojí osoby, které mají nastoupit či vystoupit do takového vozidla, nebo vozidlo je jinak označeno tak, že je zřejmé, že došlo ke krátkodobému uvedení do klidu (využitím výstražných světel nebo zanecháním lístku s kontaktními údaji na řidiče). </a:t>
            </a:r>
            <a:r>
              <a:rPr lang="cs-CZ" dirty="0" smtClean="0"/>
              <a:t>…</a:t>
            </a:r>
            <a:endParaRPr lang="cs-CZ" dirty="0"/>
          </a:p>
        </p:txBody>
      </p:sp>
    </p:spTree>
    <p:extLst>
      <p:ext uri="{BB962C8B-B14F-4D97-AF65-F5344CB8AC3E}">
        <p14:creationId xmlns:p14="http://schemas.microsoft.com/office/powerpoint/2010/main" val="12090035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As 159/2016 – 36</a:t>
            </a:r>
          </a:p>
        </p:txBody>
      </p:sp>
      <p:sp>
        <p:nvSpPr>
          <p:cNvPr id="3" name="Zástupný symbol pro obsah 2"/>
          <p:cNvSpPr>
            <a:spLocks noGrp="1"/>
          </p:cNvSpPr>
          <p:nvPr>
            <p:ph idx="1"/>
          </p:nvPr>
        </p:nvSpPr>
        <p:spPr/>
        <p:txBody>
          <a:bodyPr>
            <a:normAutofit fontScale="92500" lnSpcReduction="10000"/>
          </a:bodyPr>
          <a:lstStyle/>
          <a:p>
            <a:r>
              <a:rPr lang="cs-CZ" i="1" dirty="0"/>
              <a:t>„Zastavení na dobu cca 30 minut (mezi 23.30 a cca 0.00, resp. 0.05 hod.) je u osobního vozidla v městském prostředí nutno považovat za běžných okolností za dobu na samé horní hranici obvykle představitelného zastavení, má-li se jednat o uvedení vozidla do klidu na dobu nezbytně nutnou k neprodlenému nastoupení nebo vystoupení přepravovaných osob anebo k neprodlenému naložení nebo složení nákladu, jak stanoví § 2 písm. o) zákona o silničním provozu.“ </a:t>
            </a:r>
            <a:endParaRPr lang="cs-CZ" dirty="0"/>
          </a:p>
        </p:txBody>
      </p:sp>
    </p:spTree>
    <p:extLst>
      <p:ext uri="{BB962C8B-B14F-4D97-AF65-F5344CB8AC3E}">
        <p14:creationId xmlns:p14="http://schemas.microsoft.com/office/powerpoint/2010/main" val="23340788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As 222/2017-45</a:t>
            </a:r>
            <a:endParaRPr lang="cs-CZ" dirty="0"/>
          </a:p>
        </p:txBody>
      </p:sp>
      <p:sp>
        <p:nvSpPr>
          <p:cNvPr id="3" name="Zástupný symbol pro obsah 2"/>
          <p:cNvSpPr>
            <a:spLocks noGrp="1"/>
          </p:cNvSpPr>
          <p:nvPr>
            <p:ph idx="1"/>
          </p:nvPr>
        </p:nvSpPr>
        <p:spPr/>
        <p:txBody>
          <a:bodyPr/>
          <a:lstStyle/>
          <a:p>
            <a:r>
              <a:rPr lang="cs-CZ" dirty="0" smtClean="0"/>
              <a:t>… Tedy že provozovatelem je vlastník nebo registrovaný provozovatel, nikoliv oba dva. Takový výklad vylučuje nepřípustné diskreční oprávnění správního orgánu „vybírat“ </a:t>
            </a:r>
            <a:r>
              <a:rPr lang="cs-CZ" dirty="0" err="1" smtClean="0"/>
              <a:t>deliktně</a:t>
            </a:r>
            <a:r>
              <a:rPr lang="cs-CZ" dirty="0" smtClean="0"/>
              <a:t> odpovědnou osobu z dvojice subjektů – vlastník a registrovaný provozovatel. </a:t>
            </a:r>
            <a:endParaRPr lang="cs-CZ" dirty="0"/>
          </a:p>
        </p:txBody>
      </p:sp>
    </p:spTree>
    <p:extLst>
      <p:ext uri="{BB962C8B-B14F-4D97-AF65-F5344CB8AC3E}">
        <p14:creationId xmlns:p14="http://schemas.microsoft.com/office/powerpoint/2010/main" val="28577974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5 As 212/2019</a:t>
            </a:r>
            <a:endParaRPr lang="cs-CZ" dirty="0"/>
          </a:p>
        </p:txBody>
      </p:sp>
      <p:sp>
        <p:nvSpPr>
          <p:cNvPr id="3" name="Zástupný symbol pro obsah 2"/>
          <p:cNvSpPr>
            <a:spLocks noGrp="1"/>
          </p:cNvSpPr>
          <p:nvPr>
            <p:ph idx="1"/>
          </p:nvPr>
        </p:nvSpPr>
        <p:spPr/>
        <p:txBody>
          <a:bodyPr/>
          <a:lstStyle/>
          <a:p>
            <a:r>
              <a:rPr lang="cs-CZ" dirty="0" smtClean="0"/>
              <a:t>Hrubě urážlivé podání může být i </a:t>
            </a:r>
            <a:r>
              <a:rPr lang="cs-CZ" b="1" dirty="0" smtClean="0"/>
              <a:t>zpráva pro příjemce</a:t>
            </a:r>
            <a:r>
              <a:rPr lang="cs-CZ" dirty="0" smtClean="0"/>
              <a:t> připojená k příkazu k úhradě soudního poplatku</a:t>
            </a:r>
          </a:p>
          <a:p>
            <a:r>
              <a:rPr lang="cs-CZ" dirty="0" smtClean="0"/>
              <a:t>„SOP Petr Müller. Pokud žalobu dostane k projednání ta podjatá svině XY, tak jedu na soud a dostane kotel.“</a:t>
            </a:r>
          </a:p>
          <a:p>
            <a:r>
              <a:rPr lang="cs-CZ" dirty="0" smtClean="0"/>
              <a:t>Pořádková pokuta 30 000 Kč</a:t>
            </a:r>
            <a:endParaRPr lang="cs-CZ" dirty="0"/>
          </a:p>
        </p:txBody>
      </p:sp>
    </p:spTree>
    <p:extLst>
      <p:ext uri="{BB962C8B-B14F-4D97-AF65-F5344CB8AC3E}">
        <p14:creationId xmlns:p14="http://schemas.microsoft.com/office/powerpoint/2010/main" val="39575672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6 As 379/2018</a:t>
            </a:r>
            <a:endParaRPr lang="cs-CZ" dirty="0"/>
          </a:p>
        </p:txBody>
      </p:sp>
      <p:sp>
        <p:nvSpPr>
          <p:cNvPr id="3" name="Zástupný symbol pro obsah 2"/>
          <p:cNvSpPr>
            <a:spLocks noGrp="1"/>
          </p:cNvSpPr>
          <p:nvPr>
            <p:ph idx="1"/>
          </p:nvPr>
        </p:nvSpPr>
        <p:spPr/>
        <p:txBody>
          <a:bodyPr/>
          <a:lstStyle/>
          <a:p>
            <a:r>
              <a:rPr lang="cs-CZ" dirty="0" smtClean="0"/>
              <a:t>Nemůže se jednat o trvající delikt v rámci objektivní odpovědnosti provozovatele vozidla</a:t>
            </a:r>
          </a:p>
          <a:p>
            <a:r>
              <a:rPr lang="cs-CZ" dirty="0" smtClean="0"/>
              <a:t>(Tři rychlosti v rámci jednoho dne: 30. 9. 2015 18:56</a:t>
            </a:r>
            <a:r>
              <a:rPr lang="cs-CZ" dirty="0"/>
              <a:t>, 30. 9. 2015 </a:t>
            </a:r>
            <a:r>
              <a:rPr lang="cs-CZ" dirty="0" smtClean="0"/>
              <a:t>18:58, </a:t>
            </a:r>
            <a:r>
              <a:rPr lang="cs-CZ" dirty="0"/>
              <a:t>30. 9. 2015 </a:t>
            </a:r>
            <a:r>
              <a:rPr lang="cs-CZ" dirty="0" smtClean="0"/>
              <a:t>19:09)</a:t>
            </a:r>
            <a:endParaRPr lang="cs-CZ" dirty="0"/>
          </a:p>
        </p:txBody>
      </p:sp>
    </p:spTree>
    <p:extLst>
      <p:ext uri="{BB962C8B-B14F-4D97-AF65-F5344CB8AC3E}">
        <p14:creationId xmlns:p14="http://schemas.microsoft.com/office/powerpoint/2010/main" val="1978882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6 As 115/2019</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Pokud se provozovatel vozidla, fyzická osoba, sám označí za řidič, tedy pachatele jinak objektivně zjištěného přestupku, vyvolává to samo o sobě podezření o účelovosti takového jednání, neboť uvedený postup jinak nedává valný smysl- v přestupkovém řízení totiž může být uložena pokuta vyšší, nadto podle typu přestupku může mít odsuzující rozhodnutí důsledek v podobě záznamu bodů do registru řidičů. </a:t>
            </a:r>
            <a:endParaRPr lang="cs-CZ" dirty="0"/>
          </a:p>
        </p:txBody>
      </p:sp>
    </p:spTree>
    <p:extLst>
      <p:ext uri="{BB962C8B-B14F-4D97-AF65-F5344CB8AC3E}">
        <p14:creationId xmlns:p14="http://schemas.microsoft.com/office/powerpoint/2010/main" val="19440899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U pozdně vrácených určených částek jsou úřady žalovány za nesprávný úřední postup</a:t>
            </a:r>
          </a:p>
          <a:p>
            <a:r>
              <a:rPr lang="cs-CZ" dirty="0" smtClean="0"/>
              <a:t>Není nutné hledat číslo účtu provozovatele, jako podle daňového řádu</a:t>
            </a:r>
            <a:endParaRPr lang="cs-CZ" dirty="0"/>
          </a:p>
        </p:txBody>
      </p:sp>
    </p:spTree>
    <p:extLst>
      <p:ext uri="{BB962C8B-B14F-4D97-AF65-F5344CB8AC3E}">
        <p14:creationId xmlns:p14="http://schemas.microsoft.com/office/powerpoint/2010/main" val="35262602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Informační povinnost o umístění </a:t>
            </a:r>
            <a:r>
              <a:rPr lang="cs-CZ" dirty="0" smtClean="0"/>
              <a:t>ATS</a:t>
            </a:r>
            <a:endParaRPr lang="cs-CZ" dirty="0"/>
          </a:p>
        </p:txBody>
      </p:sp>
      <p:sp>
        <p:nvSpPr>
          <p:cNvPr id="3" name="Zástupný symbol pro obsah 2"/>
          <p:cNvSpPr>
            <a:spLocks noGrp="1"/>
          </p:cNvSpPr>
          <p:nvPr>
            <p:ph idx="1"/>
          </p:nvPr>
        </p:nvSpPr>
        <p:spPr/>
        <p:txBody>
          <a:bodyPr>
            <a:normAutofit fontScale="92500"/>
          </a:bodyPr>
          <a:lstStyle/>
          <a:p>
            <a:r>
              <a:rPr lang="cs-CZ" dirty="0" smtClean="0"/>
              <a:t>Má ji obecní policie</a:t>
            </a:r>
          </a:p>
          <a:p>
            <a:r>
              <a:rPr lang="cs-CZ" dirty="0" smtClean="0"/>
              <a:t>§ 24b odst. 1 a 2 zákona o obecní policii: „obecní policie je oprávněna, je-li to potřebné pro plnění jejích úkolů, pořizovat zvukové, obrazové nebo jiné záznamy z míst veřejně přístupných (…). Jsou-li k pořizování záznamů zřízeny stálé automatické technické systému, je obecní police povinna informace o zřízení takových systémů vhodným způsobem uveřejnit.“</a:t>
            </a:r>
            <a:endParaRPr lang="cs-CZ" dirty="0"/>
          </a:p>
        </p:txBody>
      </p:sp>
    </p:spTree>
    <p:extLst>
      <p:ext uri="{BB962C8B-B14F-4D97-AF65-F5344CB8AC3E}">
        <p14:creationId xmlns:p14="http://schemas.microsoft.com/office/powerpoint/2010/main" val="35741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lstStyle/>
          <a:p>
            <a:r>
              <a:rPr lang="cs-CZ" dirty="0" smtClean="0"/>
              <a:t>… Jakékoliv rozhodnutí (včetně příkazu) tedy není možné doručovat fikcí osobám, jejichž pobyt není znám, nebo pokud si adresát nevyzvedává písemnosti na adrese ohlašovny. V tomto případě se totiž adresátovi prokazatelně nedaří doručovat a je nutno ve smyslu § 25 odst. 1 SŘ doručovat veřejnou vyhláškou, popř. ustanovit opatrovníka.</a:t>
            </a:r>
            <a:endParaRPr lang="cs-CZ" dirty="0"/>
          </a:p>
        </p:txBody>
      </p:sp>
    </p:spTree>
    <p:extLst>
      <p:ext uri="{BB962C8B-B14F-4D97-AF65-F5344CB8AC3E}">
        <p14:creationId xmlns:p14="http://schemas.microsoft.com/office/powerpoint/2010/main" val="878657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Do odůvodnění rozhodnutí stačí uvést </a:t>
            </a:r>
            <a:r>
              <a:rPr lang="cs-CZ" b="1" dirty="0" smtClean="0"/>
              <a:t>plný odkaz </a:t>
            </a:r>
            <a:r>
              <a:rPr lang="cs-CZ" dirty="0" smtClean="0"/>
              <a:t>na konkrétní stránku s takovým uveřejněním – městská policie, obecní úřad, automobilový webový server apod. </a:t>
            </a:r>
          </a:p>
          <a:p>
            <a:r>
              <a:rPr lang="cs-CZ" dirty="0" smtClean="0"/>
              <a:t>NSS 2As 309/2019-39</a:t>
            </a:r>
            <a:endParaRPr lang="cs-CZ" dirty="0"/>
          </a:p>
        </p:txBody>
      </p:sp>
    </p:spTree>
    <p:extLst>
      <p:ext uri="{BB962C8B-B14F-4D97-AF65-F5344CB8AC3E}">
        <p14:creationId xmlns:p14="http://schemas.microsoft.com/office/powerpoint/2010/main" val="10169714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43</a:t>
            </a:r>
            <a:r>
              <a:rPr lang="cs-CZ" b="1" dirty="0" smtClean="0"/>
              <a:t>Upuštění od uložení správního trestu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a:t>
            </a:r>
            <a:r>
              <a:rPr lang="cs-CZ" dirty="0"/>
              <a:t>1) Od uložení správního trestu lze upustit, jestliže o dvou nebo více přestupcích téhož pachatele </a:t>
            </a:r>
            <a:r>
              <a:rPr lang="cs-CZ" u="sng" dirty="0"/>
              <a:t>nebylo konáno společné řízení </a:t>
            </a:r>
            <a:r>
              <a:rPr lang="cs-CZ" dirty="0"/>
              <a:t>a správní trest uložený za některý z těchto přestupků v samostatném řízení lze považovat za odpovídající správnímu trestu, který by byl jinak uložen ve společném řízení. </a:t>
            </a:r>
          </a:p>
          <a:p>
            <a:pPr>
              <a:buNone/>
            </a:pPr>
            <a:r>
              <a:rPr lang="cs-CZ" dirty="0" smtClean="0"/>
              <a:t>(</a:t>
            </a:r>
            <a:r>
              <a:rPr lang="cs-CZ" dirty="0"/>
              <a:t>2) Od uložení správního trestu lze též upustit, jestliže vzhledem k závažnosti přestupku, okolnostem jeho spáchání a osobě pachatele lze důvodně očekávat, že již samotné projednání věci před správním orgánem </a:t>
            </a:r>
            <a:r>
              <a:rPr lang="cs-CZ" u="sng" dirty="0"/>
              <a:t>postačí k jeho nápravě. </a:t>
            </a:r>
          </a:p>
          <a:p>
            <a:endParaRPr lang="cs-CZ"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361/2000 Sb.</a:t>
            </a:r>
            <a:endParaRPr lang="cs-CZ" dirty="0"/>
          </a:p>
        </p:txBody>
      </p:sp>
      <p:sp>
        <p:nvSpPr>
          <p:cNvPr id="3" name="Zástupný symbol pro obsah 2"/>
          <p:cNvSpPr>
            <a:spLocks noGrp="1"/>
          </p:cNvSpPr>
          <p:nvPr>
            <p:ph idx="1"/>
          </p:nvPr>
        </p:nvSpPr>
        <p:spPr/>
        <p:txBody>
          <a:bodyPr/>
          <a:lstStyle/>
          <a:p>
            <a:r>
              <a:rPr lang="cs-CZ" dirty="0" smtClean="0"/>
              <a:t>§ 125c odst.9: </a:t>
            </a:r>
            <a:r>
              <a:rPr lang="cs-CZ" dirty="0"/>
              <a:t>Za přestupek podle odstavců 1 až 4 nelze uložit napomenutí. </a:t>
            </a:r>
            <a:r>
              <a:rPr lang="cs-CZ" u="sng" dirty="0"/>
              <a:t>Od uložení správního trestu podle odstavců 5 a 6 nelze v rozhodnutí o přestupku upustit. </a:t>
            </a:r>
          </a:p>
          <a:p>
            <a:endParaRPr lang="cs-CZ" dirty="0"/>
          </a:p>
        </p:txBody>
      </p:sp>
    </p:spTree>
    <p:extLst>
      <p:ext uri="{BB962C8B-B14F-4D97-AF65-F5344CB8AC3E}">
        <p14:creationId xmlns:p14="http://schemas.microsoft.com/office/powerpoint/2010/main" val="28417365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6 As 95/2019</a:t>
            </a:r>
            <a:endParaRPr lang="cs-CZ" dirty="0"/>
          </a:p>
        </p:txBody>
      </p:sp>
      <p:sp>
        <p:nvSpPr>
          <p:cNvPr id="3" name="Zástupný symbol pro obsah 2"/>
          <p:cNvSpPr>
            <a:spLocks noGrp="1"/>
          </p:cNvSpPr>
          <p:nvPr>
            <p:ph idx="1"/>
          </p:nvPr>
        </p:nvSpPr>
        <p:spPr/>
        <p:txBody>
          <a:bodyPr/>
          <a:lstStyle/>
          <a:p>
            <a:r>
              <a:rPr lang="cs-CZ" dirty="0" smtClean="0"/>
              <a:t>Exekuce na ŘP – nevyžaduje se úmysl pro spáchání přestupku, tj. exekuční příkaz je doručen fikcí </a:t>
            </a:r>
            <a:endParaRPr lang="cs-CZ" dirty="0"/>
          </a:p>
        </p:txBody>
      </p:sp>
    </p:spTree>
    <p:extLst>
      <p:ext uri="{BB962C8B-B14F-4D97-AF65-F5344CB8AC3E}">
        <p14:creationId xmlns:p14="http://schemas.microsoft.com/office/powerpoint/2010/main" val="28032564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Elektrokola</a:t>
            </a:r>
            <a:r>
              <a:rPr lang="cs-CZ" dirty="0" smtClean="0"/>
              <a:t>, </a:t>
            </a:r>
            <a:r>
              <a:rPr lang="cs-CZ" dirty="0" err="1" smtClean="0"/>
              <a:t>elektrokolběžky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Nařízení Evropského parlamentu a Rady č. 168/2013</a:t>
            </a:r>
          </a:p>
          <a:p>
            <a:r>
              <a:rPr lang="cs-CZ" dirty="0" smtClean="0"/>
              <a:t>Čl. 2 bod 2: nařízení se nevztahuje:</a:t>
            </a:r>
          </a:p>
          <a:p>
            <a:r>
              <a:rPr lang="cs-CZ" dirty="0" smtClean="0"/>
              <a:t>H) šlapací jízdní kola s pedály, která jsou vybavena přídavným elektrickým motorem s maximálním trvalým výkonem nižším nebo rovným 250 W, jehož motor je vyřazen z činnosti jestliže cyklista přestane šlapat, a jinak je jeho výkon postupně snižován až do vyřazení motoru z činnosti, dokud rychlost vozidla nedosáhne 25 km/h</a:t>
            </a:r>
            <a:endParaRPr lang="cs-CZ" dirty="0"/>
          </a:p>
        </p:txBody>
      </p:sp>
    </p:spTree>
    <p:extLst>
      <p:ext uri="{BB962C8B-B14F-4D97-AF65-F5344CB8AC3E}">
        <p14:creationId xmlns:p14="http://schemas.microsoft.com/office/powerpoint/2010/main" val="6354250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08258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47 </a:t>
            </a:r>
            <a:r>
              <a:rPr lang="cs-CZ" b="1" dirty="0" smtClean="0"/>
              <a:t>Zákaz činnosti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a:t>
            </a:r>
            <a:r>
              <a:rPr lang="cs-CZ" dirty="0"/>
              <a:t>1) Zakázat lze činnost, ke které je třeba veřejnoprávního oprávnění nebo kterou pachatel vykonává </a:t>
            </a:r>
            <a:r>
              <a:rPr lang="cs-CZ" u="sng" dirty="0"/>
              <a:t>v pracovním nebo jiném obdobném poměru</a:t>
            </a:r>
            <a:r>
              <a:rPr lang="cs-CZ" dirty="0"/>
              <a:t>, došlo-li k přestupku </a:t>
            </a:r>
            <a:r>
              <a:rPr lang="cs-CZ" u="sng" dirty="0"/>
              <a:t>při výkonu této činnosti</a:t>
            </a:r>
            <a:r>
              <a:rPr lang="cs-CZ" dirty="0"/>
              <a:t> nebo v přímé souvislosti s ní. </a:t>
            </a:r>
          </a:p>
          <a:p>
            <a:pPr>
              <a:buNone/>
            </a:pPr>
            <a:r>
              <a:rPr lang="cs-CZ" dirty="0" smtClean="0"/>
              <a:t>(</a:t>
            </a:r>
            <a:r>
              <a:rPr lang="cs-CZ" dirty="0"/>
              <a:t>2) Zákaz činnosti lze uložit jen tehdy, je-li to stanoveno zákonem, a nejvýše na dobu tam stanovenou. Není-li doba zákazu činnosti stanovena, lze zákaz činnosti uložit nejdéle na 3 roky. </a:t>
            </a:r>
          </a:p>
          <a:p>
            <a:pPr>
              <a:buNone/>
            </a:pPr>
            <a:r>
              <a:rPr lang="cs-CZ" dirty="0" smtClean="0"/>
              <a:t>(</a:t>
            </a:r>
            <a:r>
              <a:rPr lang="cs-CZ" dirty="0"/>
              <a:t>3) Do doby zákazu činnosti se započítává doba, po kterou pachatel na základě úředního opatření učiněného v souvislosti s projednávaným přestupkem již nesměl tuto činnost vykonávat. </a:t>
            </a:r>
          </a:p>
        </p:txBody>
      </p:sp>
    </p:spTree>
    <p:extLst>
      <p:ext uri="{BB962C8B-B14F-4D97-AF65-F5344CB8AC3E}">
        <p14:creationId xmlns:p14="http://schemas.microsoft.com/office/powerpoint/2010/main" val="55957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47 </a:t>
            </a:r>
            <a:r>
              <a:rPr lang="cs-CZ" b="1" dirty="0" smtClean="0"/>
              <a:t>Zákaz činnosti</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(4) </a:t>
            </a:r>
            <a:r>
              <a:rPr lang="cs-CZ" b="1" u="sng" dirty="0" smtClean="0"/>
              <a:t>Po uplynutí poloviny doby, </a:t>
            </a:r>
            <a:r>
              <a:rPr lang="cs-CZ" dirty="0" smtClean="0"/>
              <a:t>na niž byl uložen zákaz činnosti,</a:t>
            </a:r>
            <a:r>
              <a:rPr lang="cs-CZ" b="1" u="sng" dirty="0" smtClean="0"/>
              <a:t> může správní orgán</a:t>
            </a:r>
            <a:r>
              <a:rPr lang="cs-CZ" dirty="0" smtClean="0"/>
              <a:t>, který zákaz činnosti uložil, od výkonu zbytku tohoto správního trestu upustit, jestliže pachatel prokáže způsobem svého života nebo provedením účinných opatření, že jeho další výkon není potřebný. </a:t>
            </a:r>
          </a:p>
          <a:p>
            <a:pPr>
              <a:buNone/>
            </a:pPr>
            <a:r>
              <a:rPr lang="cs-CZ" dirty="0" smtClean="0"/>
              <a:t>(5) Byla-li spolu se zákazem činnosti uložena též pokuta, která nebyla dosud uhrazena, popřípadě byla uhrazena pouze zčásti, </a:t>
            </a:r>
            <a:r>
              <a:rPr lang="cs-CZ" u="sng" dirty="0" smtClean="0"/>
              <a:t>nelze od výkonu zbytku zákazu činnosti upustit, dokud pachatel neprokáže, že pokutu nebo její zbylou část uhradil</a:t>
            </a:r>
            <a:r>
              <a:rPr lang="cs-CZ" dirty="0" smtClean="0"/>
              <a:t>, anebo dokud nebylo rozhodnuto o rozložení úhrady pokuty na splátky nebo o odložení splatnosti pokuty. </a:t>
            </a:r>
          </a:p>
          <a:p>
            <a:pPr>
              <a:buNone/>
            </a:pPr>
            <a:r>
              <a:rPr lang="cs-CZ" dirty="0" smtClean="0"/>
              <a:t>(6) Zakázat nelze takovou činnost, jejíž výkon zákon ukládá. </a:t>
            </a:r>
          </a:p>
          <a:p>
            <a:endParaRPr lang="cs-CZ" dirty="0"/>
          </a:p>
        </p:txBody>
      </p:sp>
    </p:spTree>
    <p:extLst>
      <p:ext uri="{BB962C8B-B14F-4D97-AF65-F5344CB8AC3E}">
        <p14:creationId xmlns:p14="http://schemas.microsoft.com/office/powerpoint/2010/main" val="294584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 99</a:t>
            </a:r>
            <a:r>
              <a:rPr lang="cs-CZ" b="1" dirty="0" smtClean="0"/>
              <a:t>Nové rozhodnutí </a:t>
            </a:r>
            <a:endParaRPr lang="cs-CZ" dirty="0"/>
          </a:p>
        </p:txBody>
      </p:sp>
      <p:sp>
        <p:nvSpPr>
          <p:cNvPr id="3" name="Zástupný symbol pro obsah 2"/>
          <p:cNvSpPr>
            <a:spLocks noGrp="1"/>
          </p:cNvSpPr>
          <p:nvPr>
            <p:ph idx="1"/>
          </p:nvPr>
        </p:nvSpPr>
        <p:spPr/>
        <p:txBody>
          <a:bodyPr>
            <a:normAutofit/>
          </a:bodyPr>
          <a:lstStyle/>
          <a:p>
            <a:pPr>
              <a:buNone/>
            </a:pPr>
            <a:r>
              <a:rPr lang="cs-CZ" dirty="0" smtClean="0"/>
              <a:t>(</a:t>
            </a:r>
            <a:r>
              <a:rPr lang="cs-CZ" dirty="0"/>
              <a:t>1) Správní orgán může novým rozhodnutím rozhodnout </a:t>
            </a:r>
            <a:r>
              <a:rPr lang="cs-CZ" b="1" u="sng" dirty="0"/>
              <a:t>o upuštění od výkonu zbytku správního trestu zákazu činnosti </a:t>
            </a:r>
            <a:r>
              <a:rPr lang="cs-CZ" dirty="0"/>
              <a:t>na návrh pachatele, jeho zákonného zástupce, opatrovníka nebo orgánu sociálně-právní ochrany dětí. </a:t>
            </a:r>
          </a:p>
        </p:txBody>
      </p:sp>
    </p:spTree>
    <p:extLst>
      <p:ext uri="{BB962C8B-B14F-4D97-AF65-F5344CB8AC3E}">
        <p14:creationId xmlns:p14="http://schemas.microsoft.com/office/powerpoint/2010/main" val="1201864835"/>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3278</Words>
  <Application>Microsoft Office PowerPoint</Application>
  <PresentationFormat>Předvádění na obrazovce (4:3)</PresentationFormat>
  <Paragraphs>213</Paragraphs>
  <Slides>65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65</vt:i4>
      </vt:variant>
    </vt:vector>
  </HeadingPairs>
  <TitlesOfParts>
    <vt:vector size="68" baseType="lpstr">
      <vt:lpstr>Arial</vt:lpstr>
      <vt:lpstr>Calibri</vt:lpstr>
      <vt:lpstr>Motiv sady Office</vt:lpstr>
      <vt:lpstr>Mikulov 17. 6. – 18. 8. 2021 přestupky</vt:lpstr>
      <vt:lpstr>§ 150 Odst. 1</vt:lpstr>
      <vt:lpstr>§ 90 Příkaz</vt:lpstr>
      <vt:lpstr>§ 91 Ukládání napomenutí a pokuty příkazem na místě </vt:lpstr>
      <vt:lpstr>Závěr poradního sboru MV 171</vt:lpstr>
      <vt:lpstr>!</vt:lpstr>
      <vt:lpstr>§ 47 Zákaz činnosti  </vt:lpstr>
      <vt:lpstr>§ 47 Zákaz činnosti</vt:lpstr>
      <vt:lpstr>§ 99Nové rozhodnutí </vt:lpstr>
      <vt:lpstr>Prezentace aplikace PowerPoint</vt:lpstr>
      <vt:lpstr>Objektivní odpovědnost</vt:lpstr>
      <vt:lpstr>Statistiky z Prahy </vt:lpstr>
      <vt:lpstr>Statistiky z Prahy </vt:lpstr>
      <vt:lpstr>Objektivní odpovědnost</vt:lpstr>
      <vt:lpstr>§ 2 písm. b) zákona č. 361/2000 Sb.</vt:lpstr>
      <vt:lpstr>§ 88 Společné řízení</vt:lpstr>
      <vt:lpstr>§ 88</vt:lpstr>
      <vt:lpstr>§ 41 </vt:lpstr>
      <vt:lpstr>§ 41</vt:lpstr>
      <vt:lpstr>§ 30 délka promlčecí doby</vt:lpstr>
      <vt:lpstr>§ 31 běh promlčecí doby</vt:lpstr>
      <vt:lpstr>§ 32 stavění a přerušení promlčecí doby</vt:lpstr>
      <vt:lpstr>§ 32</vt:lpstr>
      <vt:lpstr>§ 32 odst. 3</vt:lpstr>
      <vt:lpstr>Liberační důvody</vt:lpstr>
      <vt:lpstr>§ 8a zákona č. 56/2001 Sb.</vt:lpstr>
      <vt:lpstr>§ 8a</vt:lpstr>
      <vt:lpstr>§ 8a</vt:lpstr>
      <vt:lpstr>§ 125f</vt:lpstr>
      <vt:lpstr>Prezentace aplikace PowerPoint</vt:lpstr>
      <vt:lpstr>Prezentace aplikace PowerPoint</vt:lpstr>
      <vt:lpstr>Prezentace aplikace PowerPoint</vt:lpstr>
      <vt:lpstr>Podání vysvětlení</vt:lpstr>
      <vt:lpstr>Postup:</vt:lpstr>
      <vt:lpstr>Prezentace aplikace PowerPoint</vt:lpstr>
      <vt:lpstr>Prezentace aplikace PowerPoint</vt:lpstr>
      <vt:lpstr>Informace o řidiči perfektní: </vt:lpstr>
      <vt:lpstr>Informace o řidiči perfektní</vt:lpstr>
      <vt:lpstr>Ústní jednání</vt:lpstr>
      <vt:lpstr>Ústní jednání </vt:lpstr>
      <vt:lpstr>Ústní jednání </vt:lpstr>
      <vt:lpstr>Ústní jednání </vt:lpstr>
      <vt:lpstr>1As 406/2018</vt:lpstr>
      <vt:lpstr>Prezentace aplikace PowerPoint</vt:lpstr>
      <vt:lpstr>§ 125g</vt:lpstr>
      <vt:lpstr>Odštěpný závod zahraniční PO</vt:lpstr>
      <vt:lpstr>Odštěpný závod zahraniční PO</vt:lpstr>
      <vt:lpstr>Odštěpný závod zahraniční PO</vt:lpstr>
      <vt:lpstr>IP 13c „parkoviště s parkovacím automatem“</vt:lpstr>
      <vt:lpstr>2 As 314/2017-31</vt:lpstr>
      <vt:lpstr>6 As 134/2018</vt:lpstr>
      <vt:lpstr>Prezentace aplikace PowerPoint</vt:lpstr>
      <vt:lpstr>2 As 159/2016 – 36</vt:lpstr>
      <vt:lpstr>1 As 222/2017-45</vt:lpstr>
      <vt:lpstr>!!! 5 As 212/2019</vt:lpstr>
      <vt:lpstr>6 As 379/2018</vt:lpstr>
      <vt:lpstr>6 As 115/2019</vt:lpstr>
      <vt:lpstr>Prezentace aplikace PowerPoint</vt:lpstr>
      <vt:lpstr>Informační povinnost o umístění ATS</vt:lpstr>
      <vt:lpstr>Prezentace aplikace PowerPoint</vt:lpstr>
      <vt:lpstr>§ 43Upuštění od uložení správního trestu  </vt:lpstr>
      <vt:lpstr>361/2000 Sb.</vt:lpstr>
      <vt:lpstr>6 As 95/2019</vt:lpstr>
      <vt:lpstr>Elektrokola, elektrokolběžky</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Vybraná ustanovení zákona 250/2016 Sb.</dc:title>
  <dc:creator>Uzivatel</dc:creator>
  <cp:lastModifiedBy>Polívková Vraná Jana (MHMP, DSC)</cp:lastModifiedBy>
  <cp:revision>53</cp:revision>
  <cp:lastPrinted>2019-10-07T05:38:56Z</cp:lastPrinted>
  <dcterms:created xsi:type="dcterms:W3CDTF">2017-01-10T09:54:50Z</dcterms:created>
  <dcterms:modified xsi:type="dcterms:W3CDTF">2021-06-16T11:57:14Z</dcterms:modified>
</cp:coreProperties>
</file>