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4" r:id="rId2"/>
  </p:sldMasterIdLst>
  <p:notesMasterIdLst>
    <p:notesMasterId r:id="rId115"/>
  </p:notesMasterIdLst>
  <p:handoutMasterIdLst>
    <p:handoutMasterId r:id="rId116"/>
  </p:handoutMasterIdLst>
  <p:sldIdLst>
    <p:sldId id="259" r:id="rId3"/>
    <p:sldId id="531" r:id="rId4"/>
    <p:sldId id="488" r:id="rId5"/>
    <p:sldId id="489" r:id="rId6"/>
    <p:sldId id="490" r:id="rId7"/>
    <p:sldId id="499" r:id="rId8"/>
    <p:sldId id="500" r:id="rId9"/>
    <p:sldId id="496" r:id="rId10"/>
    <p:sldId id="495" r:id="rId11"/>
    <p:sldId id="532" r:id="rId12"/>
    <p:sldId id="497" r:id="rId13"/>
    <p:sldId id="557" r:id="rId14"/>
    <p:sldId id="261" r:id="rId15"/>
    <p:sldId id="559" r:id="rId16"/>
    <p:sldId id="561" r:id="rId17"/>
    <p:sldId id="560" r:id="rId18"/>
    <p:sldId id="503" r:id="rId19"/>
    <p:sldId id="291" r:id="rId20"/>
    <p:sldId id="292" r:id="rId21"/>
    <p:sldId id="294" r:id="rId22"/>
    <p:sldId id="298" r:id="rId23"/>
    <p:sldId id="302" r:id="rId24"/>
    <p:sldId id="486" r:id="rId25"/>
    <p:sldId id="504" r:id="rId26"/>
    <p:sldId id="293" r:id="rId27"/>
    <p:sldId id="296" r:id="rId28"/>
    <p:sldId id="306" r:id="rId29"/>
    <p:sldId id="307" r:id="rId30"/>
    <p:sldId id="314" r:id="rId31"/>
    <p:sldId id="505" r:id="rId32"/>
    <p:sldId id="315" r:id="rId33"/>
    <p:sldId id="316" r:id="rId34"/>
    <p:sldId id="322" r:id="rId35"/>
    <p:sldId id="507" r:id="rId36"/>
    <p:sldId id="323" r:id="rId37"/>
    <p:sldId id="325" r:id="rId38"/>
    <p:sldId id="327" r:id="rId39"/>
    <p:sldId id="334" r:id="rId40"/>
    <p:sldId id="335" r:id="rId41"/>
    <p:sldId id="336" r:id="rId42"/>
    <p:sldId id="337" r:id="rId43"/>
    <p:sldId id="339" r:id="rId44"/>
    <p:sldId id="329" r:id="rId45"/>
    <p:sldId id="333" r:id="rId46"/>
    <p:sldId id="341" r:id="rId47"/>
    <p:sldId id="340" r:id="rId48"/>
    <p:sldId id="342" r:id="rId49"/>
    <p:sldId id="487" r:id="rId50"/>
    <p:sldId id="343" r:id="rId51"/>
    <p:sldId id="344" r:id="rId52"/>
    <p:sldId id="345" r:id="rId53"/>
    <p:sldId id="346" r:id="rId54"/>
    <p:sldId id="347" r:id="rId55"/>
    <p:sldId id="508" r:id="rId56"/>
    <p:sldId id="353" r:id="rId57"/>
    <p:sldId id="356" r:id="rId58"/>
    <p:sldId id="358" r:id="rId59"/>
    <p:sldId id="359" r:id="rId60"/>
    <p:sldId id="360" r:id="rId61"/>
    <p:sldId id="361" r:id="rId62"/>
    <p:sldId id="454" r:id="rId63"/>
    <p:sldId id="367" r:id="rId64"/>
    <p:sldId id="471" r:id="rId65"/>
    <p:sldId id="370" r:id="rId66"/>
    <p:sldId id="373" r:id="rId67"/>
    <p:sldId id="375" r:id="rId68"/>
    <p:sldId id="376" r:id="rId69"/>
    <p:sldId id="377" r:id="rId70"/>
    <p:sldId id="378" r:id="rId71"/>
    <p:sldId id="516" r:id="rId72"/>
    <p:sldId id="455" r:id="rId73"/>
    <p:sldId id="456" r:id="rId74"/>
    <p:sldId id="457" r:id="rId75"/>
    <p:sldId id="458" r:id="rId76"/>
    <p:sldId id="459" r:id="rId77"/>
    <p:sldId id="460" r:id="rId78"/>
    <p:sldId id="509" r:id="rId79"/>
    <p:sldId id="565" r:id="rId80"/>
    <p:sldId id="510" r:id="rId81"/>
    <p:sldId id="568" r:id="rId82"/>
    <p:sldId id="379" r:id="rId83"/>
    <p:sldId id="445" r:id="rId84"/>
    <p:sldId id="566" r:id="rId85"/>
    <p:sldId id="511" r:id="rId86"/>
    <p:sldId id="380" r:id="rId87"/>
    <p:sldId id="381" r:id="rId88"/>
    <p:sldId id="382" r:id="rId89"/>
    <p:sldId id="567" r:id="rId90"/>
    <p:sldId id="512" r:id="rId91"/>
    <p:sldId id="513" r:id="rId92"/>
    <p:sldId id="383" r:id="rId93"/>
    <p:sldId id="514" r:id="rId94"/>
    <p:sldId id="515" r:id="rId95"/>
    <p:sldId id="384" r:id="rId96"/>
    <p:sldId id="517" r:id="rId97"/>
    <p:sldId id="385" r:id="rId98"/>
    <p:sldId id="387" r:id="rId99"/>
    <p:sldId id="518" r:id="rId100"/>
    <p:sldId id="407" r:id="rId101"/>
    <p:sldId id="408" r:id="rId102"/>
    <p:sldId id="388" r:id="rId103"/>
    <p:sldId id="389" r:id="rId104"/>
    <p:sldId id="396" r:id="rId105"/>
    <p:sldId id="397" r:id="rId106"/>
    <p:sldId id="553" r:id="rId107"/>
    <p:sldId id="556" r:id="rId108"/>
    <p:sldId id="555" r:id="rId109"/>
    <p:sldId id="554" r:id="rId110"/>
    <p:sldId id="390" r:id="rId111"/>
    <p:sldId id="391" r:id="rId112"/>
    <p:sldId id="277" r:id="rId113"/>
    <p:sldId id="278" r:id="rId114"/>
  </p:sldIdLst>
  <p:sldSz cx="9144000" cy="6858000" type="screen4x3"/>
  <p:notesSz cx="7104063" cy="10234613"/>
  <p:defaultTextStyle>
    <a:defPPr>
      <a:defRPr lang="cs-CZ"/>
    </a:defPPr>
    <a:lvl1pPr marL="0" algn="l" defTabSz="914400" rtl="0" eaLnBrk="1" latinLnBrk="0" hangingPunct="1">
      <a:defRPr lang="cs-CZ" sz="1800" kern="1200">
        <a:solidFill>
          <a:schemeClr val="tx1"/>
        </a:solidFill>
        <a:latin typeface="+mn-lt"/>
        <a:ea typeface="+mn-ea"/>
        <a:cs typeface="+mn-cs"/>
      </a:defRPr>
    </a:lvl1pPr>
    <a:lvl2pPr marL="457200" algn="l" defTabSz="914400" rtl="0" eaLnBrk="1" latinLnBrk="0" hangingPunct="1">
      <a:defRPr lang="cs-CZ" sz="1800" kern="1200">
        <a:solidFill>
          <a:schemeClr val="tx1"/>
        </a:solidFill>
        <a:latin typeface="+mn-lt"/>
        <a:ea typeface="+mn-ea"/>
        <a:cs typeface="+mn-cs"/>
      </a:defRPr>
    </a:lvl2pPr>
    <a:lvl3pPr marL="914400" algn="l" defTabSz="914400" rtl="0" eaLnBrk="1" latinLnBrk="0" hangingPunct="1">
      <a:defRPr lang="cs-CZ" sz="1800" kern="1200">
        <a:solidFill>
          <a:schemeClr val="tx1"/>
        </a:solidFill>
        <a:latin typeface="+mn-lt"/>
        <a:ea typeface="+mn-ea"/>
        <a:cs typeface="+mn-cs"/>
      </a:defRPr>
    </a:lvl3pPr>
    <a:lvl4pPr marL="1371600" algn="l" defTabSz="914400" rtl="0" eaLnBrk="1" latinLnBrk="0" hangingPunct="1">
      <a:defRPr lang="cs-CZ" sz="1800" kern="1200">
        <a:solidFill>
          <a:schemeClr val="tx1"/>
        </a:solidFill>
        <a:latin typeface="+mn-lt"/>
        <a:ea typeface="+mn-ea"/>
        <a:cs typeface="+mn-cs"/>
      </a:defRPr>
    </a:lvl4pPr>
    <a:lvl5pPr marL="1828800" algn="l" defTabSz="914400" rtl="0" eaLnBrk="1" latinLnBrk="0" hangingPunct="1">
      <a:defRPr lang="cs-CZ" sz="1800" kern="1200">
        <a:solidFill>
          <a:schemeClr val="tx1"/>
        </a:solidFill>
        <a:latin typeface="+mn-lt"/>
        <a:ea typeface="+mn-ea"/>
        <a:cs typeface="+mn-cs"/>
      </a:defRPr>
    </a:lvl5pPr>
    <a:lvl6pPr marL="2286000" algn="l" defTabSz="914400" rtl="0" eaLnBrk="1" latinLnBrk="0" hangingPunct="1">
      <a:defRPr lang="cs-CZ" sz="1800" kern="1200">
        <a:solidFill>
          <a:schemeClr val="tx1"/>
        </a:solidFill>
        <a:latin typeface="+mn-lt"/>
        <a:ea typeface="+mn-ea"/>
        <a:cs typeface="+mn-cs"/>
      </a:defRPr>
    </a:lvl6pPr>
    <a:lvl7pPr marL="2743200" algn="l" defTabSz="914400" rtl="0" eaLnBrk="1" latinLnBrk="0" hangingPunct="1">
      <a:defRPr lang="cs-CZ" sz="1800" kern="1200">
        <a:solidFill>
          <a:schemeClr val="tx1"/>
        </a:solidFill>
        <a:latin typeface="+mn-lt"/>
        <a:ea typeface="+mn-ea"/>
        <a:cs typeface="+mn-cs"/>
      </a:defRPr>
    </a:lvl7pPr>
    <a:lvl8pPr marL="3200400" algn="l" defTabSz="914400" rtl="0" eaLnBrk="1" latinLnBrk="0" hangingPunct="1">
      <a:defRPr lang="cs-CZ" sz="1800" kern="1200">
        <a:solidFill>
          <a:schemeClr val="tx1"/>
        </a:solidFill>
        <a:latin typeface="+mn-lt"/>
        <a:ea typeface="+mn-ea"/>
        <a:cs typeface="+mn-cs"/>
      </a:defRPr>
    </a:lvl8pPr>
    <a:lvl9pPr marL="3657600" algn="l" defTabSz="914400" rtl="0" eaLnBrk="1" latinLnBrk="0" hangingPunct="1">
      <a:defRPr lang="cs-CZ"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779CC93D-E52E-4D84-901B-11D7331DD495}">
          <p14:sldIdLst>
            <p14:sldId id="259"/>
          </p14:sldIdLst>
        </p14:section>
        <p14:section name="Přehled a cíle" id="{ABA716BF-3A5C-4ADB-94C9-CFEF84EBA240}">
          <p14:sldIdLst>
            <p14:sldId id="531"/>
            <p14:sldId id="488"/>
            <p14:sldId id="489"/>
            <p14:sldId id="490"/>
            <p14:sldId id="499"/>
            <p14:sldId id="500"/>
            <p14:sldId id="496"/>
            <p14:sldId id="495"/>
            <p14:sldId id="532"/>
            <p14:sldId id="497"/>
            <p14:sldId id="557"/>
            <p14:sldId id="261"/>
            <p14:sldId id="559"/>
            <p14:sldId id="561"/>
          </p14:sldIdLst>
        </p14:section>
        <p14:section name="Ukázkové snímky pro vizuální prvky" id="{BAB3A466-96C9-4230-9978-795378D75699}">
          <p14:sldIdLst>
            <p14:sldId id="560"/>
            <p14:sldId id="503"/>
            <p14:sldId id="291"/>
            <p14:sldId id="292"/>
            <p14:sldId id="294"/>
            <p14:sldId id="298"/>
            <p14:sldId id="302"/>
            <p14:sldId id="486"/>
            <p14:sldId id="504"/>
            <p14:sldId id="293"/>
            <p14:sldId id="296"/>
            <p14:sldId id="306"/>
            <p14:sldId id="307"/>
            <p14:sldId id="314"/>
            <p14:sldId id="505"/>
            <p14:sldId id="315"/>
            <p14:sldId id="316"/>
            <p14:sldId id="322"/>
            <p14:sldId id="507"/>
            <p14:sldId id="323"/>
            <p14:sldId id="325"/>
            <p14:sldId id="327"/>
            <p14:sldId id="334"/>
            <p14:sldId id="335"/>
            <p14:sldId id="336"/>
            <p14:sldId id="337"/>
            <p14:sldId id="339"/>
            <p14:sldId id="329"/>
            <p14:sldId id="333"/>
            <p14:sldId id="341"/>
            <p14:sldId id="340"/>
            <p14:sldId id="342"/>
            <p14:sldId id="487"/>
            <p14:sldId id="343"/>
            <p14:sldId id="344"/>
            <p14:sldId id="345"/>
            <p14:sldId id="346"/>
            <p14:sldId id="347"/>
            <p14:sldId id="508"/>
            <p14:sldId id="353"/>
            <p14:sldId id="356"/>
            <p14:sldId id="358"/>
            <p14:sldId id="359"/>
            <p14:sldId id="360"/>
            <p14:sldId id="361"/>
            <p14:sldId id="454"/>
            <p14:sldId id="367"/>
            <p14:sldId id="471"/>
            <p14:sldId id="370"/>
            <p14:sldId id="373"/>
            <p14:sldId id="375"/>
            <p14:sldId id="376"/>
            <p14:sldId id="377"/>
            <p14:sldId id="378"/>
            <p14:sldId id="516"/>
            <p14:sldId id="455"/>
            <p14:sldId id="456"/>
            <p14:sldId id="457"/>
            <p14:sldId id="458"/>
            <p14:sldId id="459"/>
            <p14:sldId id="460"/>
            <p14:sldId id="509"/>
            <p14:sldId id="565"/>
            <p14:sldId id="510"/>
            <p14:sldId id="568"/>
            <p14:sldId id="379"/>
            <p14:sldId id="445"/>
            <p14:sldId id="566"/>
            <p14:sldId id="511"/>
            <p14:sldId id="380"/>
            <p14:sldId id="381"/>
            <p14:sldId id="382"/>
            <p14:sldId id="567"/>
            <p14:sldId id="512"/>
            <p14:sldId id="513"/>
            <p14:sldId id="383"/>
            <p14:sldId id="514"/>
            <p14:sldId id="515"/>
            <p14:sldId id="384"/>
            <p14:sldId id="517"/>
            <p14:sldId id="385"/>
            <p14:sldId id="387"/>
            <p14:sldId id="518"/>
            <p14:sldId id="407"/>
            <p14:sldId id="408"/>
            <p14:sldId id="388"/>
            <p14:sldId id="389"/>
            <p14:sldId id="396"/>
            <p14:sldId id="397"/>
            <p14:sldId id="553"/>
            <p14:sldId id="556"/>
            <p14:sldId id="555"/>
            <p14:sldId id="554"/>
            <p14:sldId id="390"/>
            <p14:sldId id="391"/>
          </p14:sldIdLst>
        </p14:section>
        <p14:section name="Závěr a souhrn" id="{790CEF5B-569A-4C2F-BED5-750B08C0E5AD}">
          <p14:sldIdLst>
            <p14:sldId id="277"/>
          </p14:sldIdLst>
        </p14:section>
        <p14:section name="Dodatek" id="{3F78B471-41DA-46F2-A8E4-97E471896AB3}">
          <p14:sldIdLst>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4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83977" autoAdjust="0"/>
  </p:normalViewPr>
  <p:slideViewPr>
    <p:cSldViewPr>
      <p:cViewPr varScale="1">
        <p:scale>
          <a:sx n="96" d="100"/>
          <a:sy n="96" d="100"/>
        </p:scale>
        <p:origin x="2130" y="7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commentAuthors" Target="commentAuthor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1731"/>
          </a:xfrm>
          <a:prstGeom prst="rect">
            <a:avLst/>
          </a:prstGeom>
        </p:spPr>
        <p:txBody>
          <a:bodyPr vert="horz" lIns="94796" tIns="47398" rIns="94796" bIns="47398" rtlCol="0"/>
          <a:lstStyle>
            <a:lvl1pPr algn="l" latinLnBrk="0">
              <a:defRPr lang="cs-CZ" sz="1200"/>
            </a:lvl1pPr>
          </a:lstStyle>
          <a:p>
            <a:endParaRPr lang="cs-CZ" dirty="0"/>
          </a:p>
        </p:txBody>
      </p:sp>
      <p:sp>
        <p:nvSpPr>
          <p:cNvPr id="3" name="Date Placeholder 2"/>
          <p:cNvSpPr>
            <a:spLocks noGrp="1"/>
          </p:cNvSpPr>
          <p:nvPr>
            <p:ph type="dt" sz="quarter" idx="1"/>
          </p:nvPr>
        </p:nvSpPr>
        <p:spPr>
          <a:xfrm>
            <a:off x="4023993" y="0"/>
            <a:ext cx="3078427" cy="511731"/>
          </a:xfrm>
          <a:prstGeom prst="rect">
            <a:avLst/>
          </a:prstGeom>
        </p:spPr>
        <p:txBody>
          <a:bodyPr vert="horz" lIns="94796" tIns="47398" rIns="94796" bIns="47398" rtlCol="0"/>
          <a:lstStyle>
            <a:lvl1pPr algn="r" latinLnBrk="0">
              <a:defRPr lang="cs-CZ" sz="1200"/>
            </a:lvl1pPr>
          </a:lstStyle>
          <a:p>
            <a:fld id="{D83FDC75-7F73-4A4A-A77C-09AADF00E0EA}" type="datetimeFigureOut">
              <a:rPr lang="cs-CZ" smtClean="0"/>
              <a:pPr/>
              <a:t>19.03.2024</a:t>
            </a:fld>
            <a:endParaRPr lang="cs-CZ" dirty="0"/>
          </a:p>
        </p:txBody>
      </p:sp>
      <p:sp>
        <p:nvSpPr>
          <p:cNvPr id="4" name="Footer Placeholder 3"/>
          <p:cNvSpPr>
            <a:spLocks noGrp="1"/>
          </p:cNvSpPr>
          <p:nvPr>
            <p:ph type="ftr" sz="quarter" idx="2"/>
          </p:nvPr>
        </p:nvSpPr>
        <p:spPr>
          <a:xfrm>
            <a:off x="1" y="9721106"/>
            <a:ext cx="3078427" cy="511731"/>
          </a:xfrm>
          <a:prstGeom prst="rect">
            <a:avLst/>
          </a:prstGeom>
        </p:spPr>
        <p:txBody>
          <a:bodyPr vert="horz" lIns="94796" tIns="47398" rIns="94796" bIns="47398" rtlCol="0" anchor="b"/>
          <a:lstStyle>
            <a:lvl1pPr algn="l" latinLnBrk="0">
              <a:defRPr lang="cs-CZ" sz="1200"/>
            </a:lvl1pPr>
          </a:lstStyle>
          <a:p>
            <a:endParaRPr lang="cs-CZ" dirty="0"/>
          </a:p>
        </p:txBody>
      </p:sp>
      <p:sp>
        <p:nvSpPr>
          <p:cNvPr id="5" name="Slide Number Placeholder 4"/>
          <p:cNvSpPr>
            <a:spLocks noGrp="1"/>
          </p:cNvSpPr>
          <p:nvPr>
            <p:ph type="sldNum" sz="quarter" idx="3"/>
          </p:nvPr>
        </p:nvSpPr>
        <p:spPr>
          <a:xfrm>
            <a:off x="4023993" y="9721106"/>
            <a:ext cx="3078427" cy="511731"/>
          </a:xfrm>
          <a:prstGeom prst="rect">
            <a:avLst/>
          </a:prstGeom>
        </p:spPr>
        <p:txBody>
          <a:bodyPr vert="horz" lIns="94796" tIns="47398" rIns="94796" bIns="47398" rtlCol="0" anchor="b"/>
          <a:lstStyle>
            <a:lvl1pPr algn="r" latinLnBrk="0">
              <a:defRPr lang="cs-CZ" sz="1200"/>
            </a:lvl1pPr>
          </a:lstStyle>
          <a:p>
            <a:fld id="{459226BF-1F13-42D3-80DC-373E7ADD1EBC}" type="slidenum">
              <a:rPr lang="cs-CZ" smtClean="0"/>
              <a:pPr/>
              <a:t>‹#›</a:t>
            </a:fld>
            <a:endParaRPr lang="cs-CZ" dirty="0"/>
          </a:p>
        </p:txBody>
      </p:sp>
    </p:spTree>
    <p:extLst>
      <p:ext uri="{BB962C8B-B14F-4D97-AF65-F5344CB8AC3E}">
        <p14:creationId xmlns:p14="http://schemas.microsoft.com/office/powerpoint/2010/main" val="1843119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1731"/>
          </a:xfrm>
          <a:prstGeom prst="rect">
            <a:avLst/>
          </a:prstGeom>
        </p:spPr>
        <p:txBody>
          <a:bodyPr vert="horz" lIns="94796" tIns="47398" rIns="94796" bIns="47398" rtlCol="0"/>
          <a:lstStyle>
            <a:lvl1pPr algn="l" latinLnBrk="0">
              <a:defRPr lang="cs-CZ" sz="1200"/>
            </a:lvl1pPr>
          </a:lstStyle>
          <a:p>
            <a:endParaRPr lang="cs-CZ"/>
          </a:p>
        </p:txBody>
      </p:sp>
      <p:sp>
        <p:nvSpPr>
          <p:cNvPr id="3" name="Date Placeholder 2"/>
          <p:cNvSpPr>
            <a:spLocks noGrp="1"/>
          </p:cNvSpPr>
          <p:nvPr>
            <p:ph type="dt" idx="1"/>
          </p:nvPr>
        </p:nvSpPr>
        <p:spPr>
          <a:xfrm>
            <a:off x="4023993" y="0"/>
            <a:ext cx="3078427" cy="511731"/>
          </a:xfrm>
          <a:prstGeom prst="rect">
            <a:avLst/>
          </a:prstGeom>
        </p:spPr>
        <p:txBody>
          <a:bodyPr vert="horz" lIns="94796" tIns="47398" rIns="94796" bIns="47398" rtlCol="0"/>
          <a:lstStyle>
            <a:lvl1pPr algn="r" latinLnBrk="0">
              <a:defRPr lang="cs-CZ" sz="1200"/>
            </a:lvl1pPr>
          </a:lstStyle>
          <a:p>
            <a:fld id="{48AEF76B-3757-4A0B-AF93-28494465C1DD}" type="datetimeFigureOut">
              <a:pPr/>
              <a:t>19.03.2024</a:t>
            </a:fld>
            <a:endParaRPr lang="cs-CZ"/>
          </a:p>
        </p:txBody>
      </p:sp>
      <p:sp>
        <p:nvSpPr>
          <p:cNvPr id="4" name="Slide Image Placeholder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796" tIns="47398" rIns="94796" bIns="47398" rtlCol="0" anchor="ctr"/>
          <a:lstStyle/>
          <a:p>
            <a:endParaRPr lang="cs-CZ"/>
          </a:p>
        </p:txBody>
      </p:sp>
      <p:sp>
        <p:nvSpPr>
          <p:cNvPr id="5" name="Notes Placeholder 4"/>
          <p:cNvSpPr>
            <a:spLocks noGrp="1"/>
          </p:cNvSpPr>
          <p:nvPr>
            <p:ph type="body" sz="quarter" idx="3"/>
          </p:nvPr>
        </p:nvSpPr>
        <p:spPr>
          <a:xfrm>
            <a:off x="710407" y="4861442"/>
            <a:ext cx="5683250" cy="4605576"/>
          </a:xfrm>
          <a:prstGeom prst="rect">
            <a:avLst/>
          </a:prstGeom>
        </p:spPr>
        <p:txBody>
          <a:bodyPr vert="horz" lIns="94796" tIns="47398" rIns="94796" bIns="47398" rtlCol="0"/>
          <a:lstStyle/>
          <a:p>
            <a:pPr lvl="0"/>
            <a:r>
              <a:rPr lang="cs-CZ"/>
              <a:t>Po kliknutí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Footer Placeholder 5"/>
          <p:cNvSpPr>
            <a:spLocks noGrp="1"/>
          </p:cNvSpPr>
          <p:nvPr>
            <p:ph type="ftr" sz="quarter" idx="4"/>
          </p:nvPr>
        </p:nvSpPr>
        <p:spPr>
          <a:xfrm>
            <a:off x="1" y="9721106"/>
            <a:ext cx="3078427" cy="511731"/>
          </a:xfrm>
          <a:prstGeom prst="rect">
            <a:avLst/>
          </a:prstGeom>
        </p:spPr>
        <p:txBody>
          <a:bodyPr vert="horz" lIns="94796" tIns="47398" rIns="94796" bIns="47398" rtlCol="0" anchor="b"/>
          <a:lstStyle>
            <a:lvl1pPr algn="l" latinLnBrk="0">
              <a:defRPr lang="cs-CZ" sz="1200"/>
            </a:lvl1pPr>
          </a:lstStyle>
          <a:p>
            <a:endParaRPr lang="cs-CZ"/>
          </a:p>
        </p:txBody>
      </p:sp>
      <p:sp>
        <p:nvSpPr>
          <p:cNvPr id="7" name="Slide Number Placeholder 6"/>
          <p:cNvSpPr>
            <a:spLocks noGrp="1"/>
          </p:cNvSpPr>
          <p:nvPr>
            <p:ph type="sldNum" sz="quarter" idx="5"/>
          </p:nvPr>
        </p:nvSpPr>
        <p:spPr>
          <a:xfrm>
            <a:off x="4023993" y="9721106"/>
            <a:ext cx="3078427" cy="511731"/>
          </a:xfrm>
          <a:prstGeom prst="rect">
            <a:avLst/>
          </a:prstGeom>
        </p:spPr>
        <p:txBody>
          <a:bodyPr vert="horz" lIns="94796" tIns="47398" rIns="94796" bIns="47398" rtlCol="0" anchor="b"/>
          <a:lstStyle>
            <a:lvl1pPr algn="r" latinLnBrk="0">
              <a:defRPr lang="cs-CZ" sz="1200"/>
            </a:lvl1pPr>
          </a:lstStyle>
          <a:p>
            <a:fld id="{75693FD4-8F83-4EF7-AC3F-0DC0388986B0}" type="slidenum">
              <a:pPr/>
              <a:t>‹#›</a:t>
            </a:fld>
            <a:endParaRPr lang="cs-CZ"/>
          </a:p>
        </p:txBody>
      </p:sp>
    </p:spTree>
    <p:extLst>
      <p:ext uri="{BB962C8B-B14F-4D97-AF65-F5344CB8AC3E}">
        <p14:creationId xmlns:p14="http://schemas.microsoft.com/office/powerpoint/2010/main" val="2662495341"/>
      </p:ext>
    </p:extLst>
  </p:cSld>
  <p:clrMap bg1="lt1" tx1="dk1" bg2="lt2" tx2="dk2" accent1="accent1" accent2="accent2" accent3="accent3" accent4="accent4" accent5="accent5" accent6="accent6" hlink="hlink" folHlink="folHlink"/>
  <p:notesStyle>
    <a:lvl1pPr marL="0" algn="l" defTabSz="914400" rtl="0" eaLnBrk="1" latinLnBrk="0" hangingPunct="1">
      <a:defRPr lang="cs-CZ" sz="1200" kern="1200">
        <a:solidFill>
          <a:schemeClr val="tx1"/>
        </a:solidFill>
        <a:latin typeface="+mn-lt"/>
        <a:ea typeface="+mn-ea"/>
        <a:cs typeface="+mn-cs"/>
      </a:defRPr>
    </a:lvl1pPr>
    <a:lvl2pPr marL="457200" algn="l" defTabSz="914400" rtl="0" eaLnBrk="1" latinLnBrk="0" hangingPunct="1">
      <a:defRPr lang="cs-CZ" sz="1200" kern="1200">
        <a:solidFill>
          <a:schemeClr val="tx1"/>
        </a:solidFill>
        <a:latin typeface="+mn-lt"/>
        <a:ea typeface="+mn-ea"/>
        <a:cs typeface="+mn-cs"/>
      </a:defRPr>
    </a:lvl2pPr>
    <a:lvl3pPr marL="914400" algn="l" defTabSz="914400" rtl="0" eaLnBrk="1" latinLnBrk="0" hangingPunct="1">
      <a:defRPr lang="cs-CZ" sz="1200" kern="1200">
        <a:solidFill>
          <a:schemeClr val="tx1"/>
        </a:solidFill>
        <a:latin typeface="+mn-lt"/>
        <a:ea typeface="+mn-ea"/>
        <a:cs typeface="+mn-cs"/>
      </a:defRPr>
    </a:lvl3pPr>
    <a:lvl4pPr marL="1371600" algn="l" defTabSz="914400" rtl="0" eaLnBrk="1" latinLnBrk="0" hangingPunct="1">
      <a:defRPr lang="cs-CZ" sz="1200" kern="1200">
        <a:solidFill>
          <a:schemeClr val="tx1"/>
        </a:solidFill>
        <a:latin typeface="+mn-lt"/>
        <a:ea typeface="+mn-ea"/>
        <a:cs typeface="+mn-cs"/>
      </a:defRPr>
    </a:lvl4pPr>
    <a:lvl5pPr marL="1828800" algn="l" defTabSz="914400" rtl="0" eaLnBrk="1" latinLnBrk="0" hangingPunct="1">
      <a:defRPr lang="cs-CZ" sz="1200" kern="1200">
        <a:solidFill>
          <a:schemeClr val="tx1"/>
        </a:solidFill>
        <a:latin typeface="+mn-lt"/>
        <a:ea typeface="+mn-ea"/>
        <a:cs typeface="+mn-cs"/>
      </a:defRPr>
    </a:lvl5pPr>
    <a:lvl6pPr marL="2286000" algn="l" defTabSz="914400" rtl="0" eaLnBrk="1" latinLnBrk="0" hangingPunct="1">
      <a:defRPr lang="cs-CZ" sz="1200" kern="1200">
        <a:solidFill>
          <a:schemeClr val="tx1"/>
        </a:solidFill>
        <a:latin typeface="+mn-lt"/>
        <a:ea typeface="+mn-ea"/>
        <a:cs typeface="+mn-cs"/>
      </a:defRPr>
    </a:lvl6pPr>
    <a:lvl7pPr marL="2743200" algn="l" defTabSz="914400" rtl="0" eaLnBrk="1" latinLnBrk="0" hangingPunct="1">
      <a:defRPr lang="cs-CZ" sz="1200" kern="1200">
        <a:solidFill>
          <a:schemeClr val="tx1"/>
        </a:solidFill>
        <a:latin typeface="+mn-lt"/>
        <a:ea typeface="+mn-ea"/>
        <a:cs typeface="+mn-cs"/>
      </a:defRPr>
    </a:lvl7pPr>
    <a:lvl8pPr marL="3200400" algn="l" defTabSz="914400" rtl="0" eaLnBrk="1" latinLnBrk="0" hangingPunct="1">
      <a:defRPr lang="cs-CZ" sz="1200" kern="1200">
        <a:solidFill>
          <a:schemeClr val="tx1"/>
        </a:solidFill>
        <a:latin typeface="+mn-lt"/>
        <a:ea typeface="+mn-ea"/>
        <a:cs typeface="+mn-cs"/>
      </a:defRPr>
    </a:lvl8pPr>
    <a:lvl9pPr marL="3657600" algn="l" defTabSz="914400" rtl="0" eaLnBrk="1" latinLnBrk="0" hangingPunct="1">
      <a:defRPr lang="cs-CZ"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958">
              <a:defRPr lang="cs-CZ"/>
            </a:pPr>
            <a:r>
              <a:rPr lang="cs-CZ" dirty="0"/>
              <a:t>Tuto šablonu lze použít jako počáteční soubor pro prezentaci výukových materiálů při práci ve skupině.</a:t>
            </a:r>
          </a:p>
          <a:p>
            <a:endParaRPr lang="cs-CZ" dirty="0"/>
          </a:p>
          <a:p>
            <a:pPr lvl="0"/>
            <a:r>
              <a:rPr lang="cs-CZ" b="1" dirty="0"/>
              <a:t>Oddíly</a:t>
            </a:r>
            <a:endParaRPr lang="cs-CZ" dirty="0"/>
          </a:p>
          <a:p>
            <a:pPr lvl="0"/>
            <a:r>
              <a:rPr lang="cs-CZ" dirty="0"/>
              <a:t>Po kliknutí na snímek pravým tlačítkem myši lze přidat oddíly. Oddíly mohou pomoci uspořádat snímky nebo usnadnit spolupráci mezi více autory.</a:t>
            </a:r>
          </a:p>
          <a:p>
            <a:pPr lvl="0"/>
            <a:endParaRPr lang="cs-CZ" b="1" dirty="0"/>
          </a:p>
          <a:p>
            <a:pPr lvl="0"/>
            <a:r>
              <a:rPr lang="cs-CZ" b="1" dirty="0"/>
              <a:t>Poznámky</a:t>
            </a:r>
          </a:p>
          <a:p>
            <a:pPr lvl="0"/>
            <a:r>
              <a:rPr lang="cs-CZ" dirty="0"/>
              <a:t>Oddíl Poznámky použijte k zadání poznámek k doručení nebo dalších podrobností pro posluchače. Tyto poznámky lze zobrazit během prezentace. </a:t>
            </a:r>
          </a:p>
          <a:p>
            <a:pPr lvl="0">
              <a:buFontTx/>
              <a:buNone/>
            </a:pPr>
            <a:r>
              <a:rPr lang="cs-CZ" dirty="0"/>
              <a:t>Vezměte v úvahu velikost písma (důležité pro usnadnění, viditelnost, pořízení videozáznamu a online provoz).</a:t>
            </a:r>
          </a:p>
          <a:p>
            <a:pPr lvl="0"/>
            <a:endParaRPr lang="cs-CZ" dirty="0"/>
          </a:p>
          <a:p>
            <a:pPr lvl="0">
              <a:buFontTx/>
              <a:buNone/>
            </a:pPr>
            <a:r>
              <a:rPr lang="cs-CZ" b="1" dirty="0"/>
              <a:t>Sladěné barvy </a:t>
            </a:r>
          </a:p>
          <a:p>
            <a:pPr lvl="0">
              <a:buFontTx/>
              <a:buNone/>
            </a:pPr>
            <a:r>
              <a:rPr lang="cs-CZ" dirty="0"/>
              <a:t>Věnujte zvláštní pozornost obrázkům, grafům a textovým polím. </a:t>
            </a:r>
          </a:p>
          <a:p>
            <a:pPr lvl="0"/>
            <a:r>
              <a:rPr lang="cs-CZ" dirty="0"/>
              <a:t>Zvažte, zda účastníci budou tisknout černobíle nebo ve </a:t>
            </a:r>
            <a:r>
              <a:rPr lang="cs-CZ" dirty="0" err="1"/>
              <a:t>stupních šedé</a:t>
            </a:r>
            <a:r>
              <a:rPr lang="cs-CZ" dirty="0"/>
              <a:t>. Provedením zkušebního tisku ověřte, zda barvy fungují správně při vytištění černobíle i ve </a:t>
            </a:r>
            <a:r>
              <a:rPr lang="cs-CZ" dirty="0" err="1"/>
              <a:t>stupních šedé</a:t>
            </a:r>
            <a:r>
              <a:rPr lang="cs-CZ" dirty="0"/>
              <a:t>.</a:t>
            </a:r>
          </a:p>
          <a:p>
            <a:pPr lvl="0">
              <a:buFontTx/>
              <a:buNone/>
            </a:pPr>
            <a:endParaRPr lang="cs-CZ" dirty="0"/>
          </a:p>
          <a:p>
            <a:pPr lvl="0">
              <a:buFontTx/>
              <a:buNone/>
            </a:pPr>
            <a:r>
              <a:rPr lang="cs-CZ" b="1" dirty="0"/>
              <a:t>Obrázky, tabulky a grafy</a:t>
            </a:r>
          </a:p>
          <a:p>
            <a:pPr lvl="0"/>
            <a:r>
              <a:rPr lang="cs-CZ" dirty="0"/>
              <a:t>Vsaďte na jednoduchost: pokud je to možné, použijte konzistentní a nerušivé styly a barvy.</a:t>
            </a:r>
          </a:p>
          <a:p>
            <a:pPr lvl="0"/>
            <a:r>
              <a:rPr lang="cs-CZ" dirty="0"/>
              <a:t>Označte popisky všechny grafy a tabulky.</a:t>
            </a:r>
          </a:p>
          <a:p>
            <a:endParaRPr lang="cs-CZ" dirty="0"/>
          </a:p>
          <a:p>
            <a:endParaRPr lang="cs-CZ" dirty="0"/>
          </a:p>
          <a:p>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Obdoba odmítačky, z hlediska nebezpečnosti jde</a:t>
            </a:r>
            <a:r>
              <a:rPr lang="cs-CZ" b="1" baseline="0" dirty="0"/>
              <a:t> o velmi závažný přestupek</a:t>
            </a:r>
            <a:endParaRPr lang="cs-CZ" b="1" dirty="0"/>
          </a:p>
        </p:txBody>
      </p:sp>
      <p:sp>
        <p:nvSpPr>
          <p:cNvPr id="4" name="Zástupný symbol pro číslo snímku 3"/>
          <p:cNvSpPr>
            <a:spLocks noGrp="1"/>
          </p:cNvSpPr>
          <p:nvPr>
            <p:ph type="sldNum" sz="quarter" idx="10"/>
          </p:nvPr>
        </p:nvSpPr>
        <p:spPr/>
        <p:txBody>
          <a:bodyPr/>
          <a:lstStyle/>
          <a:p>
            <a:fld id="{75693FD4-8F83-4EF7-AC3F-0DC0388986B0}" type="slidenum">
              <a:rPr lang="cs-CZ" smtClean="0"/>
              <a:pPr/>
              <a:t>23</a:t>
            </a:fld>
            <a:endParaRPr lang="cs-CZ"/>
          </a:p>
        </p:txBody>
      </p:sp>
    </p:spTree>
    <p:extLst>
      <p:ext uri="{BB962C8B-B14F-4D97-AF65-F5344CB8AC3E}">
        <p14:creationId xmlns:p14="http://schemas.microsoft.com/office/powerpoint/2010/main" val="595567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693FD4-8F83-4EF7-AC3F-0DC0388986B0}" type="slidenum">
              <a:rPr lang="cs-CZ" smtClean="0"/>
              <a:pPr/>
              <a:t>29</a:t>
            </a:fld>
            <a:endParaRPr lang="cs-CZ"/>
          </a:p>
        </p:txBody>
      </p:sp>
    </p:spTree>
    <p:extLst>
      <p:ext uri="{BB962C8B-B14F-4D97-AF65-F5344CB8AC3E}">
        <p14:creationId xmlns:p14="http://schemas.microsoft.com/office/powerpoint/2010/main" val="4287310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e) Bod 4. - zdůraznit změnu - přidání ZŘMV u cizozemského ŘP</a:t>
            </a:r>
          </a:p>
        </p:txBody>
      </p:sp>
      <p:sp>
        <p:nvSpPr>
          <p:cNvPr id="4" name="Zástupný symbol pro číslo snímku 3"/>
          <p:cNvSpPr>
            <a:spLocks noGrp="1"/>
          </p:cNvSpPr>
          <p:nvPr>
            <p:ph type="sldNum" sz="quarter" idx="10"/>
          </p:nvPr>
        </p:nvSpPr>
        <p:spPr/>
        <p:txBody>
          <a:bodyPr/>
          <a:lstStyle/>
          <a:p>
            <a:fld id="{75693FD4-8F83-4EF7-AC3F-0DC0388986B0}" type="slidenum">
              <a:rPr lang="cs-CZ" smtClean="0"/>
              <a:pPr/>
              <a:t>30</a:t>
            </a:fld>
            <a:endParaRPr lang="cs-CZ"/>
          </a:p>
        </p:txBody>
      </p:sp>
    </p:spTree>
    <p:extLst>
      <p:ext uri="{BB962C8B-B14F-4D97-AF65-F5344CB8AC3E}">
        <p14:creationId xmlns:p14="http://schemas.microsoft.com/office/powerpoint/2010/main" val="1185799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b="1" dirty="0">
                <a:effectLst/>
                <a:latin typeface="Segoe UI" panose="020B0502040204020203" pitchFamily="34" charset="0"/>
              </a:rPr>
              <a:t>Omezení </a:t>
            </a:r>
            <a:r>
              <a:rPr lang="pt-BR" sz="2000" b="1" dirty="0">
                <a:effectLst/>
                <a:latin typeface="Segoe UI" panose="020B0502040204020203" pitchFamily="34" charset="0"/>
              </a:rPr>
              <a:t>ZŘMV </a:t>
            </a:r>
            <a:r>
              <a:rPr lang="cs-CZ" sz="2000" b="1" dirty="0">
                <a:effectLst/>
                <a:latin typeface="Segoe UI" panose="020B0502040204020203" pitchFamily="34" charset="0"/>
              </a:rPr>
              <a:t>jen na sk. </a:t>
            </a:r>
            <a:r>
              <a:rPr lang="pt-BR" sz="2000" b="1" dirty="0">
                <a:effectLst/>
                <a:latin typeface="Segoe UI" panose="020B0502040204020203" pitchFamily="34" charset="0"/>
              </a:rPr>
              <a:t>C1-D+E – </a:t>
            </a:r>
            <a:r>
              <a:rPr lang="cs-CZ" sz="2000" b="1" dirty="0">
                <a:effectLst/>
                <a:latin typeface="Segoe UI" panose="020B0502040204020203" pitchFamily="34" charset="0"/>
              </a:rPr>
              <a:t>viz NSS</a:t>
            </a:r>
            <a:r>
              <a:rPr lang="pt-BR" sz="2000" b="1" dirty="0">
                <a:effectLst/>
                <a:latin typeface="Segoe UI" panose="020B0502040204020203" pitchFamily="34" charset="0"/>
              </a:rPr>
              <a:t> 7 AS 332/2016, 9 AS 7/2009</a:t>
            </a:r>
            <a:endParaRPr lang="pt-BR" sz="2000" b="1" dirty="0">
              <a:effectLst/>
              <a:latin typeface="Arial" panose="020B0604020202020204" pitchFamily="34" charset="0"/>
            </a:endParaRPr>
          </a:p>
          <a:p>
            <a:endParaRPr lang="cs-CZ" dirty="0"/>
          </a:p>
        </p:txBody>
      </p:sp>
      <p:sp>
        <p:nvSpPr>
          <p:cNvPr id="4" name="Zástupný symbol pro číslo snímku 3"/>
          <p:cNvSpPr>
            <a:spLocks noGrp="1"/>
          </p:cNvSpPr>
          <p:nvPr>
            <p:ph type="sldNum" sz="quarter" idx="5"/>
          </p:nvPr>
        </p:nvSpPr>
        <p:spPr/>
        <p:txBody>
          <a:bodyPr/>
          <a:lstStyle/>
          <a:p>
            <a:fld id="{75693FD4-8F83-4EF7-AC3F-0DC0388986B0}" type="slidenum">
              <a:rPr lang="cs-CZ" smtClean="0"/>
              <a:pPr/>
              <a:t>37</a:t>
            </a:fld>
            <a:endParaRPr lang="cs-CZ"/>
          </a:p>
        </p:txBody>
      </p:sp>
    </p:spTree>
    <p:extLst>
      <p:ext uri="{BB962C8B-B14F-4D97-AF65-F5344CB8AC3E}">
        <p14:creationId xmlns:p14="http://schemas.microsoft.com/office/powerpoint/2010/main" val="2000975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b="1" dirty="0">
                <a:effectLst/>
                <a:latin typeface="Segoe UI" panose="020B0502040204020203" pitchFamily="34" charset="0"/>
              </a:rPr>
              <a:t>Ukládat větší zákaz a nižší pokutu u těch, kteří mají exekučně pozastaveno, prachy z nich nevymůžeme, ale zákaz kouše</a:t>
            </a:r>
            <a:endParaRPr lang="cs-CZ" sz="2000" b="1" dirty="0">
              <a:effectLst/>
              <a:latin typeface="Arial" panose="020B0604020202020204" pitchFamily="34" charset="0"/>
            </a:endParaRPr>
          </a:p>
          <a:p>
            <a:endParaRPr lang="cs-CZ" dirty="0"/>
          </a:p>
        </p:txBody>
      </p:sp>
      <p:sp>
        <p:nvSpPr>
          <p:cNvPr id="4" name="Zástupný symbol pro číslo snímku 3"/>
          <p:cNvSpPr>
            <a:spLocks noGrp="1"/>
          </p:cNvSpPr>
          <p:nvPr>
            <p:ph type="sldNum" sz="quarter" idx="5"/>
          </p:nvPr>
        </p:nvSpPr>
        <p:spPr/>
        <p:txBody>
          <a:bodyPr/>
          <a:lstStyle/>
          <a:p>
            <a:fld id="{75693FD4-8F83-4EF7-AC3F-0DC0388986B0}" type="slidenum">
              <a:rPr lang="cs-CZ" smtClean="0"/>
              <a:pPr/>
              <a:t>42</a:t>
            </a:fld>
            <a:endParaRPr lang="cs-CZ"/>
          </a:p>
        </p:txBody>
      </p:sp>
    </p:spTree>
    <p:extLst>
      <p:ext uri="{BB962C8B-B14F-4D97-AF65-F5344CB8AC3E}">
        <p14:creationId xmlns:p14="http://schemas.microsoft.com/office/powerpoint/2010/main" val="3096155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Vůči § 57 ZOP jde o speciální</a:t>
            </a:r>
            <a:r>
              <a:rPr lang="cs-CZ" b="1" baseline="0" dirty="0"/>
              <a:t> úpravu, tj. neužije se. § 58/1 ZOP uplatnit lze, pokud by </a:t>
            </a:r>
            <a:r>
              <a:rPr lang="cs-CZ" sz="1200" b="1" i="0" kern="1200" dirty="0">
                <a:solidFill>
                  <a:schemeClr val="tx1"/>
                </a:solidFill>
                <a:effectLst/>
                <a:latin typeface="+mn-lt"/>
                <a:ea typeface="+mn-ea"/>
                <a:cs typeface="+mn-cs"/>
              </a:rPr>
              <a:t>trest bránil přípravě na výkon povolání</a:t>
            </a:r>
            <a:endParaRPr lang="cs-CZ" b="1" dirty="0"/>
          </a:p>
        </p:txBody>
      </p:sp>
      <p:sp>
        <p:nvSpPr>
          <p:cNvPr id="4" name="Zástupný symbol pro číslo snímku 3"/>
          <p:cNvSpPr>
            <a:spLocks noGrp="1"/>
          </p:cNvSpPr>
          <p:nvPr>
            <p:ph type="sldNum" sz="quarter" idx="10"/>
          </p:nvPr>
        </p:nvSpPr>
        <p:spPr/>
        <p:txBody>
          <a:bodyPr/>
          <a:lstStyle/>
          <a:p>
            <a:fld id="{75693FD4-8F83-4EF7-AC3F-0DC0388986B0}" type="slidenum">
              <a:rPr lang="cs-CZ" smtClean="0"/>
              <a:pPr/>
              <a:t>44</a:t>
            </a:fld>
            <a:endParaRPr lang="cs-CZ"/>
          </a:p>
        </p:txBody>
      </p:sp>
    </p:spTree>
    <p:extLst>
      <p:ext uri="{BB962C8B-B14F-4D97-AF65-F5344CB8AC3E}">
        <p14:creationId xmlns:p14="http://schemas.microsoft.com/office/powerpoint/2010/main" val="4020938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693FD4-8F83-4EF7-AC3F-0DC0388986B0}" type="slidenum">
              <a:rPr lang="cs-CZ" smtClean="0"/>
              <a:pPr/>
              <a:t>46</a:t>
            </a:fld>
            <a:endParaRPr lang="cs-CZ"/>
          </a:p>
        </p:txBody>
      </p:sp>
    </p:spTree>
    <p:extLst>
      <p:ext uri="{BB962C8B-B14F-4D97-AF65-F5344CB8AC3E}">
        <p14:creationId xmlns:p14="http://schemas.microsoft.com/office/powerpoint/2010/main" val="635138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oproti předchozí úpravě sjednocení signálu a pokynu</a:t>
            </a:r>
          </a:p>
        </p:txBody>
      </p:sp>
      <p:sp>
        <p:nvSpPr>
          <p:cNvPr id="4" name="Zástupný symbol pro číslo snímku 3"/>
          <p:cNvSpPr>
            <a:spLocks noGrp="1"/>
          </p:cNvSpPr>
          <p:nvPr>
            <p:ph type="sldNum" sz="quarter" idx="5"/>
          </p:nvPr>
        </p:nvSpPr>
        <p:spPr/>
        <p:txBody>
          <a:bodyPr/>
          <a:lstStyle/>
          <a:p>
            <a:fld id="{75693FD4-8F83-4EF7-AC3F-0DC0388986B0}" type="slidenum">
              <a:rPr lang="cs-CZ" smtClean="0"/>
              <a:pPr/>
              <a:t>55</a:t>
            </a:fld>
            <a:endParaRPr lang="cs-CZ"/>
          </a:p>
        </p:txBody>
      </p:sp>
    </p:spTree>
    <p:extLst>
      <p:ext uri="{BB962C8B-B14F-4D97-AF65-F5344CB8AC3E}">
        <p14:creationId xmlns:p14="http://schemas.microsoft.com/office/powerpoint/2010/main" val="739610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Segoe UI" panose="020B0502040204020203" pitchFamily="34" charset="0"/>
              </a:rPr>
              <a:t>Zákaz se sice neukládá, ale lze doporučit podnět k přezkoušení odborné způsobilosti dle § 97 s pozastávkou dle § 95</a:t>
            </a:r>
            <a:endParaRPr lang="cs-CZ" sz="1800" dirty="0">
              <a:effectLst/>
              <a:latin typeface="Arial" panose="020B0604020202020204" pitchFamily="34" charset="0"/>
            </a:endParaRPr>
          </a:p>
          <a:p>
            <a:endParaRPr lang="cs-CZ" dirty="0"/>
          </a:p>
        </p:txBody>
      </p:sp>
      <p:sp>
        <p:nvSpPr>
          <p:cNvPr id="4" name="Zástupný symbol pro číslo snímku 3"/>
          <p:cNvSpPr>
            <a:spLocks noGrp="1"/>
          </p:cNvSpPr>
          <p:nvPr>
            <p:ph type="sldNum" sz="quarter" idx="5"/>
          </p:nvPr>
        </p:nvSpPr>
        <p:spPr/>
        <p:txBody>
          <a:bodyPr/>
          <a:lstStyle/>
          <a:p>
            <a:fld id="{75693FD4-8F83-4EF7-AC3F-0DC0388986B0}" type="slidenum">
              <a:rPr lang="cs-CZ" smtClean="0"/>
              <a:pPr/>
              <a:t>67</a:t>
            </a:fld>
            <a:endParaRPr lang="cs-CZ"/>
          </a:p>
        </p:txBody>
      </p:sp>
    </p:spTree>
    <p:extLst>
      <p:ext uri="{BB962C8B-B14F-4D97-AF65-F5344CB8AC3E}">
        <p14:creationId xmlns:p14="http://schemas.microsoft.com/office/powerpoint/2010/main" val="3356006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dirty="0">
                <a:effectLst/>
                <a:latin typeface="Segoe UI" panose="020B0502040204020203" pitchFamily="34" charset="0"/>
              </a:rPr>
              <a:t>Jde o takové "MALÉ MAŘENÍ" to bych zdůraznil, jedna z nejdůležitějších skutkových podstat v novele - tak trochu koresponduje s § 42a odst. 4 písm. d) zákona 13/1997 Sb., kdy řidič i přes zákaz policisty nebo celníka pokračuje s přetíženým autem - tam je pokuta do 500.000 Kč - příkazem na místě 100.000 Kč.</a:t>
            </a:r>
            <a:endParaRPr lang="cs-CZ" sz="1400" b="1" dirty="0">
              <a:effectLst/>
              <a:latin typeface="Arial" panose="020B0604020202020204" pitchFamily="34" charset="0"/>
            </a:endParaRPr>
          </a:p>
          <a:p>
            <a:endParaRPr lang="cs-CZ" dirty="0"/>
          </a:p>
        </p:txBody>
      </p:sp>
      <p:sp>
        <p:nvSpPr>
          <p:cNvPr id="4" name="Zástupný symbol pro číslo snímku 3"/>
          <p:cNvSpPr>
            <a:spLocks noGrp="1"/>
          </p:cNvSpPr>
          <p:nvPr>
            <p:ph type="sldNum" sz="quarter" idx="5"/>
          </p:nvPr>
        </p:nvSpPr>
        <p:spPr/>
        <p:txBody>
          <a:bodyPr/>
          <a:lstStyle/>
          <a:p>
            <a:fld id="{75693FD4-8F83-4EF7-AC3F-0DC0388986B0}" type="slidenum">
              <a:rPr lang="cs-CZ" smtClean="0"/>
              <a:pPr/>
              <a:t>79</a:t>
            </a:fld>
            <a:endParaRPr lang="cs-CZ"/>
          </a:p>
        </p:txBody>
      </p:sp>
    </p:spTree>
    <p:extLst>
      <p:ext uri="{BB962C8B-B14F-4D97-AF65-F5344CB8AC3E}">
        <p14:creationId xmlns:p14="http://schemas.microsoft.com/office/powerpoint/2010/main" val="132704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693FD4-8F83-4EF7-AC3F-0DC0388986B0}" type="slidenum">
              <a:rPr lang="cs-CZ" smtClean="0"/>
              <a:pPr/>
              <a:t>2</a:t>
            </a:fld>
            <a:endParaRPr lang="cs-CZ"/>
          </a:p>
        </p:txBody>
      </p:sp>
    </p:spTree>
    <p:extLst>
      <p:ext uri="{BB962C8B-B14F-4D97-AF65-F5344CB8AC3E}">
        <p14:creationId xmlns:p14="http://schemas.microsoft.com/office/powerpoint/2010/main" val="4276735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effectLst/>
                <a:latin typeface="Segoe UI" panose="020B0502040204020203" pitchFamily="34" charset="0"/>
              </a:rPr>
              <a:t>Zdůraznil bych souvislost s § 45 a § 2 písm. </a:t>
            </a:r>
            <a:r>
              <a:rPr lang="cs-CZ" sz="1800" dirty="0" err="1">
                <a:effectLst/>
                <a:latin typeface="Segoe UI" panose="020B0502040204020203" pitchFamily="34" charset="0"/>
              </a:rPr>
              <a:t>ee</a:t>
            </a:r>
            <a:r>
              <a:rPr lang="cs-CZ" sz="1800" dirty="0">
                <a:effectLst/>
                <a:latin typeface="Segoe UI" panose="020B0502040204020203" pitchFamily="34" charset="0"/>
              </a:rPr>
              <a:t>) a taky třeba i s § 27 odst. 1 písm. s)</a:t>
            </a:r>
            <a:endParaRPr lang="cs-CZ" dirty="0"/>
          </a:p>
        </p:txBody>
      </p:sp>
      <p:sp>
        <p:nvSpPr>
          <p:cNvPr id="4" name="Zástupný symbol pro číslo snímku 3"/>
          <p:cNvSpPr>
            <a:spLocks noGrp="1"/>
          </p:cNvSpPr>
          <p:nvPr>
            <p:ph type="sldNum" sz="quarter" idx="5"/>
          </p:nvPr>
        </p:nvSpPr>
        <p:spPr/>
        <p:txBody>
          <a:bodyPr/>
          <a:lstStyle/>
          <a:p>
            <a:fld id="{75693FD4-8F83-4EF7-AC3F-0DC0388986B0}" type="slidenum">
              <a:rPr lang="cs-CZ" smtClean="0"/>
              <a:pPr/>
              <a:t>84</a:t>
            </a:fld>
            <a:endParaRPr lang="cs-CZ"/>
          </a:p>
        </p:txBody>
      </p:sp>
    </p:spTree>
    <p:extLst>
      <p:ext uri="{BB962C8B-B14F-4D97-AF65-F5344CB8AC3E}">
        <p14:creationId xmlns:p14="http://schemas.microsoft.com/office/powerpoint/2010/main" val="1077862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b="1" dirty="0">
                <a:effectLst/>
                <a:latin typeface="Segoe UI" panose="020B0502040204020203" pitchFamily="34" charset="0"/>
              </a:rPr>
              <a:t>Zdůraznit, že mentor spácháním přestupků dle h1-3 nemůže pozbýt způsobilost být mentorem - viz § 83a</a:t>
            </a:r>
            <a:endParaRPr lang="cs-CZ" sz="2000" b="1" dirty="0">
              <a:effectLst/>
              <a:latin typeface="Arial" panose="020B0604020202020204" pitchFamily="34" charset="0"/>
            </a:endParaRPr>
          </a:p>
          <a:p>
            <a:endParaRPr lang="cs-CZ" dirty="0"/>
          </a:p>
        </p:txBody>
      </p:sp>
      <p:sp>
        <p:nvSpPr>
          <p:cNvPr id="4" name="Zástupný symbol pro číslo snímku 3"/>
          <p:cNvSpPr>
            <a:spLocks noGrp="1"/>
          </p:cNvSpPr>
          <p:nvPr>
            <p:ph type="sldNum" sz="quarter" idx="5"/>
          </p:nvPr>
        </p:nvSpPr>
        <p:spPr/>
        <p:txBody>
          <a:bodyPr/>
          <a:lstStyle/>
          <a:p>
            <a:fld id="{75693FD4-8F83-4EF7-AC3F-0DC0388986B0}" type="slidenum">
              <a:rPr lang="cs-CZ" smtClean="0"/>
              <a:pPr/>
              <a:t>90</a:t>
            </a:fld>
            <a:endParaRPr lang="cs-CZ"/>
          </a:p>
        </p:txBody>
      </p:sp>
    </p:spTree>
    <p:extLst>
      <p:ext uri="{BB962C8B-B14F-4D97-AF65-F5344CB8AC3E}">
        <p14:creationId xmlns:p14="http://schemas.microsoft.com/office/powerpoint/2010/main" val="976188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Také jedna z nejdůležitějších nově formulovaných skutkových podstat - příklad doc. Ševčíka z VŠE - vymezit to oproti napodobování barevného provedení !!!</a:t>
            </a:r>
          </a:p>
        </p:txBody>
      </p:sp>
      <p:sp>
        <p:nvSpPr>
          <p:cNvPr id="4" name="Zástupný symbol pro číslo snímku 3"/>
          <p:cNvSpPr>
            <a:spLocks noGrp="1"/>
          </p:cNvSpPr>
          <p:nvPr>
            <p:ph type="sldNum" sz="quarter" idx="10"/>
          </p:nvPr>
        </p:nvSpPr>
        <p:spPr/>
        <p:txBody>
          <a:bodyPr/>
          <a:lstStyle/>
          <a:p>
            <a:fld id="{75693FD4-8F83-4EF7-AC3F-0DC0388986B0}" type="slidenum">
              <a:rPr lang="cs-CZ" smtClean="0"/>
              <a:pPr/>
              <a:t>97</a:t>
            </a:fld>
            <a:endParaRPr lang="cs-CZ"/>
          </a:p>
        </p:txBody>
      </p:sp>
    </p:spTree>
    <p:extLst>
      <p:ext uri="{BB962C8B-B14F-4D97-AF65-F5344CB8AC3E}">
        <p14:creationId xmlns:p14="http://schemas.microsoft.com/office/powerpoint/2010/main" val="4207814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cs-CZ" dirty="0"/>
              <a:t>Microsoft </a:t>
            </a:r>
            <a:r>
              <a:rPr lang="cs-CZ" b="1" dirty="0"/>
              <a:t>Konstrukční dokonalost</a:t>
            </a:r>
            <a:endParaRPr lang="cs-CZ" dirty="0"/>
          </a:p>
        </p:txBody>
      </p:sp>
      <p:sp>
        <p:nvSpPr>
          <p:cNvPr id="41987" name="Rectangle 25"/>
          <p:cNvSpPr>
            <a:spLocks noGrp="1" noChangeArrowheads="1"/>
          </p:cNvSpPr>
          <p:nvPr>
            <p:ph type="ftr" sz="quarter" idx="4"/>
          </p:nvPr>
        </p:nvSpPr>
        <p:spPr>
          <a:noFill/>
        </p:spPr>
        <p:txBody>
          <a:bodyPr/>
          <a:lstStyle/>
          <a:p>
            <a:r>
              <a:rPr lang="cs-CZ" dirty="0"/>
              <a:t>Důvěrné informace společnosti Microsoft</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cs-CZ" smtClean="0"/>
              <a:pPr/>
              <a:t>111</a:t>
            </a:fld>
            <a:endParaRPr lang="cs-CZ" dirty="0"/>
          </a:p>
        </p:txBody>
      </p:sp>
      <p:sp>
        <p:nvSpPr>
          <p:cNvPr id="41989" name="Rectangle 2"/>
          <p:cNvSpPr>
            <a:spLocks noGrp="1" noRot="1" noChangeAspect="1" noChangeArrowheads="1" noTextEdit="1"/>
          </p:cNvSpPr>
          <p:nvPr>
            <p:ph type="sldImg"/>
          </p:nvPr>
        </p:nvSpPr>
        <p:spPr>
          <a:xfrm>
            <a:off x="993775" y="504825"/>
            <a:ext cx="5116513" cy="3836988"/>
          </a:xfrm>
          <a:ln/>
        </p:spPr>
      </p:sp>
      <p:sp>
        <p:nvSpPr>
          <p:cNvPr id="41990" name="Rectangle 3"/>
          <p:cNvSpPr>
            <a:spLocks noGrp="1" noChangeArrowheads="1"/>
          </p:cNvSpPr>
          <p:nvPr>
            <p:ph type="body" idx="1"/>
          </p:nvPr>
        </p:nvSpPr>
        <p:spPr>
          <a:xfrm>
            <a:off x="318525" y="4622705"/>
            <a:ext cx="6486319" cy="5098081"/>
          </a:xfrm>
          <a:noFill/>
          <a:ln/>
        </p:spPr>
        <p:txBody>
          <a:bodyPr/>
          <a:lstStyle/>
          <a:p>
            <a:pPr>
              <a:buFontTx/>
              <a:buNone/>
            </a:pPr>
            <a:endParaRPr lang="cs-CZ"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cs-CZ" dirty="0"/>
              <a:t>Microsoft </a:t>
            </a:r>
            <a:r>
              <a:rPr lang="cs-CZ" b="1" dirty="0"/>
              <a:t>Konstrukční dokonalost</a:t>
            </a:r>
            <a:endParaRPr lang="cs-CZ" dirty="0"/>
          </a:p>
        </p:txBody>
      </p:sp>
      <p:sp>
        <p:nvSpPr>
          <p:cNvPr id="43011" name="Rectangle 25"/>
          <p:cNvSpPr>
            <a:spLocks noGrp="1" noChangeArrowheads="1"/>
          </p:cNvSpPr>
          <p:nvPr>
            <p:ph type="ftr" sz="quarter" idx="4"/>
          </p:nvPr>
        </p:nvSpPr>
        <p:spPr>
          <a:noFill/>
        </p:spPr>
        <p:txBody>
          <a:bodyPr/>
          <a:lstStyle/>
          <a:p>
            <a:r>
              <a:rPr lang="cs-CZ" dirty="0"/>
              <a:t>Důvěrné informace společnosti Microsoft</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cs-CZ" smtClean="0"/>
              <a:pPr/>
              <a:t>112</a:t>
            </a:fld>
            <a:endParaRPr lang="cs-CZ" dirty="0"/>
          </a:p>
        </p:txBody>
      </p:sp>
      <p:sp>
        <p:nvSpPr>
          <p:cNvPr id="43013" name="Rectangle 2"/>
          <p:cNvSpPr>
            <a:spLocks noGrp="1" noRot="1" noChangeAspect="1" noChangeArrowheads="1" noTextEdit="1"/>
          </p:cNvSpPr>
          <p:nvPr>
            <p:ph type="sldImg"/>
          </p:nvPr>
        </p:nvSpPr>
        <p:spPr>
          <a:xfrm>
            <a:off x="993775" y="504825"/>
            <a:ext cx="5116513" cy="3836988"/>
          </a:xfrm>
          <a:ln/>
        </p:spPr>
      </p:sp>
      <p:sp>
        <p:nvSpPr>
          <p:cNvPr id="43014" name="Rectangle 3"/>
          <p:cNvSpPr>
            <a:spLocks noGrp="1" noChangeArrowheads="1"/>
          </p:cNvSpPr>
          <p:nvPr>
            <p:ph type="body" idx="1"/>
          </p:nvPr>
        </p:nvSpPr>
        <p:spPr>
          <a:xfrm>
            <a:off x="318525" y="4622704"/>
            <a:ext cx="6486319" cy="5152261"/>
          </a:xfrm>
          <a:noFill/>
          <a:ln/>
        </p:spPr>
        <p:txBody>
          <a:bodyPr/>
          <a:lstStyle/>
          <a:p>
            <a:r>
              <a:rPr lang="cs-CZ" dirty="0"/>
              <a:t>Je vaše prezentace co nejvýstižnější? Zvažte přesunutí nadbytečného obsahu do dodatku.</a:t>
            </a:r>
          </a:p>
          <a:p>
            <a:r>
              <a:rPr lang="cs-CZ" dirty="0"/>
              <a:t>K uložení obsahu, který případně budete chtít zmínit v části vyhrazené pro dotazy nebo který si mohou účastníci podrobněji prozkoumat později, použijte snímky s dodatkem.</a:t>
            </a:r>
          </a:p>
          <a:p>
            <a:pPr>
              <a:buFontTx/>
              <a:buNone/>
            </a:pPr>
            <a:endParaRPr lang="cs-CZ" dirty="0"/>
          </a:p>
          <a:p>
            <a:endParaRPr lang="cs-CZ" dirty="0"/>
          </a:p>
          <a:p>
            <a:endParaRPr lang="cs-CZ" dirty="0"/>
          </a:p>
          <a:p>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693FD4-8F83-4EF7-AC3F-0DC0388986B0}" type="slidenum">
              <a:rPr lang="cs-CZ" smtClean="0"/>
              <a:pPr/>
              <a:t>3</a:t>
            </a:fld>
            <a:endParaRPr lang="cs-CZ"/>
          </a:p>
        </p:txBody>
      </p:sp>
    </p:spTree>
    <p:extLst>
      <p:ext uri="{BB962C8B-B14F-4D97-AF65-F5344CB8AC3E}">
        <p14:creationId xmlns:p14="http://schemas.microsoft.com/office/powerpoint/2010/main" val="28089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U</a:t>
            </a:r>
            <a:r>
              <a:rPr lang="cs-CZ" b="1" baseline="0" dirty="0"/>
              <a:t> dokladů ne vždy, cizinci musí…  </a:t>
            </a:r>
            <a:r>
              <a:rPr lang="cs-CZ" b="1" dirty="0"/>
              <a:t>to neplatí</a:t>
            </a:r>
            <a:r>
              <a:rPr lang="cs-CZ" dirty="0"/>
              <a:t>, pokud je </a:t>
            </a:r>
            <a:r>
              <a:rPr lang="cs-CZ" b="1" dirty="0"/>
              <a:t>a) </a:t>
            </a:r>
            <a:r>
              <a:rPr lang="cs-CZ" dirty="0"/>
              <a:t>držitelem platného řidičského průkazu České republiky, </a:t>
            </a:r>
            <a:r>
              <a:rPr lang="cs-CZ" b="1" dirty="0"/>
              <a:t>b) </a:t>
            </a:r>
            <a:r>
              <a:rPr lang="cs-CZ" dirty="0"/>
              <a:t>vozidlo zapsáno v registru silničních vozidel, </a:t>
            </a:r>
            <a:r>
              <a:rPr lang="cs-CZ" b="1" dirty="0"/>
              <a:t>c) </a:t>
            </a:r>
            <a:r>
              <a:rPr lang="cs-CZ" dirty="0"/>
              <a:t>profesní</a:t>
            </a:r>
            <a:r>
              <a:rPr lang="cs-CZ" baseline="0" dirty="0"/>
              <a:t> osvědčení je </a:t>
            </a:r>
            <a:r>
              <a:rPr lang="cs-CZ" dirty="0"/>
              <a:t>zapsáno v centrálním registru řidičů</a:t>
            </a:r>
          </a:p>
        </p:txBody>
      </p:sp>
      <p:sp>
        <p:nvSpPr>
          <p:cNvPr id="4" name="Zástupný symbol pro číslo snímku 3"/>
          <p:cNvSpPr>
            <a:spLocks noGrp="1"/>
          </p:cNvSpPr>
          <p:nvPr>
            <p:ph type="sldNum" sz="quarter" idx="10"/>
          </p:nvPr>
        </p:nvSpPr>
        <p:spPr/>
        <p:txBody>
          <a:bodyPr/>
          <a:lstStyle/>
          <a:p>
            <a:fld id="{75693FD4-8F83-4EF7-AC3F-0DC0388986B0}" type="slidenum">
              <a:rPr lang="cs-CZ" smtClean="0"/>
              <a:pPr/>
              <a:t>4</a:t>
            </a:fld>
            <a:endParaRPr lang="cs-CZ"/>
          </a:p>
        </p:txBody>
      </p:sp>
    </p:spTree>
    <p:extLst>
      <p:ext uri="{BB962C8B-B14F-4D97-AF65-F5344CB8AC3E}">
        <p14:creationId xmlns:p14="http://schemas.microsoft.com/office/powerpoint/2010/main" val="239690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b="1" dirty="0">
                <a:effectLst/>
                <a:latin typeface="Segoe UI" panose="020B0502040204020203" pitchFamily="34" charset="0"/>
              </a:rPr>
              <a:t>100.000 Kč je prakticky vyloučeno, protože dopravní nehodu nespácháš tím, že odmítneš nebo tím, že jedeš bez ŘO?</a:t>
            </a:r>
            <a:endParaRPr lang="cs-CZ" sz="1800" b="1" dirty="0">
              <a:effectLst/>
              <a:latin typeface="Arial" panose="020B0604020202020204" pitchFamily="34" charset="0"/>
            </a:endParaRPr>
          </a:p>
          <a:p>
            <a:endParaRPr lang="cs-CZ" dirty="0"/>
          </a:p>
        </p:txBody>
      </p:sp>
      <p:sp>
        <p:nvSpPr>
          <p:cNvPr id="4" name="Zástupný symbol pro číslo snímku 3"/>
          <p:cNvSpPr>
            <a:spLocks noGrp="1"/>
          </p:cNvSpPr>
          <p:nvPr>
            <p:ph type="sldNum" sz="quarter" idx="5"/>
          </p:nvPr>
        </p:nvSpPr>
        <p:spPr/>
        <p:txBody>
          <a:bodyPr/>
          <a:lstStyle/>
          <a:p>
            <a:fld id="{75693FD4-8F83-4EF7-AC3F-0DC0388986B0}" type="slidenum">
              <a:rPr lang="cs-CZ" smtClean="0"/>
              <a:pPr/>
              <a:t>9</a:t>
            </a:fld>
            <a:endParaRPr lang="cs-CZ"/>
          </a:p>
        </p:txBody>
      </p:sp>
    </p:spTree>
    <p:extLst>
      <p:ext uri="{BB962C8B-B14F-4D97-AF65-F5344CB8AC3E}">
        <p14:creationId xmlns:p14="http://schemas.microsoft.com/office/powerpoint/2010/main" val="110506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Došlo k dopravní nehodě v přestupkem podle odstavce 1 písm. d) nebo písm. e) bodu 1 nebo 4 - pokuta ve SŘ od 25.000 Kč do 100.000 Kč a zákaz činnosti od 18 měsíců do 3 let / nesmysl, protože jízdou bez ŘO či odmítačkou DN nezpůsobím!</a:t>
            </a:r>
          </a:p>
          <a:p>
            <a:endParaRPr lang="cs-CZ" dirty="0"/>
          </a:p>
        </p:txBody>
      </p:sp>
      <p:sp>
        <p:nvSpPr>
          <p:cNvPr id="4" name="Zástupný symbol pro číslo snímku 3"/>
          <p:cNvSpPr>
            <a:spLocks noGrp="1"/>
          </p:cNvSpPr>
          <p:nvPr>
            <p:ph type="sldNum" sz="quarter" idx="10"/>
          </p:nvPr>
        </p:nvSpPr>
        <p:spPr/>
        <p:txBody>
          <a:bodyPr/>
          <a:lstStyle/>
          <a:p>
            <a:fld id="{75693FD4-8F83-4EF7-AC3F-0DC0388986B0}" type="slidenum">
              <a:rPr lang="cs-CZ" smtClean="0"/>
              <a:pPr/>
              <a:t>12</a:t>
            </a:fld>
            <a:endParaRPr lang="cs-CZ"/>
          </a:p>
        </p:txBody>
      </p:sp>
    </p:spTree>
    <p:extLst>
      <p:ext uri="{BB962C8B-B14F-4D97-AF65-F5344CB8AC3E}">
        <p14:creationId xmlns:p14="http://schemas.microsoft.com/office/powerpoint/2010/main" val="2035138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cs-CZ" dirty="0"/>
              <a:t>Sdělte stručný přehled prezentace.</a:t>
            </a:r>
            <a:r>
              <a:rPr lang="cs-CZ" baseline="0" dirty="0"/>
              <a:t> P</a:t>
            </a:r>
            <a:r>
              <a:rPr lang="cs-CZ" dirty="0"/>
              <a:t>opište hlavní záměr prezentace a v čem spočívá její důležitost.</a:t>
            </a:r>
          </a:p>
          <a:p>
            <a:pPr>
              <a:lnSpc>
                <a:spcPct val="80000"/>
              </a:lnSpc>
            </a:pPr>
            <a:r>
              <a:rPr lang="cs-CZ" dirty="0"/>
              <a:t>Uveďte každé z hlavních témat.</a:t>
            </a:r>
          </a:p>
          <a:p>
            <a:r>
              <a:rPr lang="cs-CZ" dirty="0"/>
              <a:t>Aby se posluchači dokázali v prezentaci orientovat,</a:t>
            </a:r>
            <a:r>
              <a:rPr lang="cs-CZ" baseline="0" dirty="0"/>
              <a:t> můžete </a:t>
            </a:r>
            <a:r>
              <a:rPr lang="cs-CZ" dirty="0"/>
              <a:t>tento snímek s přehledem opakovat během celé prezentace vždy se zdůrazněním konkrétního tématu, které se chystáte probírat jako další.</a:t>
            </a:r>
          </a:p>
        </p:txBody>
      </p:sp>
      <p:sp>
        <p:nvSpPr>
          <p:cNvPr id="4" name="Slide Number Placeholder 3"/>
          <p:cNvSpPr>
            <a:spLocks noGrp="1"/>
          </p:cNvSpPr>
          <p:nvPr>
            <p:ph type="sldNum" sz="quarter" idx="10"/>
          </p:nvPr>
        </p:nvSpPr>
        <p:spPr/>
        <p:txBody>
          <a:bodyPr/>
          <a:lstStyle/>
          <a:p>
            <a:fld id="{EC6EAC7D-5A89-47C2-8ABA-56C9C2DEF7A4}" type="slidenum">
              <a:rPr lang="cs-CZ" smtClean="0"/>
              <a:pPr/>
              <a:t>13</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b="1" dirty="0">
                <a:effectLst/>
                <a:latin typeface="Segoe UI" panose="020B0502040204020203" pitchFamily="34" charset="0"/>
              </a:rPr>
              <a:t>- byť chybí jen jedna ze dvou RZ</a:t>
            </a:r>
            <a:endParaRPr lang="pl-PL" sz="2000" b="1" dirty="0">
              <a:effectLst/>
              <a:latin typeface="Arial" panose="020B0604020202020204" pitchFamily="34" charset="0"/>
            </a:endParaRPr>
          </a:p>
          <a:p>
            <a:endParaRPr lang="cs-CZ" dirty="0"/>
          </a:p>
        </p:txBody>
      </p:sp>
      <p:sp>
        <p:nvSpPr>
          <p:cNvPr id="4" name="Zástupný symbol pro číslo snímku 3"/>
          <p:cNvSpPr>
            <a:spLocks noGrp="1"/>
          </p:cNvSpPr>
          <p:nvPr>
            <p:ph type="sldNum" sz="quarter" idx="5"/>
          </p:nvPr>
        </p:nvSpPr>
        <p:spPr/>
        <p:txBody>
          <a:bodyPr/>
          <a:lstStyle/>
          <a:p>
            <a:fld id="{75693FD4-8F83-4EF7-AC3F-0DC0388986B0}" type="slidenum">
              <a:rPr lang="cs-CZ" smtClean="0"/>
              <a:pPr/>
              <a:t>14</a:t>
            </a:fld>
            <a:endParaRPr lang="cs-CZ"/>
          </a:p>
        </p:txBody>
      </p:sp>
    </p:spTree>
    <p:extLst>
      <p:ext uri="{BB962C8B-B14F-4D97-AF65-F5344CB8AC3E}">
        <p14:creationId xmlns:p14="http://schemas.microsoft.com/office/powerpoint/2010/main" val="390596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Zdůraznit změnu oproti původnímu znění</a:t>
            </a:r>
          </a:p>
        </p:txBody>
      </p:sp>
      <p:sp>
        <p:nvSpPr>
          <p:cNvPr id="4" name="Zástupný symbol pro číslo snímku 3"/>
          <p:cNvSpPr>
            <a:spLocks noGrp="1"/>
          </p:cNvSpPr>
          <p:nvPr>
            <p:ph type="sldNum" sz="quarter" idx="10"/>
          </p:nvPr>
        </p:nvSpPr>
        <p:spPr/>
        <p:txBody>
          <a:bodyPr/>
          <a:lstStyle/>
          <a:p>
            <a:fld id="{75693FD4-8F83-4EF7-AC3F-0DC0388986B0}" type="slidenum">
              <a:rPr lang="cs-CZ" smtClean="0"/>
              <a:pPr/>
              <a:t>21</a:t>
            </a:fld>
            <a:endParaRPr lang="cs-CZ"/>
          </a:p>
        </p:txBody>
      </p:sp>
    </p:spTree>
    <p:extLst>
      <p:ext uri="{BB962C8B-B14F-4D97-AF65-F5344CB8AC3E}">
        <p14:creationId xmlns:p14="http://schemas.microsoft.com/office/powerpoint/2010/main" val="3996561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cs-CZ" b="1" cap="small" baseline="0">
                <a:solidFill>
                  <a:srgbClr val="003300"/>
                </a:solidFill>
              </a:defRPr>
            </a:lvl1pPr>
          </a:lstStyle>
          <a:p>
            <a:r>
              <a:rPr kumimoji="0" lang="cs-CZ"/>
              <a:t>Po kliknutí lze upravit styl předlohy nadpisů.</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cs-CZ" sz="2000" b="0">
                <a:solidFill>
                  <a:schemeClr val="tx1"/>
                </a:solidFill>
                <a:latin typeface="Georgia" pitchFamily="18" charset="0"/>
              </a:defRPr>
            </a:lvl1pPr>
            <a:lvl2pPr marL="457200" indent="0" algn="ctr" eaLnBrk="1" latinLnBrk="0" hangingPunct="1">
              <a:buNone/>
              <a:defRPr kumimoji="0" lang="cs-CZ">
                <a:solidFill>
                  <a:schemeClr val="tx1">
                    <a:tint val="75000"/>
                  </a:schemeClr>
                </a:solidFill>
              </a:defRPr>
            </a:lvl2pPr>
            <a:lvl3pPr marL="914400" indent="0" algn="ctr" eaLnBrk="1" latinLnBrk="0" hangingPunct="1">
              <a:buNone/>
              <a:defRPr kumimoji="0" lang="cs-CZ">
                <a:solidFill>
                  <a:schemeClr val="tx1">
                    <a:tint val="75000"/>
                  </a:schemeClr>
                </a:solidFill>
              </a:defRPr>
            </a:lvl3pPr>
            <a:lvl4pPr marL="1371600" indent="0" algn="ctr" eaLnBrk="1" latinLnBrk="0" hangingPunct="1">
              <a:buNone/>
              <a:defRPr kumimoji="0" lang="cs-CZ">
                <a:solidFill>
                  <a:schemeClr val="tx1">
                    <a:tint val="75000"/>
                  </a:schemeClr>
                </a:solidFill>
              </a:defRPr>
            </a:lvl4pPr>
            <a:lvl5pPr marL="1828800" indent="0" algn="ctr" eaLnBrk="1" latinLnBrk="0" hangingPunct="1">
              <a:buNone/>
              <a:defRPr kumimoji="0" lang="cs-CZ">
                <a:solidFill>
                  <a:schemeClr val="tx1">
                    <a:tint val="75000"/>
                  </a:schemeClr>
                </a:solidFill>
              </a:defRPr>
            </a:lvl5pPr>
            <a:lvl6pPr marL="2286000" indent="0" algn="ctr" eaLnBrk="1" latinLnBrk="0" hangingPunct="1">
              <a:buNone/>
              <a:defRPr kumimoji="0" lang="cs-CZ">
                <a:solidFill>
                  <a:schemeClr val="tx1">
                    <a:tint val="75000"/>
                  </a:schemeClr>
                </a:solidFill>
              </a:defRPr>
            </a:lvl6pPr>
            <a:lvl7pPr marL="2743200" indent="0" algn="ctr" eaLnBrk="1" latinLnBrk="0" hangingPunct="1">
              <a:buNone/>
              <a:defRPr kumimoji="0" lang="cs-CZ">
                <a:solidFill>
                  <a:schemeClr val="tx1">
                    <a:tint val="75000"/>
                  </a:schemeClr>
                </a:solidFill>
              </a:defRPr>
            </a:lvl7pPr>
            <a:lvl8pPr marL="3200400" indent="0" algn="ctr" eaLnBrk="1" latinLnBrk="0" hangingPunct="1">
              <a:buNone/>
              <a:defRPr kumimoji="0" lang="cs-CZ">
                <a:solidFill>
                  <a:schemeClr val="tx1">
                    <a:tint val="75000"/>
                  </a:schemeClr>
                </a:solidFill>
              </a:defRPr>
            </a:lvl8pPr>
            <a:lvl9pPr marL="3657600" indent="0" algn="ctr" eaLnBrk="1" latinLnBrk="0" hangingPunct="1">
              <a:buNone/>
              <a:defRPr kumimoji="0" lang="cs-CZ">
                <a:solidFill>
                  <a:schemeClr val="tx1">
                    <a:tint val="75000"/>
                  </a:schemeClr>
                </a:solidFill>
              </a:defRPr>
            </a:lvl9pPr>
          </a:lstStyle>
          <a:p>
            <a:pPr eaLnBrk="1" latinLnBrk="0" hangingPunct="1"/>
            <a:r>
              <a:rPr lang="cs-CZ"/>
              <a:t>Kliknutím lze upravit styl předlohy.</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cs-CZ" sz="2000" baseline="0"/>
            </a:lvl1pPr>
          </a:lstStyle>
          <a:p>
            <a:r>
              <a:rPr kumimoji="0" lang="cs-CZ"/>
              <a:t>Logo společnosti</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cs-CZ"/>
              <a:t>Kliknutím lze upravit styl.</a:t>
            </a:r>
            <a:endParaRPr/>
          </a:p>
        </p:txBody>
      </p:sp>
      <p:sp>
        <p:nvSpPr>
          <p:cNvPr id="3" name="Date Placeholder 2"/>
          <p:cNvSpPr>
            <a:spLocks noGrp="1"/>
          </p:cNvSpPr>
          <p:nvPr>
            <p:ph type="dt" sz="half" idx="10"/>
          </p:nvPr>
        </p:nvSpPr>
        <p:spPr/>
        <p:txBody>
          <a:bodyPr/>
          <a:lstStyle/>
          <a:p>
            <a:fld id="{757B281C-5159-4971-8228-52B9A72E9ED2}" type="datetimeFigureOut">
              <a:pPr/>
              <a:t>19.03.2024</a:t>
            </a:fld>
            <a:endParaRPr kumimoji="0" lang="cs-CZ"/>
          </a:p>
        </p:txBody>
      </p:sp>
      <p:sp>
        <p:nvSpPr>
          <p:cNvPr id="4" name="Footer Placeholder 3"/>
          <p:cNvSpPr>
            <a:spLocks noGrp="1"/>
          </p:cNvSpPr>
          <p:nvPr>
            <p:ph type="ftr" sz="quarter" idx="11"/>
          </p:nvPr>
        </p:nvSpPr>
        <p:spPr/>
        <p:txBody>
          <a:bodyPr/>
          <a:lstStyle/>
          <a:p>
            <a:endParaRPr kumimoji="0" lang="cs-CZ"/>
          </a:p>
        </p:txBody>
      </p:sp>
      <p:sp>
        <p:nvSpPr>
          <p:cNvPr id="5" name="Slide Number Placeholder 4"/>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19.03.2024</a:t>
            </a:fld>
            <a:endParaRPr kumimoji="0" lang="cs-CZ"/>
          </a:p>
        </p:txBody>
      </p:sp>
      <p:sp>
        <p:nvSpPr>
          <p:cNvPr id="3" name="Footer Placeholder 2"/>
          <p:cNvSpPr>
            <a:spLocks noGrp="1"/>
          </p:cNvSpPr>
          <p:nvPr>
            <p:ph type="ftr" sz="quarter" idx="11"/>
          </p:nvPr>
        </p:nvSpPr>
        <p:spPr/>
        <p:txBody>
          <a:bodyPr/>
          <a:lstStyle/>
          <a:p>
            <a:endParaRPr kumimoji="0" lang="cs-CZ"/>
          </a:p>
        </p:txBody>
      </p:sp>
      <p:sp>
        <p:nvSpPr>
          <p:cNvPr id="4" name="Slide Number Placeholder 3"/>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ouze pozadí">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19.03.2024</a:t>
            </a:fld>
            <a:endParaRPr kumimoji="0" lang="cs-CZ"/>
          </a:p>
        </p:txBody>
      </p:sp>
      <p:sp>
        <p:nvSpPr>
          <p:cNvPr id="4" name="Footer Placeholder 4"/>
          <p:cNvSpPr>
            <a:spLocks noGrp="1"/>
          </p:cNvSpPr>
          <p:nvPr>
            <p:ph type="ftr" sz="quarter" idx="11"/>
          </p:nvPr>
        </p:nvSpPr>
        <p:spPr>
          <a:xfrm>
            <a:off x="3352800" y="6356350"/>
            <a:ext cx="2895600" cy="365125"/>
          </a:xfrm>
        </p:spPr>
        <p:txBody>
          <a:bodyPr/>
          <a:lstStyle/>
          <a:p>
            <a:endParaRPr kumimoji="0" lang="cs-CZ"/>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4" y="0"/>
            <a:ext cx="9100457" cy="6879771"/>
          </a:xfrm>
          <a:prstGeom prst="rect">
            <a:avLst/>
          </a:prstGeom>
        </p:spPr>
      </p:pic>
      <p:sp>
        <p:nvSpPr>
          <p:cNvPr id="2" name="Title 1"/>
          <p:cNvSpPr>
            <a:spLocks noGrp="1"/>
          </p:cNvSpPr>
          <p:nvPr>
            <p:ph type="ctrTitle" hasCustomPrompt="1"/>
          </p:nvPr>
        </p:nvSpPr>
        <p:spPr>
          <a:xfrm>
            <a:off x="2590801" y="2286002"/>
            <a:ext cx="6180224" cy="1470025"/>
          </a:xfrm>
        </p:spPr>
        <p:txBody>
          <a:bodyPr anchor="t"/>
          <a:lstStyle>
            <a:lvl1pPr algn="r" eaLnBrk="1" latinLnBrk="0" hangingPunct="1">
              <a:defRPr kumimoji="0" lang="cs-CZ" b="1" cap="small" baseline="0">
                <a:solidFill>
                  <a:srgbClr val="003300"/>
                </a:solidFill>
              </a:defRPr>
            </a:lvl1pPr>
          </a:lstStyle>
          <a:p>
            <a:r>
              <a:rPr kumimoji="0" lang="cs-CZ"/>
              <a:t>Po kliknutí lze upravit styl předlohy nadpisů.</a:t>
            </a:r>
          </a:p>
        </p:txBody>
      </p:sp>
      <p:sp>
        <p:nvSpPr>
          <p:cNvPr id="3" name="Subtitle 2"/>
          <p:cNvSpPr>
            <a:spLocks noGrp="1"/>
          </p:cNvSpPr>
          <p:nvPr>
            <p:ph type="subTitle" idx="1"/>
          </p:nvPr>
        </p:nvSpPr>
        <p:spPr>
          <a:xfrm>
            <a:off x="3962401" y="4038600"/>
            <a:ext cx="4772528" cy="990600"/>
          </a:xfrm>
        </p:spPr>
        <p:txBody>
          <a:bodyPr>
            <a:normAutofit/>
          </a:bodyPr>
          <a:lstStyle>
            <a:lvl1pPr marL="0" indent="0" algn="r" eaLnBrk="1" latinLnBrk="0" hangingPunct="1">
              <a:buNone/>
              <a:defRPr kumimoji="0" lang="cs-CZ" sz="1500" b="0">
                <a:solidFill>
                  <a:schemeClr val="tx1"/>
                </a:solidFill>
                <a:latin typeface="Georgia" pitchFamily="18" charset="0"/>
              </a:defRPr>
            </a:lvl1pPr>
            <a:lvl2pPr marL="342900" indent="0" algn="ctr" eaLnBrk="1" latinLnBrk="0" hangingPunct="1">
              <a:buNone/>
              <a:defRPr kumimoji="0" lang="cs-CZ">
                <a:solidFill>
                  <a:schemeClr val="tx1">
                    <a:tint val="75000"/>
                  </a:schemeClr>
                </a:solidFill>
              </a:defRPr>
            </a:lvl2pPr>
            <a:lvl3pPr marL="685800" indent="0" algn="ctr" eaLnBrk="1" latinLnBrk="0" hangingPunct="1">
              <a:buNone/>
              <a:defRPr kumimoji="0" lang="cs-CZ">
                <a:solidFill>
                  <a:schemeClr val="tx1">
                    <a:tint val="75000"/>
                  </a:schemeClr>
                </a:solidFill>
              </a:defRPr>
            </a:lvl3pPr>
            <a:lvl4pPr marL="1028700" indent="0" algn="ctr" eaLnBrk="1" latinLnBrk="0" hangingPunct="1">
              <a:buNone/>
              <a:defRPr kumimoji="0" lang="cs-CZ">
                <a:solidFill>
                  <a:schemeClr val="tx1">
                    <a:tint val="75000"/>
                  </a:schemeClr>
                </a:solidFill>
              </a:defRPr>
            </a:lvl4pPr>
            <a:lvl5pPr marL="1371600" indent="0" algn="ctr" eaLnBrk="1" latinLnBrk="0" hangingPunct="1">
              <a:buNone/>
              <a:defRPr kumimoji="0" lang="cs-CZ">
                <a:solidFill>
                  <a:schemeClr val="tx1">
                    <a:tint val="75000"/>
                  </a:schemeClr>
                </a:solidFill>
              </a:defRPr>
            </a:lvl5pPr>
            <a:lvl6pPr marL="1714500" indent="0" algn="ctr" eaLnBrk="1" latinLnBrk="0" hangingPunct="1">
              <a:buNone/>
              <a:defRPr kumimoji="0" lang="cs-CZ">
                <a:solidFill>
                  <a:schemeClr val="tx1">
                    <a:tint val="75000"/>
                  </a:schemeClr>
                </a:solidFill>
              </a:defRPr>
            </a:lvl6pPr>
            <a:lvl7pPr marL="2057400" indent="0" algn="ctr" eaLnBrk="1" latinLnBrk="0" hangingPunct="1">
              <a:buNone/>
              <a:defRPr kumimoji="0" lang="cs-CZ">
                <a:solidFill>
                  <a:schemeClr val="tx1">
                    <a:tint val="75000"/>
                  </a:schemeClr>
                </a:solidFill>
              </a:defRPr>
            </a:lvl7pPr>
            <a:lvl8pPr marL="2400300" indent="0" algn="ctr" eaLnBrk="1" latinLnBrk="0" hangingPunct="1">
              <a:buNone/>
              <a:defRPr kumimoji="0" lang="cs-CZ">
                <a:solidFill>
                  <a:schemeClr val="tx1">
                    <a:tint val="75000"/>
                  </a:schemeClr>
                </a:solidFill>
              </a:defRPr>
            </a:lvl8pPr>
            <a:lvl9pPr marL="2743200" indent="0" algn="ctr" eaLnBrk="1" latinLnBrk="0" hangingPunct="1">
              <a:buNone/>
              <a:defRPr kumimoji="0" lang="cs-CZ">
                <a:solidFill>
                  <a:schemeClr val="tx1">
                    <a:tint val="75000"/>
                  </a:schemeClr>
                </a:solidFill>
              </a:defRPr>
            </a:lvl9pPr>
          </a:lstStyle>
          <a:p>
            <a:pPr eaLnBrk="1" latinLnBrk="0" hangingPunct="1"/>
            <a:r>
              <a:rPr lang="cs-CZ"/>
              <a:t>Kliknutím lze upravit styl předlohy.</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cs-CZ" sz="1500" baseline="0"/>
            </a:lvl1pPr>
          </a:lstStyle>
          <a:p>
            <a:r>
              <a:rPr kumimoji="0" lang="cs-CZ"/>
              <a:t>Logo společnosti</a:t>
            </a:r>
          </a:p>
        </p:txBody>
      </p:sp>
    </p:spTree>
    <p:extLst>
      <p:ext uri="{BB962C8B-B14F-4D97-AF65-F5344CB8AC3E}">
        <p14:creationId xmlns:p14="http://schemas.microsoft.com/office/powerpoint/2010/main" val="51218342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Záhlaví oddílu">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4"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cs-CZ" sz="3000" b="1" cap="small" baseline="0">
                <a:solidFill>
                  <a:srgbClr val="003300"/>
                </a:solidFill>
              </a:defRPr>
            </a:lvl1pPr>
          </a:lstStyle>
          <a:p>
            <a:r>
              <a:rPr kumimoji="0" lang="cs-CZ" sz="2625"/>
              <a:t>Po kliknutí lze upravit styl předlohy nadpisů.</a:t>
            </a:r>
            <a:endParaRPr kumimoji="0" lang="cs-CZ"/>
          </a:p>
        </p:txBody>
      </p:sp>
      <p:sp>
        <p:nvSpPr>
          <p:cNvPr id="4" name="Date Placeholder 3"/>
          <p:cNvSpPr>
            <a:spLocks noGrp="1"/>
          </p:cNvSpPr>
          <p:nvPr>
            <p:ph type="dt" sz="half" idx="10"/>
          </p:nvPr>
        </p:nvSpPr>
        <p:spPr/>
        <p:txBody>
          <a:bodyPr/>
          <a:lstStyle/>
          <a:p>
            <a:fld id="{757B281C-5159-4971-8228-52B9A72E9ED2}" type="datetimeFigureOut">
              <a:pPr/>
              <a:t>19.03.2024</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cs-CZ"/>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cs-CZ" sz="1350"/>
            </a:lvl1pPr>
          </a:lstStyle>
          <a:p>
            <a:r>
              <a:rPr kumimoji="0" lang="cs-CZ"/>
              <a:t>Logo společnosti</a:t>
            </a:r>
          </a:p>
        </p:txBody>
      </p:sp>
    </p:spTree>
    <p:extLst>
      <p:ext uri="{BB962C8B-B14F-4D97-AF65-F5344CB8AC3E}">
        <p14:creationId xmlns:p14="http://schemas.microsoft.com/office/powerpoint/2010/main" val="382096758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dpis a obsah">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cs-CZ"/>
            </a:lvl1pPr>
          </a:lstStyle>
          <a:p>
            <a:r>
              <a:rPr kumimoji="0" lang="cs-CZ"/>
              <a:t>Po kliknutí lze upravit styl předlohy nadpisů.</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cs-CZ" sz="2400">
                <a:latin typeface="+mn-lt"/>
              </a:defRPr>
            </a:lvl1pPr>
            <a:lvl2pPr eaLnBrk="1" latinLnBrk="0" hangingPunct="1">
              <a:defRPr kumimoji="0" lang="cs-CZ" sz="2100">
                <a:latin typeface="+mn-lt"/>
              </a:defRPr>
            </a:lvl2pPr>
            <a:lvl3pPr eaLnBrk="1" latinLnBrk="0" hangingPunct="1">
              <a:defRPr kumimoji="0" lang="cs-CZ" sz="1800">
                <a:latin typeface="+mn-lt"/>
              </a:defRPr>
            </a:lvl3pPr>
            <a:lvl4pPr eaLnBrk="1" latinLnBrk="0" hangingPunct="1">
              <a:defRPr kumimoji="0" lang="cs-CZ" sz="1800">
                <a:latin typeface="+mn-lt"/>
              </a:defRPr>
            </a:lvl4pPr>
            <a:lvl5pPr eaLnBrk="1" latinLnBrk="0" hangingPunct="1">
              <a:defRPr kumimoji="0" lang="cs-CZ" sz="1800">
                <a:latin typeface="+mn-lt"/>
              </a:defRPr>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Date Placeholder 3"/>
          <p:cNvSpPr>
            <a:spLocks noGrp="1"/>
          </p:cNvSpPr>
          <p:nvPr>
            <p:ph type="dt" sz="half" idx="10"/>
          </p:nvPr>
        </p:nvSpPr>
        <p:spPr/>
        <p:txBody>
          <a:bodyPr/>
          <a:lstStyle/>
          <a:p>
            <a:fld id="{757B281C-5159-4971-8228-52B9A72E9ED2}" type="datetimeFigureOut">
              <a:pPr/>
              <a:t>19.03.2024</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a:xfrm>
            <a:off x="6705600" y="6356352"/>
            <a:ext cx="2133600" cy="365125"/>
          </a:xfrm>
        </p:spPr>
        <p:txBody>
          <a:bodyPr/>
          <a:lstStyle/>
          <a:p>
            <a:fld id="{33D6E5A2-EC83-451F-A719-9AC1370DD5CF}" type="slidenum">
              <a:pPr/>
              <a:t>‹#›</a:t>
            </a:fld>
            <a:endParaRPr kumimoji="0" lang="cs-CZ"/>
          </a:p>
        </p:txBody>
      </p:sp>
    </p:spTree>
    <p:extLst>
      <p:ext uri="{BB962C8B-B14F-4D97-AF65-F5344CB8AC3E}">
        <p14:creationId xmlns:p14="http://schemas.microsoft.com/office/powerpoint/2010/main" val="2605327121"/>
      </p:ext>
    </p:extLst>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cs-CZ"/>
              <a:t>Kliknutím lze upravit styl.</a:t>
            </a:r>
            <a:endParaRPr/>
          </a:p>
        </p:txBody>
      </p:sp>
      <p:sp>
        <p:nvSpPr>
          <p:cNvPr id="3" name="Content Placeholder 2"/>
          <p:cNvSpPr>
            <a:spLocks noGrp="1"/>
          </p:cNvSpPr>
          <p:nvPr>
            <p:ph sz="half" idx="1"/>
          </p:nvPr>
        </p:nvSpPr>
        <p:spPr>
          <a:xfrm>
            <a:off x="685800" y="1600202"/>
            <a:ext cx="4038600" cy="4525963"/>
          </a:xfrm>
        </p:spPr>
        <p:txBody>
          <a:bodyPr/>
          <a:lstStyle>
            <a:lvl1pPr eaLnBrk="1" latinLnBrk="0" hangingPunct="1">
              <a:defRPr kumimoji="0" lang="cs-CZ" sz="2100"/>
            </a:lvl1pPr>
            <a:lvl2pPr eaLnBrk="1" latinLnBrk="0" hangingPunct="1">
              <a:defRPr kumimoji="0" lang="cs-CZ" sz="1800"/>
            </a:lvl2pPr>
            <a:lvl3pPr eaLnBrk="1" latinLnBrk="0" hangingPunct="1">
              <a:defRPr kumimoji="0" lang="cs-CZ" sz="1500"/>
            </a:lvl3pPr>
            <a:lvl4pPr eaLnBrk="1" latinLnBrk="0" hangingPunct="1">
              <a:defRPr kumimoji="0" lang="cs-CZ" sz="1350"/>
            </a:lvl4pPr>
            <a:lvl5pPr eaLnBrk="1" latinLnBrk="0" hangingPunct="1">
              <a:defRPr kumimoji="0" lang="cs-CZ" sz="1350"/>
            </a:lvl5pPr>
            <a:lvl6pPr eaLnBrk="1" latinLnBrk="0" hangingPunct="1">
              <a:defRPr kumimoji="0" lang="cs-CZ" sz="1350"/>
            </a:lvl6pPr>
            <a:lvl7pPr eaLnBrk="1" latinLnBrk="0" hangingPunct="1">
              <a:defRPr kumimoji="0" lang="cs-CZ" sz="1350"/>
            </a:lvl7pPr>
            <a:lvl8pPr eaLnBrk="1" latinLnBrk="0" hangingPunct="1">
              <a:defRPr kumimoji="0" lang="cs-CZ" sz="1350"/>
            </a:lvl8pPr>
            <a:lvl9pPr eaLnBrk="1" latinLnBrk="0" hangingPunct="1">
              <a:defRPr kumimoji="0" lang="cs-CZ" sz="135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Content Placeholder 3"/>
          <p:cNvSpPr>
            <a:spLocks noGrp="1"/>
          </p:cNvSpPr>
          <p:nvPr>
            <p:ph sz="half" idx="2"/>
          </p:nvPr>
        </p:nvSpPr>
        <p:spPr>
          <a:xfrm>
            <a:off x="4876800" y="1600202"/>
            <a:ext cx="4038600" cy="4525963"/>
          </a:xfrm>
        </p:spPr>
        <p:txBody>
          <a:bodyPr/>
          <a:lstStyle>
            <a:lvl1pPr eaLnBrk="1" latinLnBrk="0" hangingPunct="1">
              <a:defRPr kumimoji="0" lang="cs-CZ" sz="2100"/>
            </a:lvl1pPr>
            <a:lvl2pPr eaLnBrk="1" latinLnBrk="0" hangingPunct="1">
              <a:defRPr kumimoji="0" lang="cs-CZ" sz="1800"/>
            </a:lvl2pPr>
            <a:lvl3pPr eaLnBrk="1" latinLnBrk="0" hangingPunct="1">
              <a:defRPr kumimoji="0" lang="cs-CZ" sz="1500"/>
            </a:lvl3pPr>
            <a:lvl4pPr eaLnBrk="1" latinLnBrk="0" hangingPunct="1">
              <a:defRPr kumimoji="0" lang="cs-CZ" sz="1350"/>
            </a:lvl4pPr>
            <a:lvl5pPr eaLnBrk="1" latinLnBrk="0" hangingPunct="1">
              <a:defRPr kumimoji="0" lang="cs-CZ" sz="1350"/>
            </a:lvl5pPr>
            <a:lvl6pPr eaLnBrk="1" latinLnBrk="0" hangingPunct="1">
              <a:defRPr kumimoji="0" lang="cs-CZ" sz="1350"/>
            </a:lvl6pPr>
            <a:lvl7pPr eaLnBrk="1" latinLnBrk="0" hangingPunct="1">
              <a:defRPr kumimoji="0" lang="cs-CZ" sz="1350"/>
            </a:lvl7pPr>
            <a:lvl8pPr eaLnBrk="1" latinLnBrk="0" hangingPunct="1">
              <a:defRPr kumimoji="0" lang="cs-CZ" sz="1350"/>
            </a:lvl8pPr>
            <a:lvl9pPr eaLnBrk="1" latinLnBrk="0" hangingPunct="1">
              <a:defRPr kumimoji="0" lang="cs-CZ" sz="135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5" name="Date Placeholder 4"/>
          <p:cNvSpPr>
            <a:spLocks noGrp="1"/>
          </p:cNvSpPr>
          <p:nvPr>
            <p:ph type="dt" sz="half" idx="10"/>
          </p:nvPr>
        </p:nvSpPr>
        <p:spPr/>
        <p:txBody>
          <a:bodyPr/>
          <a:lstStyle/>
          <a:p>
            <a:fld id="{757B281C-5159-4971-8228-52B9A72E9ED2}" type="datetimeFigureOut">
              <a:pPr/>
              <a:t>19.03.2024</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cs-CZ"/>
          </a:p>
        </p:txBody>
      </p:sp>
    </p:spTree>
    <p:extLst>
      <p:ext uri="{BB962C8B-B14F-4D97-AF65-F5344CB8AC3E}">
        <p14:creationId xmlns:p14="http://schemas.microsoft.com/office/powerpoint/2010/main" val="3980745218"/>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cs-CZ"/>
            </a:lvl1pPr>
          </a:lstStyle>
          <a:p>
            <a:pPr eaLnBrk="1" latinLnBrk="0" hangingPunct="1"/>
            <a:r>
              <a:rPr lang="cs-CZ"/>
              <a:t>Kliknutím lze upravit styl.</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cs-CZ" sz="1800" b="1"/>
            </a:lvl1pPr>
            <a:lvl2pPr marL="342900" indent="0" eaLnBrk="1" latinLnBrk="0" hangingPunct="1">
              <a:buNone/>
              <a:defRPr kumimoji="0" lang="cs-CZ" sz="1500" b="1"/>
            </a:lvl2pPr>
            <a:lvl3pPr marL="685800" indent="0" eaLnBrk="1" latinLnBrk="0" hangingPunct="1">
              <a:buNone/>
              <a:defRPr kumimoji="0" lang="cs-CZ" sz="1350" b="1"/>
            </a:lvl3pPr>
            <a:lvl4pPr marL="1028700" indent="0" eaLnBrk="1" latinLnBrk="0" hangingPunct="1">
              <a:buNone/>
              <a:defRPr kumimoji="0" lang="cs-CZ" sz="1200" b="1"/>
            </a:lvl4pPr>
            <a:lvl5pPr marL="1371600" indent="0" eaLnBrk="1" latinLnBrk="0" hangingPunct="1">
              <a:buNone/>
              <a:defRPr kumimoji="0" lang="cs-CZ" sz="1200" b="1"/>
            </a:lvl5pPr>
            <a:lvl6pPr marL="1714500" indent="0" eaLnBrk="1" latinLnBrk="0" hangingPunct="1">
              <a:buNone/>
              <a:defRPr kumimoji="0" lang="cs-CZ" sz="1200" b="1"/>
            </a:lvl6pPr>
            <a:lvl7pPr marL="2057400" indent="0" eaLnBrk="1" latinLnBrk="0" hangingPunct="1">
              <a:buNone/>
              <a:defRPr kumimoji="0" lang="cs-CZ" sz="1200" b="1"/>
            </a:lvl7pPr>
            <a:lvl8pPr marL="2400300" indent="0" eaLnBrk="1" latinLnBrk="0" hangingPunct="1">
              <a:buNone/>
              <a:defRPr kumimoji="0" lang="cs-CZ" sz="1200" b="1"/>
            </a:lvl8pPr>
            <a:lvl9pPr marL="2743200" indent="0" eaLnBrk="1" latinLnBrk="0" hangingPunct="1">
              <a:buNone/>
              <a:defRPr kumimoji="0" lang="cs-CZ" sz="1200" b="1"/>
            </a:lvl9pPr>
          </a:lstStyle>
          <a:p>
            <a:pPr lvl="0" eaLnBrk="1" latinLnBrk="0" hangingPunct="1"/>
            <a:r>
              <a:rPr lang="cs-CZ"/>
              <a:t>Kliknutím lze upravit styly předlohy textu.</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cs-CZ" sz="1800"/>
            </a:lvl1pPr>
            <a:lvl2pPr eaLnBrk="1" latinLnBrk="0" hangingPunct="1">
              <a:defRPr kumimoji="0" lang="cs-CZ" sz="1500"/>
            </a:lvl2pPr>
            <a:lvl3pPr eaLnBrk="1" latinLnBrk="0" hangingPunct="1">
              <a:defRPr kumimoji="0" lang="cs-CZ" sz="1350"/>
            </a:lvl3pPr>
            <a:lvl4pPr eaLnBrk="1" latinLnBrk="0" hangingPunct="1">
              <a:defRPr kumimoji="0" lang="cs-CZ" sz="1200"/>
            </a:lvl4pPr>
            <a:lvl5pPr eaLnBrk="1" latinLnBrk="0" hangingPunct="1">
              <a:defRPr kumimoji="0" lang="cs-CZ" sz="1200"/>
            </a:lvl5pPr>
            <a:lvl6pPr eaLnBrk="1" latinLnBrk="0" hangingPunct="1">
              <a:defRPr kumimoji="0" lang="cs-CZ" sz="1200"/>
            </a:lvl6pPr>
            <a:lvl7pPr eaLnBrk="1" latinLnBrk="0" hangingPunct="1">
              <a:defRPr kumimoji="0" lang="cs-CZ" sz="1200"/>
            </a:lvl7pPr>
            <a:lvl8pPr eaLnBrk="1" latinLnBrk="0" hangingPunct="1">
              <a:defRPr kumimoji="0" lang="cs-CZ" sz="1200"/>
            </a:lvl8pPr>
            <a:lvl9pPr eaLnBrk="1" latinLnBrk="0" hangingPunct="1">
              <a:defRPr kumimoji="0" lang="cs-CZ" sz="12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5" name="Text Placeholder 4"/>
          <p:cNvSpPr>
            <a:spLocks noGrp="1"/>
          </p:cNvSpPr>
          <p:nvPr>
            <p:ph type="body" sz="quarter" idx="3"/>
          </p:nvPr>
        </p:nvSpPr>
        <p:spPr>
          <a:xfrm>
            <a:off x="4873626" y="1535113"/>
            <a:ext cx="4041775" cy="639762"/>
          </a:xfrm>
        </p:spPr>
        <p:txBody>
          <a:bodyPr anchor="b"/>
          <a:lstStyle>
            <a:lvl1pPr marL="0" indent="0" eaLnBrk="1" latinLnBrk="0" hangingPunct="1">
              <a:buNone/>
              <a:defRPr kumimoji="0" lang="cs-CZ" sz="1800" b="1"/>
            </a:lvl1pPr>
            <a:lvl2pPr marL="342900" indent="0" eaLnBrk="1" latinLnBrk="0" hangingPunct="1">
              <a:buNone/>
              <a:defRPr kumimoji="0" lang="cs-CZ" sz="1500" b="1"/>
            </a:lvl2pPr>
            <a:lvl3pPr marL="685800" indent="0" eaLnBrk="1" latinLnBrk="0" hangingPunct="1">
              <a:buNone/>
              <a:defRPr kumimoji="0" lang="cs-CZ" sz="1350" b="1"/>
            </a:lvl3pPr>
            <a:lvl4pPr marL="1028700" indent="0" eaLnBrk="1" latinLnBrk="0" hangingPunct="1">
              <a:buNone/>
              <a:defRPr kumimoji="0" lang="cs-CZ" sz="1200" b="1"/>
            </a:lvl4pPr>
            <a:lvl5pPr marL="1371600" indent="0" eaLnBrk="1" latinLnBrk="0" hangingPunct="1">
              <a:buNone/>
              <a:defRPr kumimoji="0" lang="cs-CZ" sz="1200" b="1"/>
            </a:lvl5pPr>
            <a:lvl6pPr marL="1714500" indent="0" eaLnBrk="1" latinLnBrk="0" hangingPunct="1">
              <a:buNone/>
              <a:defRPr kumimoji="0" lang="cs-CZ" sz="1200" b="1"/>
            </a:lvl6pPr>
            <a:lvl7pPr marL="2057400" indent="0" eaLnBrk="1" latinLnBrk="0" hangingPunct="1">
              <a:buNone/>
              <a:defRPr kumimoji="0" lang="cs-CZ" sz="1200" b="1"/>
            </a:lvl7pPr>
            <a:lvl8pPr marL="2400300" indent="0" eaLnBrk="1" latinLnBrk="0" hangingPunct="1">
              <a:buNone/>
              <a:defRPr kumimoji="0" lang="cs-CZ" sz="1200" b="1"/>
            </a:lvl8pPr>
            <a:lvl9pPr marL="2743200" indent="0" eaLnBrk="1" latinLnBrk="0" hangingPunct="1">
              <a:buNone/>
              <a:defRPr kumimoji="0" lang="cs-CZ" sz="1200" b="1"/>
            </a:lvl9pPr>
          </a:lstStyle>
          <a:p>
            <a:pPr lvl="0" eaLnBrk="1" latinLnBrk="0" hangingPunct="1"/>
            <a:r>
              <a:rPr lang="cs-CZ"/>
              <a:t>Kliknutím lze upravit styly předlohy textu.</a:t>
            </a:r>
          </a:p>
        </p:txBody>
      </p:sp>
      <p:sp>
        <p:nvSpPr>
          <p:cNvPr id="6" name="Content Placeholder 5"/>
          <p:cNvSpPr>
            <a:spLocks noGrp="1"/>
          </p:cNvSpPr>
          <p:nvPr>
            <p:ph sz="quarter" idx="4"/>
          </p:nvPr>
        </p:nvSpPr>
        <p:spPr>
          <a:xfrm>
            <a:off x="4873626" y="2174875"/>
            <a:ext cx="4041775" cy="3951288"/>
          </a:xfrm>
        </p:spPr>
        <p:txBody>
          <a:bodyPr/>
          <a:lstStyle>
            <a:lvl1pPr eaLnBrk="1" latinLnBrk="0" hangingPunct="1">
              <a:defRPr kumimoji="0" lang="cs-CZ" sz="1800"/>
            </a:lvl1pPr>
            <a:lvl2pPr eaLnBrk="1" latinLnBrk="0" hangingPunct="1">
              <a:defRPr kumimoji="0" lang="cs-CZ" sz="1500"/>
            </a:lvl2pPr>
            <a:lvl3pPr eaLnBrk="1" latinLnBrk="0" hangingPunct="1">
              <a:defRPr kumimoji="0" lang="cs-CZ" sz="1350"/>
            </a:lvl3pPr>
            <a:lvl4pPr eaLnBrk="1" latinLnBrk="0" hangingPunct="1">
              <a:defRPr kumimoji="0" lang="cs-CZ" sz="1200"/>
            </a:lvl4pPr>
            <a:lvl5pPr eaLnBrk="1" latinLnBrk="0" hangingPunct="1">
              <a:defRPr kumimoji="0" lang="cs-CZ" sz="1200"/>
            </a:lvl5pPr>
            <a:lvl6pPr eaLnBrk="1" latinLnBrk="0" hangingPunct="1">
              <a:defRPr kumimoji="0" lang="cs-CZ" sz="1200"/>
            </a:lvl6pPr>
            <a:lvl7pPr eaLnBrk="1" latinLnBrk="0" hangingPunct="1">
              <a:defRPr kumimoji="0" lang="cs-CZ" sz="1200"/>
            </a:lvl7pPr>
            <a:lvl8pPr eaLnBrk="1" latinLnBrk="0" hangingPunct="1">
              <a:defRPr kumimoji="0" lang="cs-CZ" sz="1200"/>
            </a:lvl8pPr>
            <a:lvl9pPr eaLnBrk="1" latinLnBrk="0" hangingPunct="1">
              <a:defRPr kumimoji="0" lang="cs-CZ" sz="12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7" name="Date Placeholder 6"/>
          <p:cNvSpPr>
            <a:spLocks noGrp="1"/>
          </p:cNvSpPr>
          <p:nvPr>
            <p:ph type="dt" sz="half" idx="10"/>
          </p:nvPr>
        </p:nvSpPr>
        <p:spPr/>
        <p:txBody>
          <a:bodyPr/>
          <a:lstStyle/>
          <a:p>
            <a:fld id="{757B281C-5159-4971-8228-52B9A72E9ED2}" type="datetimeFigureOut">
              <a:pPr/>
              <a:t>19.03.2024</a:t>
            </a:fld>
            <a:endParaRPr kumimoji="0" lang="cs-CZ"/>
          </a:p>
        </p:txBody>
      </p:sp>
      <p:sp>
        <p:nvSpPr>
          <p:cNvPr id="8" name="Footer Placeholder 7"/>
          <p:cNvSpPr>
            <a:spLocks noGrp="1"/>
          </p:cNvSpPr>
          <p:nvPr>
            <p:ph type="ftr" sz="quarter" idx="11"/>
          </p:nvPr>
        </p:nvSpPr>
        <p:spPr/>
        <p:txBody>
          <a:bodyPr/>
          <a:lstStyle/>
          <a:p>
            <a:endParaRPr kumimoji="0" lang="cs-CZ"/>
          </a:p>
        </p:txBody>
      </p:sp>
      <p:sp>
        <p:nvSpPr>
          <p:cNvPr id="9" name="Slide Number Placeholder 8"/>
          <p:cNvSpPr>
            <a:spLocks noGrp="1"/>
          </p:cNvSpPr>
          <p:nvPr>
            <p:ph type="sldNum" sz="quarter" idx="12"/>
          </p:nvPr>
        </p:nvSpPr>
        <p:spPr/>
        <p:txBody>
          <a:bodyPr/>
          <a:lstStyle/>
          <a:p>
            <a:fld id="{33D6E5A2-EC83-451F-A719-9AC1370DD5CF}" type="slidenum">
              <a:pPr/>
              <a:t>‹#›</a:t>
            </a:fld>
            <a:endParaRPr kumimoji="0" lang="cs-CZ"/>
          </a:p>
        </p:txBody>
      </p:sp>
    </p:spTree>
    <p:extLst>
      <p:ext uri="{BB962C8B-B14F-4D97-AF65-F5344CB8AC3E}">
        <p14:creationId xmlns:p14="http://schemas.microsoft.com/office/powerpoint/2010/main" val="3074695560"/>
      </p:ext>
    </p:extLst>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1" y="273050"/>
            <a:ext cx="3008313" cy="1162050"/>
          </a:xfrm>
        </p:spPr>
        <p:txBody>
          <a:bodyPr anchor="b"/>
          <a:lstStyle>
            <a:lvl1pPr algn="l" eaLnBrk="1" latinLnBrk="0" hangingPunct="1">
              <a:defRPr kumimoji="0" lang="cs-CZ" sz="1500" b="1"/>
            </a:lvl1pPr>
          </a:lstStyle>
          <a:p>
            <a:pPr eaLnBrk="1" latinLnBrk="0" hangingPunct="1"/>
            <a:r>
              <a:rPr lang="cs-CZ"/>
              <a:t>Kliknutím lze upravit styl.</a:t>
            </a:r>
            <a:endParaRPr/>
          </a:p>
        </p:txBody>
      </p:sp>
      <p:sp>
        <p:nvSpPr>
          <p:cNvPr id="3" name="Content Placeholder 2"/>
          <p:cNvSpPr>
            <a:spLocks noGrp="1"/>
          </p:cNvSpPr>
          <p:nvPr>
            <p:ph idx="1"/>
          </p:nvPr>
        </p:nvSpPr>
        <p:spPr>
          <a:xfrm>
            <a:off x="3803650" y="273052"/>
            <a:ext cx="5111750" cy="5853113"/>
          </a:xfrm>
        </p:spPr>
        <p:txBody>
          <a:bodyPr/>
          <a:lstStyle>
            <a:lvl1pPr eaLnBrk="1" latinLnBrk="0" hangingPunct="1">
              <a:defRPr kumimoji="0" lang="cs-CZ" sz="2400"/>
            </a:lvl1pPr>
            <a:lvl2pPr eaLnBrk="1" latinLnBrk="0" hangingPunct="1">
              <a:defRPr kumimoji="0" lang="cs-CZ" sz="2100"/>
            </a:lvl2pPr>
            <a:lvl3pPr eaLnBrk="1" latinLnBrk="0" hangingPunct="1">
              <a:defRPr kumimoji="0" lang="cs-CZ" sz="1800"/>
            </a:lvl3pPr>
            <a:lvl4pPr eaLnBrk="1" latinLnBrk="0" hangingPunct="1">
              <a:defRPr kumimoji="0" lang="cs-CZ" sz="1500"/>
            </a:lvl4pPr>
            <a:lvl5pPr eaLnBrk="1" latinLnBrk="0" hangingPunct="1">
              <a:defRPr kumimoji="0" lang="cs-CZ" sz="1500"/>
            </a:lvl5pPr>
            <a:lvl6pPr eaLnBrk="1" latinLnBrk="0" hangingPunct="1">
              <a:defRPr kumimoji="0" lang="cs-CZ" sz="1500"/>
            </a:lvl6pPr>
            <a:lvl7pPr eaLnBrk="1" latinLnBrk="0" hangingPunct="1">
              <a:defRPr kumimoji="0" lang="cs-CZ" sz="1500"/>
            </a:lvl7pPr>
            <a:lvl8pPr eaLnBrk="1" latinLnBrk="0" hangingPunct="1">
              <a:defRPr kumimoji="0" lang="cs-CZ" sz="1500"/>
            </a:lvl8pPr>
            <a:lvl9pPr eaLnBrk="1" latinLnBrk="0" hangingPunct="1">
              <a:defRPr kumimoji="0" lang="cs-CZ" sz="15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Text Placeholder 3"/>
          <p:cNvSpPr>
            <a:spLocks noGrp="1"/>
          </p:cNvSpPr>
          <p:nvPr>
            <p:ph type="body" sz="half" idx="2"/>
          </p:nvPr>
        </p:nvSpPr>
        <p:spPr>
          <a:xfrm>
            <a:off x="685801" y="1435102"/>
            <a:ext cx="3008313" cy="4691063"/>
          </a:xfrm>
        </p:spPr>
        <p:txBody>
          <a:bodyPr/>
          <a:lstStyle>
            <a:lvl1pPr marL="0" indent="0" eaLnBrk="1" latinLnBrk="0" hangingPunct="1">
              <a:buNone/>
              <a:defRPr kumimoji="0" lang="cs-CZ" sz="1050"/>
            </a:lvl1pPr>
            <a:lvl2pPr marL="342900" indent="0" eaLnBrk="1" latinLnBrk="0" hangingPunct="1">
              <a:buNone/>
              <a:defRPr kumimoji="0" lang="cs-CZ" sz="900"/>
            </a:lvl2pPr>
            <a:lvl3pPr marL="685800" indent="0" eaLnBrk="1" latinLnBrk="0" hangingPunct="1">
              <a:buNone/>
              <a:defRPr kumimoji="0" lang="cs-CZ" sz="750"/>
            </a:lvl3pPr>
            <a:lvl4pPr marL="1028700" indent="0" eaLnBrk="1" latinLnBrk="0" hangingPunct="1">
              <a:buNone/>
              <a:defRPr kumimoji="0" lang="cs-CZ" sz="675"/>
            </a:lvl4pPr>
            <a:lvl5pPr marL="1371600" indent="0" eaLnBrk="1" latinLnBrk="0" hangingPunct="1">
              <a:buNone/>
              <a:defRPr kumimoji="0" lang="cs-CZ" sz="675"/>
            </a:lvl5pPr>
            <a:lvl6pPr marL="1714500" indent="0" eaLnBrk="1" latinLnBrk="0" hangingPunct="1">
              <a:buNone/>
              <a:defRPr kumimoji="0" lang="cs-CZ" sz="675"/>
            </a:lvl6pPr>
            <a:lvl7pPr marL="2057400" indent="0" eaLnBrk="1" latinLnBrk="0" hangingPunct="1">
              <a:buNone/>
              <a:defRPr kumimoji="0" lang="cs-CZ" sz="675"/>
            </a:lvl7pPr>
            <a:lvl8pPr marL="2400300" indent="0" eaLnBrk="1" latinLnBrk="0" hangingPunct="1">
              <a:buNone/>
              <a:defRPr kumimoji="0" lang="cs-CZ" sz="675"/>
            </a:lvl8pPr>
            <a:lvl9pPr marL="2743200" indent="0" eaLnBrk="1" latinLnBrk="0" hangingPunct="1">
              <a:buNone/>
              <a:defRPr kumimoji="0" lang="cs-CZ" sz="675"/>
            </a:lvl9pPr>
          </a:lstStyle>
          <a:p>
            <a:pPr lvl="0" eaLnBrk="1" latinLnBrk="0" hangingPunct="1"/>
            <a:r>
              <a:rPr lang="cs-CZ"/>
              <a:t>Kliknutím lze upravit styly předlohy textu.</a:t>
            </a:r>
          </a:p>
        </p:txBody>
      </p:sp>
      <p:sp>
        <p:nvSpPr>
          <p:cNvPr id="5" name="Date Placeholder 4"/>
          <p:cNvSpPr>
            <a:spLocks noGrp="1"/>
          </p:cNvSpPr>
          <p:nvPr>
            <p:ph type="dt" sz="half" idx="10"/>
          </p:nvPr>
        </p:nvSpPr>
        <p:spPr/>
        <p:txBody>
          <a:bodyPr/>
          <a:lstStyle/>
          <a:p>
            <a:fld id="{757B281C-5159-4971-8228-52B9A72E9ED2}" type="datetimeFigureOut">
              <a:pPr/>
              <a:t>19.03.2024</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cs-CZ"/>
          </a:p>
        </p:txBody>
      </p:sp>
    </p:spTree>
    <p:extLst>
      <p:ext uri="{BB962C8B-B14F-4D97-AF65-F5344CB8AC3E}">
        <p14:creationId xmlns:p14="http://schemas.microsoft.com/office/powerpoint/2010/main" val="964131774"/>
      </p:ext>
    </p:extLst>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cs-CZ" sz="1500" b="1"/>
            </a:lvl1pPr>
          </a:lstStyle>
          <a:p>
            <a:pPr eaLnBrk="1" latinLnBrk="0" hangingPunct="1"/>
            <a:r>
              <a:rPr lang="cs-CZ"/>
              <a:t>Kliknutím lze upravit styl.</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cs-CZ" sz="2400"/>
            </a:lvl1pPr>
            <a:lvl2pPr marL="342900" indent="0" eaLnBrk="1" latinLnBrk="0" hangingPunct="1">
              <a:buNone/>
              <a:defRPr kumimoji="0" lang="cs-CZ" sz="2100"/>
            </a:lvl2pPr>
            <a:lvl3pPr marL="685800" indent="0" eaLnBrk="1" latinLnBrk="0" hangingPunct="1">
              <a:buNone/>
              <a:defRPr kumimoji="0" lang="cs-CZ" sz="1800"/>
            </a:lvl3pPr>
            <a:lvl4pPr marL="1028700" indent="0" eaLnBrk="1" latinLnBrk="0" hangingPunct="1">
              <a:buNone/>
              <a:defRPr kumimoji="0" lang="cs-CZ" sz="1500"/>
            </a:lvl4pPr>
            <a:lvl5pPr marL="1371600" indent="0" eaLnBrk="1" latinLnBrk="0" hangingPunct="1">
              <a:buNone/>
              <a:defRPr kumimoji="0" lang="cs-CZ" sz="1500"/>
            </a:lvl5pPr>
            <a:lvl6pPr marL="1714500" indent="0" eaLnBrk="1" latinLnBrk="0" hangingPunct="1">
              <a:buNone/>
              <a:defRPr kumimoji="0" lang="cs-CZ" sz="1500"/>
            </a:lvl6pPr>
            <a:lvl7pPr marL="2057400" indent="0" eaLnBrk="1" latinLnBrk="0" hangingPunct="1">
              <a:buNone/>
              <a:defRPr kumimoji="0" lang="cs-CZ" sz="1500"/>
            </a:lvl7pPr>
            <a:lvl8pPr marL="2400300" indent="0" eaLnBrk="1" latinLnBrk="0" hangingPunct="1">
              <a:buNone/>
              <a:defRPr kumimoji="0" lang="cs-CZ" sz="1500"/>
            </a:lvl8pPr>
            <a:lvl9pPr marL="2743200" indent="0" eaLnBrk="1" latinLnBrk="0" hangingPunct="1">
              <a:buNone/>
              <a:defRPr kumimoji="0" lang="cs-CZ" sz="1500"/>
            </a:lvl9pPr>
          </a:lstStyle>
          <a:p>
            <a:pPr eaLnBrk="1" latinLnBrk="0" hangingPunct="1"/>
            <a:r>
              <a:rPr lang="cs-CZ"/>
              <a:t>Kliknutím na ikonu přidáte obrázek.</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cs-CZ" sz="1050"/>
            </a:lvl1pPr>
            <a:lvl2pPr marL="342900" indent="0" eaLnBrk="1" latinLnBrk="0" hangingPunct="1">
              <a:buNone/>
              <a:defRPr kumimoji="0" lang="cs-CZ" sz="900"/>
            </a:lvl2pPr>
            <a:lvl3pPr marL="685800" indent="0" eaLnBrk="1" latinLnBrk="0" hangingPunct="1">
              <a:buNone/>
              <a:defRPr kumimoji="0" lang="cs-CZ" sz="750"/>
            </a:lvl3pPr>
            <a:lvl4pPr marL="1028700" indent="0" eaLnBrk="1" latinLnBrk="0" hangingPunct="1">
              <a:buNone/>
              <a:defRPr kumimoji="0" lang="cs-CZ" sz="675"/>
            </a:lvl4pPr>
            <a:lvl5pPr marL="1371600" indent="0" eaLnBrk="1" latinLnBrk="0" hangingPunct="1">
              <a:buNone/>
              <a:defRPr kumimoji="0" lang="cs-CZ" sz="675"/>
            </a:lvl5pPr>
            <a:lvl6pPr marL="1714500" indent="0" eaLnBrk="1" latinLnBrk="0" hangingPunct="1">
              <a:buNone/>
              <a:defRPr kumimoji="0" lang="cs-CZ" sz="675"/>
            </a:lvl6pPr>
            <a:lvl7pPr marL="2057400" indent="0" eaLnBrk="1" latinLnBrk="0" hangingPunct="1">
              <a:buNone/>
              <a:defRPr kumimoji="0" lang="cs-CZ" sz="675"/>
            </a:lvl7pPr>
            <a:lvl8pPr marL="2400300" indent="0" eaLnBrk="1" latinLnBrk="0" hangingPunct="1">
              <a:buNone/>
              <a:defRPr kumimoji="0" lang="cs-CZ" sz="675"/>
            </a:lvl8pPr>
            <a:lvl9pPr marL="2743200" indent="0" eaLnBrk="1" latinLnBrk="0" hangingPunct="1">
              <a:buNone/>
              <a:defRPr kumimoji="0" lang="cs-CZ" sz="675"/>
            </a:lvl9pPr>
          </a:lstStyle>
          <a:p>
            <a:pPr lvl="0" eaLnBrk="1" latinLnBrk="0" hangingPunct="1"/>
            <a:r>
              <a:rPr lang="cs-CZ"/>
              <a:t>Kliknutím lze upravit styly předlohy textu.</a:t>
            </a:r>
          </a:p>
        </p:txBody>
      </p:sp>
      <p:sp>
        <p:nvSpPr>
          <p:cNvPr id="5" name="Date Placeholder 4"/>
          <p:cNvSpPr>
            <a:spLocks noGrp="1"/>
          </p:cNvSpPr>
          <p:nvPr>
            <p:ph type="dt" sz="half" idx="10"/>
          </p:nvPr>
        </p:nvSpPr>
        <p:spPr/>
        <p:txBody>
          <a:bodyPr/>
          <a:lstStyle/>
          <a:p>
            <a:fld id="{757B281C-5159-4971-8228-52B9A72E9ED2}" type="datetimeFigureOut">
              <a:pPr/>
              <a:t>19.03.2024</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cs-CZ"/>
          </a:p>
        </p:txBody>
      </p:sp>
    </p:spTree>
    <p:extLst>
      <p:ext uri="{BB962C8B-B14F-4D97-AF65-F5344CB8AC3E}">
        <p14:creationId xmlns:p14="http://schemas.microsoft.com/office/powerpoint/2010/main" val="396985377"/>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Záhlaví oddílu">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cs-CZ" sz="4000" b="1" cap="small" baseline="0">
                <a:solidFill>
                  <a:srgbClr val="003300"/>
                </a:solidFill>
              </a:defRPr>
            </a:lvl1pPr>
          </a:lstStyle>
          <a:p>
            <a:r>
              <a:rPr kumimoji="0" lang="cs-CZ" sz="3500"/>
              <a:t>Po kliknutí lze upravit styl předlohy nadpisů.</a:t>
            </a:r>
            <a:endParaRPr kumimoji="0" lang="cs-CZ"/>
          </a:p>
        </p:txBody>
      </p:sp>
      <p:sp>
        <p:nvSpPr>
          <p:cNvPr id="4" name="Date Placeholder 3"/>
          <p:cNvSpPr>
            <a:spLocks noGrp="1"/>
          </p:cNvSpPr>
          <p:nvPr>
            <p:ph type="dt" sz="half" idx="10"/>
          </p:nvPr>
        </p:nvSpPr>
        <p:spPr/>
        <p:txBody>
          <a:bodyPr/>
          <a:lstStyle/>
          <a:p>
            <a:fld id="{757B281C-5159-4971-8228-52B9A72E9ED2}" type="datetimeFigureOut">
              <a:pPr/>
              <a:t>19.03.2024</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cs-CZ"/>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cs-CZ" sz="1800"/>
            </a:lvl1pPr>
          </a:lstStyle>
          <a:p>
            <a:r>
              <a:rPr kumimoji="0" lang="cs-CZ"/>
              <a:t>Logo společnosti</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cs-CZ"/>
              <a:t>Kliknutím lze upravit styl.</a:t>
            </a:r>
            <a:endParaRPr/>
          </a:p>
        </p:txBody>
      </p:sp>
      <p:sp>
        <p:nvSpPr>
          <p:cNvPr id="3" name="Vertical Text Placeholder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Date Placeholder 3"/>
          <p:cNvSpPr>
            <a:spLocks noGrp="1"/>
          </p:cNvSpPr>
          <p:nvPr>
            <p:ph type="dt" sz="half" idx="10"/>
          </p:nvPr>
        </p:nvSpPr>
        <p:spPr/>
        <p:txBody>
          <a:bodyPr/>
          <a:lstStyle/>
          <a:p>
            <a:fld id="{757B281C-5159-4971-8228-52B9A72E9ED2}" type="datetimeFigureOut">
              <a:pPr/>
              <a:t>19.03.2024</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cs-CZ"/>
          </a:p>
        </p:txBody>
      </p:sp>
    </p:spTree>
    <p:extLst>
      <p:ext uri="{BB962C8B-B14F-4D97-AF65-F5344CB8AC3E}">
        <p14:creationId xmlns:p14="http://schemas.microsoft.com/office/powerpoint/2010/main" val="3355147705"/>
      </p:ext>
    </p:extLst>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40"/>
            <a:ext cx="2057400" cy="5851525"/>
          </a:xfrm>
        </p:spPr>
        <p:txBody>
          <a:bodyPr vert="eaVert"/>
          <a:lstStyle/>
          <a:p>
            <a:pPr eaLnBrk="1" latinLnBrk="0" hangingPunct="1"/>
            <a:r>
              <a:rPr lang="cs-CZ"/>
              <a:t>Kliknutím lze upravit styl.</a:t>
            </a:r>
            <a:endParaRPr/>
          </a:p>
        </p:txBody>
      </p:sp>
      <p:sp>
        <p:nvSpPr>
          <p:cNvPr id="3" name="Vertical Text Placeholder 2"/>
          <p:cNvSpPr>
            <a:spLocks noGrp="1"/>
          </p:cNvSpPr>
          <p:nvPr>
            <p:ph type="body" orient="vert" idx="1"/>
          </p:nvPr>
        </p:nvSpPr>
        <p:spPr>
          <a:xfrm>
            <a:off x="762000" y="274640"/>
            <a:ext cx="5867400" cy="5851525"/>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Date Placeholder 3"/>
          <p:cNvSpPr>
            <a:spLocks noGrp="1"/>
          </p:cNvSpPr>
          <p:nvPr>
            <p:ph type="dt" sz="half" idx="10"/>
          </p:nvPr>
        </p:nvSpPr>
        <p:spPr/>
        <p:txBody>
          <a:bodyPr/>
          <a:lstStyle/>
          <a:p>
            <a:fld id="{757B281C-5159-4971-8228-52B9A72E9ED2}" type="datetimeFigureOut">
              <a:pPr/>
              <a:t>19.03.2024</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cs-CZ"/>
          </a:p>
        </p:txBody>
      </p:sp>
    </p:spTree>
    <p:extLst>
      <p:ext uri="{BB962C8B-B14F-4D97-AF65-F5344CB8AC3E}">
        <p14:creationId xmlns:p14="http://schemas.microsoft.com/office/powerpoint/2010/main" val="87711935"/>
      </p:ext>
    </p:extLst>
  </p:cSld>
  <p:clrMapOvr>
    <a:masterClrMapping/>
  </p:clrMapOvr>
  <p:transitio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cs-CZ"/>
              <a:t>Kliknutím lze upravit styl.</a:t>
            </a:r>
            <a:endParaRPr/>
          </a:p>
        </p:txBody>
      </p:sp>
      <p:sp>
        <p:nvSpPr>
          <p:cNvPr id="3" name="Date Placeholder 2"/>
          <p:cNvSpPr>
            <a:spLocks noGrp="1"/>
          </p:cNvSpPr>
          <p:nvPr>
            <p:ph type="dt" sz="half" idx="10"/>
          </p:nvPr>
        </p:nvSpPr>
        <p:spPr/>
        <p:txBody>
          <a:bodyPr/>
          <a:lstStyle/>
          <a:p>
            <a:fld id="{757B281C-5159-4971-8228-52B9A72E9ED2}" type="datetimeFigureOut">
              <a:pPr/>
              <a:t>19.03.2024</a:t>
            </a:fld>
            <a:endParaRPr kumimoji="0" lang="cs-CZ"/>
          </a:p>
        </p:txBody>
      </p:sp>
      <p:sp>
        <p:nvSpPr>
          <p:cNvPr id="4" name="Footer Placeholder 3"/>
          <p:cNvSpPr>
            <a:spLocks noGrp="1"/>
          </p:cNvSpPr>
          <p:nvPr>
            <p:ph type="ftr" sz="quarter" idx="11"/>
          </p:nvPr>
        </p:nvSpPr>
        <p:spPr/>
        <p:txBody>
          <a:bodyPr/>
          <a:lstStyle/>
          <a:p>
            <a:endParaRPr kumimoji="0" lang="cs-CZ"/>
          </a:p>
        </p:txBody>
      </p:sp>
      <p:sp>
        <p:nvSpPr>
          <p:cNvPr id="5" name="Slide Number Placeholder 4"/>
          <p:cNvSpPr>
            <a:spLocks noGrp="1"/>
          </p:cNvSpPr>
          <p:nvPr>
            <p:ph type="sldNum" sz="quarter" idx="12"/>
          </p:nvPr>
        </p:nvSpPr>
        <p:spPr/>
        <p:txBody>
          <a:bodyPr/>
          <a:lstStyle/>
          <a:p>
            <a:fld id="{33D6E5A2-EC83-451F-A719-9AC1370DD5CF}" type="slidenum">
              <a:pPr/>
              <a:t>‹#›</a:t>
            </a:fld>
            <a:endParaRPr kumimoji="0" lang="cs-CZ"/>
          </a:p>
        </p:txBody>
      </p:sp>
    </p:spTree>
    <p:extLst>
      <p:ext uri="{BB962C8B-B14F-4D97-AF65-F5344CB8AC3E}">
        <p14:creationId xmlns:p14="http://schemas.microsoft.com/office/powerpoint/2010/main" val="3394005091"/>
      </p:ext>
    </p:extLst>
  </p:cSld>
  <p:clrMapOvr>
    <a:masterClrMapping/>
  </p:clrMapOvr>
  <p:transition spd="slow">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19.03.2024</a:t>
            </a:fld>
            <a:endParaRPr kumimoji="0" lang="cs-CZ"/>
          </a:p>
        </p:txBody>
      </p:sp>
      <p:sp>
        <p:nvSpPr>
          <p:cNvPr id="3" name="Footer Placeholder 2"/>
          <p:cNvSpPr>
            <a:spLocks noGrp="1"/>
          </p:cNvSpPr>
          <p:nvPr>
            <p:ph type="ftr" sz="quarter" idx="11"/>
          </p:nvPr>
        </p:nvSpPr>
        <p:spPr/>
        <p:txBody>
          <a:bodyPr/>
          <a:lstStyle/>
          <a:p>
            <a:endParaRPr kumimoji="0" lang="cs-CZ"/>
          </a:p>
        </p:txBody>
      </p:sp>
      <p:sp>
        <p:nvSpPr>
          <p:cNvPr id="4" name="Slide Number Placeholder 3"/>
          <p:cNvSpPr>
            <a:spLocks noGrp="1"/>
          </p:cNvSpPr>
          <p:nvPr>
            <p:ph type="sldNum" sz="quarter" idx="12"/>
          </p:nvPr>
        </p:nvSpPr>
        <p:spPr/>
        <p:txBody>
          <a:bodyPr/>
          <a:lstStyle/>
          <a:p>
            <a:fld id="{33D6E5A2-EC83-451F-A719-9AC1370DD5CF}" type="slidenum">
              <a:pPr/>
              <a:t>‹#›</a:t>
            </a:fld>
            <a:endParaRPr kumimoji="0" lang="cs-CZ"/>
          </a:p>
        </p:txBody>
      </p:sp>
    </p:spTree>
    <p:extLst>
      <p:ext uri="{BB962C8B-B14F-4D97-AF65-F5344CB8AC3E}">
        <p14:creationId xmlns:p14="http://schemas.microsoft.com/office/powerpoint/2010/main" val="2234968427"/>
      </p:ext>
    </p:extLst>
  </p:cSld>
  <p:clrMapOvr>
    <a:masterClrMapping/>
  </p:clrMapOvr>
  <p:transition spd="slow">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ouze pozadí">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4" y="0"/>
            <a:ext cx="9100457" cy="6879771"/>
          </a:xfrm>
          <a:prstGeom prst="rect">
            <a:avLst/>
          </a:prstGeom>
        </p:spPr>
      </p:pic>
      <p:sp>
        <p:nvSpPr>
          <p:cNvPr id="3" name="Date Placeholder 3"/>
          <p:cNvSpPr>
            <a:spLocks noGrp="1"/>
          </p:cNvSpPr>
          <p:nvPr>
            <p:ph type="dt" sz="half" idx="10"/>
          </p:nvPr>
        </p:nvSpPr>
        <p:spPr>
          <a:xfrm>
            <a:off x="762000" y="6356352"/>
            <a:ext cx="2133600" cy="365125"/>
          </a:xfrm>
        </p:spPr>
        <p:txBody>
          <a:bodyPr/>
          <a:lstStyle/>
          <a:p>
            <a:fld id="{757B281C-5159-4971-8228-52B9A72E9ED2}" type="datetimeFigureOut">
              <a:pPr/>
              <a:t>19.03.2024</a:t>
            </a:fld>
            <a:endParaRPr kumimoji="0" lang="cs-CZ"/>
          </a:p>
        </p:txBody>
      </p:sp>
      <p:sp>
        <p:nvSpPr>
          <p:cNvPr id="4" name="Footer Placeholder 4"/>
          <p:cNvSpPr>
            <a:spLocks noGrp="1"/>
          </p:cNvSpPr>
          <p:nvPr>
            <p:ph type="ftr" sz="quarter" idx="11"/>
          </p:nvPr>
        </p:nvSpPr>
        <p:spPr>
          <a:xfrm>
            <a:off x="3352800" y="6356352"/>
            <a:ext cx="2895600" cy="365125"/>
          </a:xfrm>
        </p:spPr>
        <p:txBody>
          <a:bodyPr/>
          <a:lstStyle/>
          <a:p>
            <a:endParaRPr kumimoji="0" lang="cs-CZ"/>
          </a:p>
        </p:txBody>
      </p:sp>
      <p:sp>
        <p:nvSpPr>
          <p:cNvPr id="5" name="Slide Number Placeholder 5"/>
          <p:cNvSpPr>
            <a:spLocks noGrp="1"/>
          </p:cNvSpPr>
          <p:nvPr>
            <p:ph type="sldNum" sz="quarter" idx="12"/>
          </p:nvPr>
        </p:nvSpPr>
        <p:spPr>
          <a:xfrm>
            <a:off x="6705600" y="6356352"/>
            <a:ext cx="2133600" cy="365125"/>
          </a:xfrm>
        </p:spPr>
        <p:txBody>
          <a:bodyPr/>
          <a:lstStyle/>
          <a:p>
            <a:fld id="{33D6E5A2-EC83-451F-A719-9AC1370DD5CF}" type="slidenum">
              <a:pPr/>
              <a:t>‹#›</a:t>
            </a:fld>
            <a:endParaRPr kumimoji="0" lang="cs-CZ"/>
          </a:p>
        </p:txBody>
      </p:sp>
    </p:spTree>
    <p:extLst>
      <p:ext uri="{BB962C8B-B14F-4D97-AF65-F5344CB8AC3E}">
        <p14:creationId xmlns:p14="http://schemas.microsoft.com/office/powerpoint/2010/main" val="2220630541"/>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cs-CZ"/>
            </a:lvl1pPr>
          </a:lstStyle>
          <a:p>
            <a:r>
              <a:rPr kumimoji="0" lang="cs-CZ"/>
              <a:t>Po kliknutí lze upravit styl předlohy nadpisů.</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cs-CZ" sz="3200">
                <a:latin typeface="+mn-lt"/>
              </a:defRPr>
            </a:lvl1pPr>
            <a:lvl2pPr eaLnBrk="1" latinLnBrk="0" hangingPunct="1">
              <a:defRPr kumimoji="0" lang="cs-CZ" sz="2800">
                <a:latin typeface="+mn-lt"/>
              </a:defRPr>
            </a:lvl2pPr>
            <a:lvl3pPr eaLnBrk="1" latinLnBrk="0" hangingPunct="1">
              <a:defRPr kumimoji="0" lang="cs-CZ" sz="2400">
                <a:latin typeface="+mn-lt"/>
              </a:defRPr>
            </a:lvl3pPr>
            <a:lvl4pPr eaLnBrk="1" latinLnBrk="0" hangingPunct="1">
              <a:defRPr kumimoji="0" lang="cs-CZ" sz="2400">
                <a:latin typeface="+mn-lt"/>
              </a:defRPr>
            </a:lvl4pPr>
            <a:lvl5pPr eaLnBrk="1" latinLnBrk="0" hangingPunct="1">
              <a:defRPr kumimoji="0" lang="cs-CZ" sz="2400">
                <a:latin typeface="+mn-lt"/>
              </a:defRPr>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Date Placeholder 3"/>
          <p:cNvSpPr>
            <a:spLocks noGrp="1"/>
          </p:cNvSpPr>
          <p:nvPr>
            <p:ph type="dt" sz="half" idx="10"/>
          </p:nvPr>
        </p:nvSpPr>
        <p:spPr/>
        <p:txBody>
          <a:bodyPr/>
          <a:lstStyle/>
          <a:p>
            <a:fld id="{757B281C-5159-4971-8228-52B9A72E9ED2}" type="datetimeFigureOut">
              <a:pPr/>
              <a:t>19.03.2024</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cs-CZ"/>
              <a:t>Kliknutím lze upravit styl.</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cs-CZ" sz="2800"/>
            </a:lvl1pPr>
            <a:lvl2pPr eaLnBrk="1" latinLnBrk="0" hangingPunct="1">
              <a:defRPr kumimoji="0" lang="cs-CZ" sz="2400"/>
            </a:lvl2pPr>
            <a:lvl3pPr eaLnBrk="1" latinLnBrk="0" hangingPunct="1">
              <a:defRPr kumimoji="0" lang="cs-CZ" sz="2000"/>
            </a:lvl3pPr>
            <a:lvl4pPr eaLnBrk="1" latinLnBrk="0" hangingPunct="1">
              <a:defRPr kumimoji="0" lang="cs-CZ" sz="1800"/>
            </a:lvl4pPr>
            <a:lvl5pPr eaLnBrk="1" latinLnBrk="0" hangingPunct="1">
              <a:defRPr kumimoji="0" lang="cs-CZ" sz="1800"/>
            </a:lvl5pPr>
            <a:lvl6pPr eaLnBrk="1" latinLnBrk="0" hangingPunct="1">
              <a:defRPr kumimoji="0" lang="cs-CZ" sz="1800"/>
            </a:lvl6pPr>
            <a:lvl7pPr eaLnBrk="1" latinLnBrk="0" hangingPunct="1">
              <a:defRPr kumimoji="0" lang="cs-CZ" sz="1800"/>
            </a:lvl7pPr>
            <a:lvl8pPr eaLnBrk="1" latinLnBrk="0" hangingPunct="1">
              <a:defRPr kumimoji="0" lang="cs-CZ" sz="1800"/>
            </a:lvl8pPr>
            <a:lvl9pPr eaLnBrk="1" latinLnBrk="0" hangingPunct="1">
              <a:defRPr kumimoji="0" lang="cs-CZ" sz="18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cs-CZ" sz="2800"/>
            </a:lvl1pPr>
            <a:lvl2pPr eaLnBrk="1" latinLnBrk="0" hangingPunct="1">
              <a:defRPr kumimoji="0" lang="cs-CZ" sz="2400"/>
            </a:lvl2pPr>
            <a:lvl3pPr eaLnBrk="1" latinLnBrk="0" hangingPunct="1">
              <a:defRPr kumimoji="0" lang="cs-CZ" sz="2000"/>
            </a:lvl3pPr>
            <a:lvl4pPr eaLnBrk="1" latinLnBrk="0" hangingPunct="1">
              <a:defRPr kumimoji="0" lang="cs-CZ" sz="1800"/>
            </a:lvl4pPr>
            <a:lvl5pPr eaLnBrk="1" latinLnBrk="0" hangingPunct="1">
              <a:defRPr kumimoji="0" lang="cs-CZ" sz="1800"/>
            </a:lvl5pPr>
            <a:lvl6pPr eaLnBrk="1" latinLnBrk="0" hangingPunct="1">
              <a:defRPr kumimoji="0" lang="cs-CZ" sz="1800"/>
            </a:lvl6pPr>
            <a:lvl7pPr eaLnBrk="1" latinLnBrk="0" hangingPunct="1">
              <a:defRPr kumimoji="0" lang="cs-CZ" sz="1800"/>
            </a:lvl7pPr>
            <a:lvl8pPr eaLnBrk="1" latinLnBrk="0" hangingPunct="1">
              <a:defRPr kumimoji="0" lang="cs-CZ" sz="1800"/>
            </a:lvl8pPr>
            <a:lvl9pPr eaLnBrk="1" latinLnBrk="0" hangingPunct="1">
              <a:defRPr kumimoji="0" lang="cs-CZ" sz="18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5" name="Date Placeholder 4"/>
          <p:cNvSpPr>
            <a:spLocks noGrp="1"/>
          </p:cNvSpPr>
          <p:nvPr>
            <p:ph type="dt" sz="half" idx="10"/>
          </p:nvPr>
        </p:nvSpPr>
        <p:spPr/>
        <p:txBody>
          <a:bodyPr/>
          <a:lstStyle/>
          <a:p>
            <a:fld id="{757B281C-5159-4971-8228-52B9A72E9ED2}" type="datetimeFigureOut">
              <a:pPr/>
              <a:t>19.03.2024</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cs-CZ"/>
            </a:lvl1pPr>
          </a:lstStyle>
          <a:p>
            <a:pPr eaLnBrk="1" latinLnBrk="0" hangingPunct="1"/>
            <a:r>
              <a:rPr lang="cs-CZ"/>
              <a:t>Kliknutím lze upravit styl.</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cs-CZ" sz="2400" b="1"/>
            </a:lvl1pPr>
            <a:lvl2pPr marL="457200" indent="0" eaLnBrk="1" latinLnBrk="0" hangingPunct="1">
              <a:buNone/>
              <a:defRPr kumimoji="0" lang="cs-CZ" sz="2000" b="1"/>
            </a:lvl2pPr>
            <a:lvl3pPr marL="914400" indent="0" eaLnBrk="1" latinLnBrk="0" hangingPunct="1">
              <a:buNone/>
              <a:defRPr kumimoji="0" lang="cs-CZ" sz="1800" b="1"/>
            </a:lvl3pPr>
            <a:lvl4pPr marL="1371600" indent="0" eaLnBrk="1" latinLnBrk="0" hangingPunct="1">
              <a:buNone/>
              <a:defRPr kumimoji="0" lang="cs-CZ" sz="1600" b="1"/>
            </a:lvl4pPr>
            <a:lvl5pPr marL="1828800" indent="0" eaLnBrk="1" latinLnBrk="0" hangingPunct="1">
              <a:buNone/>
              <a:defRPr kumimoji="0" lang="cs-CZ" sz="1600" b="1"/>
            </a:lvl5pPr>
            <a:lvl6pPr marL="2286000" indent="0" eaLnBrk="1" latinLnBrk="0" hangingPunct="1">
              <a:buNone/>
              <a:defRPr kumimoji="0" lang="cs-CZ" sz="1600" b="1"/>
            </a:lvl6pPr>
            <a:lvl7pPr marL="2743200" indent="0" eaLnBrk="1" latinLnBrk="0" hangingPunct="1">
              <a:buNone/>
              <a:defRPr kumimoji="0" lang="cs-CZ" sz="1600" b="1"/>
            </a:lvl7pPr>
            <a:lvl8pPr marL="3200400" indent="0" eaLnBrk="1" latinLnBrk="0" hangingPunct="1">
              <a:buNone/>
              <a:defRPr kumimoji="0" lang="cs-CZ" sz="1600" b="1"/>
            </a:lvl8pPr>
            <a:lvl9pPr marL="3657600" indent="0" eaLnBrk="1" latinLnBrk="0" hangingPunct="1">
              <a:buNone/>
              <a:defRPr kumimoji="0" lang="cs-CZ" sz="1600" b="1"/>
            </a:lvl9pPr>
          </a:lstStyle>
          <a:p>
            <a:pPr lvl="0" eaLnBrk="1" latinLnBrk="0" hangingPunct="1"/>
            <a:r>
              <a:rPr lang="cs-CZ"/>
              <a:t>Kliknutím lze upravit styly předlohy textu.</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cs-CZ" sz="2400"/>
            </a:lvl1pPr>
            <a:lvl2pPr eaLnBrk="1" latinLnBrk="0" hangingPunct="1">
              <a:defRPr kumimoji="0" lang="cs-CZ" sz="2000"/>
            </a:lvl2pPr>
            <a:lvl3pPr eaLnBrk="1" latinLnBrk="0" hangingPunct="1">
              <a:defRPr kumimoji="0" lang="cs-CZ" sz="1800"/>
            </a:lvl3pPr>
            <a:lvl4pPr eaLnBrk="1" latinLnBrk="0" hangingPunct="1">
              <a:defRPr kumimoji="0" lang="cs-CZ" sz="1600"/>
            </a:lvl4pPr>
            <a:lvl5pPr eaLnBrk="1" latinLnBrk="0" hangingPunct="1">
              <a:defRPr kumimoji="0" lang="cs-CZ" sz="1600"/>
            </a:lvl5pPr>
            <a:lvl6pPr eaLnBrk="1" latinLnBrk="0" hangingPunct="1">
              <a:defRPr kumimoji="0" lang="cs-CZ" sz="1600"/>
            </a:lvl6pPr>
            <a:lvl7pPr eaLnBrk="1" latinLnBrk="0" hangingPunct="1">
              <a:defRPr kumimoji="0" lang="cs-CZ" sz="1600"/>
            </a:lvl7pPr>
            <a:lvl8pPr eaLnBrk="1" latinLnBrk="0" hangingPunct="1">
              <a:defRPr kumimoji="0" lang="cs-CZ" sz="1600"/>
            </a:lvl8pPr>
            <a:lvl9pPr eaLnBrk="1" latinLnBrk="0" hangingPunct="1">
              <a:defRPr kumimoji="0" lang="cs-CZ" sz="16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cs-CZ" sz="2400" b="1"/>
            </a:lvl1pPr>
            <a:lvl2pPr marL="457200" indent="0" eaLnBrk="1" latinLnBrk="0" hangingPunct="1">
              <a:buNone/>
              <a:defRPr kumimoji="0" lang="cs-CZ" sz="2000" b="1"/>
            </a:lvl2pPr>
            <a:lvl3pPr marL="914400" indent="0" eaLnBrk="1" latinLnBrk="0" hangingPunct="1">
              <a:buNone/>
              <a:defRPr kumimoji="0" lang="cs-CZ" sz="1800" b="1"/>
            </a:lvl3pPr>
            <a:lvl4pPr marL="1371600" indent="0" eaLnBrk="1" latinLnBrk="0" hangingPunct="1">
              <a:buNone/>
              <a:defRPr kumimoji="0" lang="cs-CZ" sz="1600" b="1"/>
            </a:lvl4pPr>
            <a:lvl5pPr marL="1828800" indent="0" eaLnBrk="1" latinLnBrk="0" hangingPunct="1">
              <a:buNone/>
              <a:defRPr kumimoji="0" lang="cs-CZ" sz="1600" b="1"/>
            </a:lvl5pPr>
            <a:lvl6pPr marL="2286000" indent="0" eaLnBrk="1" latinLnBrk="0" hangingPunct="1">
              <a:buNone/>
              <a:defRPr kumimoji="0" lang="cs-CZ" sz="1600" b="1"/>
            </a:lvl6pPr>
            <a:lvl7pPr marL="2743200" indent="0" eaLnBrk="1" latinLnBrk="0" hangingPunct="1">
              <a:buNone/>
              <a:defRPr kumimoji="0" lang="cs-CZ" sz="1600" b="1"/>
            </a:lvl7pPr>
            <a:lvl8pPr marL="3200400" indent="0" eaLnBrk="1" latinLnBrk="0" hangingPunct="1">
              <a:buNone/>
              <a:defRPr kumimoji="0" lang="cs-CZ" sz="1600" b="1"/>
            </a:lvl8pPr>
            <a:lvl9pPr marL="3657600" indent="0" eaLnBrk="1" latinLnBrk="0" hangingPunct="1">
              <a:buNone/>
              <a:defRPr kumimoji="0" lang="cs-CZ" sz="1600" b="1"/>
            </a:lvl9pPr>
          </a:lstStyle>
          <a:p>
            <a:pPr lvl="0" eaLnBrk="1" latinLnBrk="0" hangingPunct="1"/>
            <a:r>
              <a:rPr lang="cs-CZ"/>
              <a:t>Kliknutím lze upravit styly předlohy textu.</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cs-CZ" sz="2400"/>
            </a:lvl1pPr>
            <a:lvl2pPr eaLnBrk="1" latinLnBrk="0" hangingPunct="1">
              <a:defRPr kumimoji="0" lang="cs-CZ" sz="2000"/>
            </a:lvl2pPr>
            <a:lvl3pPr eaLnBrk="1" latinLnBrk="0" hangingPunct="1">
              <a:defRPr kumimoji="0" lang="cs-CZ" sz="1800"/>
            </a:lvl3pPr>
            <a:lvl4pPr eaLnBrk="1" latinLnBrk="0" hangingPunct="1">
              <a:defRPr kumimoji="0" lang="cs-CZ" sz="1600"/>
            </a:lvl4pPr>
            <a:lvl5pPr eaLnBrk="1" latinLnBrk="0" hangingPunct="1">
              <a:defRPr kumimoji="0" lang="cs-CZ" sz="1600"/>
            </a:lvl5pPr>
            <a:lvl6pPr eaLnBrk="1" latinLnBrk="0" hangingPunct="1">
              <a:defRPr kumimoji="0" lang="cs-CZ" sz="1600"/>
            </a:lvl6pPr>
            <a:lvl7pPr eaLnBrk="1" latinLnBrk="0" hangingPunct="1">
              <a:defRPr kumimoji="0" lang="cs-CZ" sz="1600"/>
            </a:lvl7pPr>
            <a:lvl8pPr eaLnBrk="1" latinLnBrk="0" hangingPunct="1">
              <a:defRPr kumimoji="0" lang="cs-CZ" sz="1600"/>
            </a:lvl8pPr>
            <a:lvl9pPr eaLnBrk="1" latinLnBrk="0" hangingPunct="1">
              <a:defRPr kumimoji="0" lang="cs-CZ" sz="16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7" name="Date Placeholder 6"/>
          <p:cNvSpPr>
            <a:spLocks noGrp="1"/>
          </p:cNvSpPr>
          <p:nvPr>
            <p:ph type="dt" sz="half" idx="10"/>
          </p:nvPr>
        </p:nvSpPr>
        <p:spPr/>
        <p:txBody>
          <a:bodyPr/>
          <a:lstStyle/>
          <a:p>
            <a:fld id="{757B281C-5159-4971-8228-52B9A72E9ED2}" type="datetimeFigureOut">
              <a:pPr/>
              <a:t>19.03.2024</a:t>
            </a:fld>
            <a:endParaRPr kumimoji="0" lang="cs-CZ"/>
          </a:p>
        </p:txBody>
      </p:sp>
      <p:sp>
        <p:nvSpPr>
          <p:cNvPr id="8" name="Footer Placeholder 7"/>
          <p:cNvSpPr>
            <a:spLocks noGrp="1"/>
          </p:cNvSpPr>
          <p:nvPr>
            <p:ph type="ftr" sz="quarter" idx="11"/>
          </p:nvPr>
        </p:nvSpPr>
        <p:spPr/>
        <p:txBody>
          <a:bodyPr/>
          <a:lstStyle/>
          <a:p>
            <a:endParaRPr kumimoji="0" lang="cs-CZ"/>
          </a:p>
        </p:txBody>
      </p:sp>
      <p:sp>
        <p:nvSpPr>
          <p:cNvPr id="9" name="Slide Number Placeholder 8"/>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cs-CZ" sz="2000" b="1"/>
            </a:lvl1pPr>
          </a:lstStyle>
          <a:p>
            <a:pPr eaLnBrk="1" latinLnBrk="0" hangingPunct="1"/>
            <a:r>
              <a:rPr lang="cs-CZ"/>
              <a:t>Kliknutím lze upravit styl.</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cs-CZ" sz="3200"/>
            </a:lvl1pPr>
            <a:lvl2pPr eaLnBrk="1" latinLnBrk="0" hangingPunct="1">
              <a:defRPr kumimoji="0" lang="cs-CZ" sz="2800"/>
            </a:lvl2pPr>
            <a:lvl3pPr eaLnBrk="1" latinLnBrk="0" hangingPunct="1">
              <a:defRPr kumimoji="0" lang="cs-CZ" sz="2400"/>
            </a:lvl3pPr>
            <a:lvl4pPr eaLnBrk="1" latinLnBrk="0" hangingPunct="1">
              <a:defRPr kumimoji="0" lang="cs-CZ" sz="2000"/>
            </a:lvl4pPr>
            <a:lvl5pPr eaLnBrk="1" latinLnBrk="0" hangingPunct="1">
              <a:defRPr kumimoji="0" lang="cs-CZ" sz="2000"/>
            </a:lvl5pPr>
            <a:lvl6pPr eaLnBrk="1" latinLnBrk="0" hangingPunct="1">
              <a:defRPr kumimoji="0" lang="cs-CZ" sz="2000"/>
            </a:lvl6pPr>
            <a:lvl7pPr eaLnBrk="1" latinLnBrk="0" hangingPunct="1">
              <a:defRPr kumimoji="0" lang="cs-CZ" sz="2000"/>
            </a:lvl7pPr>
            <a:lvl8pPr eaLnBrk="1" latinLnBrk="0" hangingPunct="1">
              <a:defRPr kumimoji="0" lang="cs-CZ" sz="2000"/>
            </a:lvl8pPr>
            <a:lvl9pPr eaLnBrk="1" latinLnBrk="0" hangingPunct="1">
              <a:defRPr kumimoji="0" lang="cs-CZ" sz="20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cs-CZ" sz="1400"/>
            </a:lvl1pPr>
            <a:lvl2pPr marL="457200" indent="0" eaLnBrk="1" latinLnBrk="0" hangingPunct="1">
              <a:buNone/>
              <a:defRPr kumimoji="0" lang="cs-CZ" sz="1200"/>
            </a:lvl2pPr>
            <a:lvl3pPr marL="914400" indent="0" eaLnBrk="1" latinLnBrk="0" hangingPunct="1">
              <a:buNone/>
              <a:defRPr kumimoji="0" lang="cs-CZ" sz="1000"/>
            </a:lvl3pPr>
            <a:lvl4pPr marL="1371600" indent="0" eaLnBrk="1" latinLnBrk="0" hangingPunct="1">
              <a:buNone/>
              <a:defRPr kumimoji="0" lang="cs-CZ" sz="900"/>
            </a:lvl4pPr>
            <a:lvl5pPr marL="1828800" indent="0" eaLnBrk="1" latinLnBrk="0" hangingPunct="1">
              <a:buNone/>
              <a:defRPr kumimoji="0" lang="cs-CZ" sz="900"/>
            </a:lvl5pPr>
            <a:lvl6pPr marL="2286000" indent="0" eaLnBrk="1" latinLnBrk="0" hangingPunct="1">
              <a:buNone/>
              <a:defRPr kumimoji="0" lang="cs-CZ" sz="900"/>
            </a:lvl6pPr>
            <a:lvl7pPr marL="2743200" indent="0" eaLnBrk="1" latinLnBrk="0" hangingPunct="1">
              <a:buNone/>
              <a:defRPr kumimoji="0" lang="cs-CZ" sz="900"/>
            </a:lvl7pPr>
            <a:lvl8pPr marL="3200400" indent="0" eaLnBrk="1" latinLnBrk="0" hangingPunct="1">
              <a:buNone/>
              <a:defRPr kumimoji="0" lang="cs-CZ" sz="900"/>
            </a:lvl8pPr>
            <a:lvl9pPr marL="3657600" indent="0" eaLnBrk="1" latinLnBrk="0" hangingPunct="1">
              <a:buNone/>
              <a:defRPr kumimoji="0" lang="cs-CZ" sz="900"/>
            </a:lvl9pPr>
          </a:lstStyle>
          <a:p>
            <a:pPr lvl="0" eaLnBrk="1" latinLnBrk="0" hangingPunct="1"/>
            <a:r>
              <a:rPr lang="cs-CZ"/>
              <a:t>Kliknutím lze upravit styly předlohy textu.</a:t>
            </a:r>
          </a:p>
        </p:txBody>
      </p:sp>
      <p:sp>
        <p:nvSpPr>
          <p:cNvPr id="5" name="Date Placeholder 4"/>
          <p:cNvSpPr>
            <a:spLocks noGrp="1"/>
          </p:cNvSpPr>
          <p:nvPr>
            <p:ph type="dt" sz="half" idx="10"/>
          </p:nvPr>
        </p:nvSpPr>
        <p:spPr/>
        <p:txBody>
          <a:bodyPr/>
          <a:lstStyle/>
          <a:p>
            <a:fld id="{757B281C-5159-4971-8228-52B9A72E9ED2}" type="datetimeFigureOut">
              <a:pPr/>
              <a:t>19.03.2024</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cs-CZ" sz="2000" b="1"/>
            </a:lvl1pPr>
          </a:lstStyle>
          <a:p>
            <a:pPr eaLnBrk="1" latinLnBrk="0" hangingPunct="1"/>
            <a:r>
              <a:rPr lang="cs-CZ"/>
              <a:t>Kliknutím lze upravit styl.</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cs-CZ" sz="3200"/>
            </a:lvl1pPr>
            <a:lvl2pPr marL="457200" indent="0" eaLnBrk="1" latinLnBrk="0" hangingPunct="1">
              <a:buNone/>
              <a:defRPr kumimoji="0" lang="cs-CZ" sz="2800"/>
            </a:lvl2pPr>
            <a:lvl3pPr marL="914400" indent="0" eaLnBrk="1" latinLnBrk="0" hangingPunct="1">
              <a:buNone/>
              <a:defRPr kumimoji="0" lang="cs-CZ" sz="2400"/>
            </a:lvl3pPr>
            <a:lvl4pPr marL="1371600" indent="0" eaLnBrk="1" latinLnBrk="0" hangingPunct="1">
              <a:buNone/>
              <a:defRPr kumimoji="0" lang="cs-CZ" sz="2000"/>
            </a:lvl4pPr>
            <a:lvl5pPr marL="1828800" indent="0" eaLnBrk="1" latinLnBrk="0" hangingPunct="1">
              <a:buNone/>
              <a:defRPr kumimoji="0" lang="cs-CZ" sz="2000"/>
            </a:lvl5pPr>
            <a:lvl6pPr marL="2286000" indent="0" eaLnBrk="1" latinLnBrk="0" hangingPunct="1">
              <a:buNone/>
              <a:defRPr kumimoji="0" lang="cs-CZ" sz="2000"/>
            </a:lvl6pPr>
            <a:lvl7pPr marL="2743200" indent="0" eaLnBrk="1" latinLnBrk="0" hangingPunct="1">
              <a:buNone/>
              <a:defRPr kumimoji="0" lang="cs-CZ" sz="2000"/>
            </a:lvl7pPr>
            <a:lvl8pPr marL="3200400" indent="0" eaLnBrk="1" latinLnBrk="0" hangingPunct="1">
              <a:buNone/>
              <a:defRPr kumimoji="0" lang="cs-CZ" sz="2000"/>
            </a:lvl8pPr>
            <a:lvl9pPr marL="3657600" indent="0" eaLnBrk="1" latinLnBrk="0" hangingPunct="1">
              <a:buNone/>
              <a:defRPr kumimoji="0" lang="cs-CZ" sz="2000"/>
            </a:lvl9pPr>
          </a:lstStyle>
          <a:p>
            <a:pPr eaLnBrk="1" latinLnBrk="0" hangingPunct="1"/>
            <a:r>
              <a:rPr lang="cs-CZ"/>
              <a:t>Kliknutím na ikonu přidáte obrázek.</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cs-CZ" sz="1400"/>
            </a:lvl1pPr>
            <a:lvl2pPr marL="457200" indent="0" eaLnBrk="1" latinLnBrk="0" hangingPunct="1">
              <a:buNone/>
              <a:defRPr kumimoji="0" lang="cs-CZ" sz="1200"/>
            </a:lvl2pPr>
            <a:lvl3pPr marL="914400" indent="0" eaLnBrk="1" latinLnBrk="0" hangingPunct="1">
              <a:buNone/>
              <a:defRPr kumimoji="0" lang="cs-CZ" sz="1000"/>
            </a:lvl3pPr>
            <a:lvl4pPr marL="1371600" indent="0" eaLnBrk="1" latinLnBrk="0" hangingPunct="1">
              <a:buNone/>
              <a:defRPr kumimoji="0" lang="cs-CZ" sz="900"/>
            </a:lvl4pPr>
            <a:lvl5pPr marL="1828800" indent="0" eaLnBrk="1" latinLnBrk="0" hangingPunct="1">
              <a:buNone/>
              <a:defRPr kumimoji="0" lang="cs-CZ" sz="900"/>
            </a:lvl5pPr>
            <a:lvl6pPr marL="2286000" indent="0" eaLnBrk="1" latinLnBrk="0" hangingPunct="1">
              <a:buNone/>
              <a:defRPr kumimoji="0" lang="cs-CZ" sz="900"/>
            </a:lvl6pPr>
            <a:lvl7pPr marL="2743200" indent="0" eaLnBrk="1" latinLnBrk="0" hangingPunct="1">
              <a:buNone/>
              <a:defRPr kumimoji="0" lang="cs-CZ" sz="900"/>
            </a:lvl7pPr>
            <a:lvl8pPr marL="3200400" indent="0" eaLnBrk="1" latinLnBrk="0" hangingPunct="1">
              <a:buNone/>
              <a:defRPr kumimoji="0" lang="cs-CZ" sz="900"/>
            </a:lvl8pPr>
            <a:lvl9pPr marL="3657600" indent="0" eaLnBrk="1" latinLnBrk="0" hangingPunct="1">
              <a:buNone/>
              <a:defRPr kumimoji="0" lang="cs-CZ" sz="900"/>
            </a:lvl9pPr>
          </a:lstStyle>
          <a:p>
            <a:pPr lvl="0" eaLnBrk="1" latinLnBrk="0" hangingPunct="1"/>
            <a:r>
              <a:rPr lang="cs-CZ"/>
              <a:t>Kliknutím lze upravit styly předlohy textu.</a:t>
            </a:r>
          </a:p>
        </p:txBody>
      </p:sp>
      <p:sp>
        <p:nvSpPr>
          <p:cNvPr id="5" name="Date Placeholder 4"/>
          <p:cNvSpPr>
            <a:spLocks noGrp="1"/>
          </p:cNvSpPr>
          <p:nvPr>
            <p:ph type="dt" sz="half" idx="10"/>
          </p:nvPr>
        </p:nvSpPr>
        <p:spPr/>
        <p:txBody>
          <a:bodyPr/>
          <a:lstStyle/>
          <a:p>
            <a:fld id="{757B281C-5159-4971-8228-52B9A72E9ED2}" type="datetimeFigureOut">
              <a:pPr/>
              <a:t>19.03.2024</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cs-CZ"/>
              <a:t>Kliknutím lze upravit styl.</a:t>
            </a:r>
            <a:endParaRPr/>
          </a:p>
        </p:txBody>
      </p:sp>
      <p:sp>
        <p:nvSpPr>
          <p:cNvPr id="3" name="Vertical Text Placeholder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Date Placeholder 3"/>
          <p:cNvSpPr>
            <a:spLocks noGrp="1"/>
          </p:cNvSpPr>
          <p:nvPr>
            <p:ph type="dt" sz="half" idx="10"/>
          </p:nvPr>
        </p:nvSpPr>
        <p:spPr/>
        <p:txBody>
          <a:bodyPr/>
          <a:lstStyle/>
          <a:p>
            <a:fld id="{757B281C-5159-4971-8228-52B9A72E9ED2}" type="datetimeFigureOut">
              <a:pPr/>
              <a:t>19.03.2024</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cs-CZ"/>
              <a:t>Kliknutím lze upravit styl.</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Date Placeholder 3"/>
          <p:cNvSpPr>
            <a:spLocks noGrp="1"/>
          </p:cNvSpPr>
          <p:nvPr>
            <p:ph type="dt" sz="half" idx="10"/>
          </p:nvPr>
        </p:nvSpPr>
        <p:spPr/>
        <p:txBody>
          <a:bodyPr/>
          <a:lstStyle/>
          <a:p>
            <a:fld id="{757B281C-5159-4971-8228-52B9A72E9ED2}" type="datetimeFigureOut">
              <a:pPr/>
              <a:t>19.03.2024</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cs-CZ"/>
              <a:t>Kliknutím lze upravit styl.</a:t>
            </a:r>
            <a:endParaRPr kumimoji="0" lang="en-US"/>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cs-CZ" sz="1200">
                <a:solidFill>
                  <a:schemeClr val="tx1">
                    <a:tint val="75000"/>
                  </a:schemeClr>
                </a:solidFill>
              </a:defRPr>
            </a:lvl1pPr>
          </a:lstStyle>
          <a:p>
            <a:fld id="{757B281C-5159-4971-8228-52B9A72E9ED2}" type="datetimeFigureOut">
              <a:pPr/>
              <a:t>19.03.2024</a:t>
            </a:fld>
            <a:endParaRPr kumimoji="0" lang="cs-CZ"/>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cs-CZ" sz="1200">
                <a:solidFill>
                  <a:schemeClr val="tx1">
                    <a:tint val="75000"/>
                  </a:schemeClr>
                </a:solidFill>
              </a:defRPr>
            </a:lvl1pPr>
          </a:lstStyle>
          <a:p>
            <a:endParaRPr kumimoji="0" lang="cs-CZ"/>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cs-CZ" sz="1200">
                <a:solidFill>
                  <a:schemeClr val="tx1">
                    <a:tint val="75000"/>
                  </a:schemeClr>
                </a:solidFill>
              </a:defRPr>
            </a:lvl1pPr>
          </a:lstStyle>
          <a:p>
            <a:fld id="{33D6E5A2-EC83-451F-A719-9AC1370DD5CF}" type="slidenum">
              <a:pPr/>
              <a:t>‹#›</a:t>
            </a:fld>
            <a:endParaRPr kumimoji="0" lang="cs-CZ"/>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kumimoji="0" lang="cs-CZ"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cs-CZ"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cs-CZ"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cs-CZ"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cs-CZ"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9pPr>
    </p:bodyStyle>
    <p:otherStyle>
      <a:defPPr>
        <a:defRPr kumimoji="0" lang="cs-CZ"/>
      </a:defPPr>
      <a:lvl1pPr marL="0" algn="l" defTabSz="914400" rtl="0" eaLnBrk="1" latinLnBrk="0" hangingPunct="1">
        <a:defRPr kumimoji="0" lang="cs-CZ" sz="1800" kern="1200">
          <a:solidFill>
            <a:schemeClr val="tx1"/>
          </a:solidFill>
          <a:latin typeface="+mn-lt"/>
          <a:ea typeface="+mn-ea"/>
          <a:cs typeface="+mn-cs"/>
        </a:defRPr>
      </a:lvl1pPr>
      <a:lvl2pPr marL="457200" algn="l" defTabSz="914400" rtl="0" eaLnBrk="1" latinLnBrk="0" hangingPunct="1">
        <a:defRPr kumimoji="0" lang="cs-CZ" sz="1800" kern="1200">
          <a:solidFill>
            <a:schemeClr val="tx1"/>
          </a:solidFill>
          <a:latin typeface="+mn-lt"/>
          <a:ea typeface="+mn-ea"/>
          <a:cs typeface="+mn-cs"/>
        </a:defRPr>
      </a:lvl2pPr>
      <a:lvl3pPr marL="914400" algn="l" defTabSz="914400" rtl="0" eaLnBrk="1" latinLnBrk="0" hangingPunct="1">
        <a:defRPr kumimoji="0" lang="cs-CZ" sz="1800" kern="1200">
          <a:solidFill>
            <a:schemeClr val="tx1"/>
          </a:solidFill>
          <a:latin typeface="+mn-lt"/>
          <a:ea typeface="+mn-ea"/>
          <a:cs typeface="+mn-cs"/>
        </a:defRPr>
      </a:lvl3pPr>
      <a:lvl4pPr marL="1371600" algn="l" defTabSz="914400" rtl="0" eaLnBrk="1" latinLnBrk="0" hangingPunct="1">
        <a:defRPr kumimoji="0" lang="cs-CZ" sz="1800" kern="1200">
          <a:solidFill>
            <a:schemeClr val="tx1"/>
          </a:solidFill>
          <a:latin typeface="+mn-lt"/>
          <a:ea typeface="+mn-ea"/>
          <a:cs typeface="+mn-cs"/>
        </a:defRPr>
      </a:lvl4pPr>
      <a:lvl5pPr marL="1828800" algn="l" defTabSz="914400" rtl="0" eaLnBrk="1" latinLnBrk="0" hangingPunct="1">
        <a:defRPr kumimoji="0" lang="cs-CZ" sz="1800" kern="1200">
          <a:solidFill>
            <a:schemeClr val="tx1"/>
          </a:solidFill>
          <a:latin typeface="+mn-lt"/>
          <a:ea typeface="+mn-ea"/>
          <a:cs typeface="+mn-cs"/>
        </a:defRPr>
      </a:lvl5pPr>
      <a:lvl6pPr marL="2286000" algn="l" defTabSz="914400" rtl="0" eaLnBrk="1" latinLnBrk="0" hangingPunct="1">
        <a:defRPr kumimoji="0" lang="cs-CZ" sz="1800" kern="1200">
          <a:solidFill>
            <a:schemeClr val="tx1"/>
          </a:solidFill>
          <a:latin typeface="+mn-lt"/>
          <a:ea typeface="+mn-ea"/>
          <a:cs typeface="+mn-cs"/>
        </a:defRPr>
      </a:lvl6pPr>
      <a:lvl7pPr marL="2743200" algn="l" defTabSz="914400" rtl="0" eaLnBrk="1" latinLnBrk="0" hangingPunct="1">
        <a:defRPr kumimoji="0" lang="cs-CZ" sz="1800" kern="1200">
          <a:solidFill>
            <a:schemeClr val="tx1"/>
          </a:solidFill>
          <a:latin typeface="+mn-lt"/>
          <a:ea typeface="+mn-ea"/>
          <a:cs typeface="+mn-cs"/>
        </a:defRPr>
      </a:lvl7pPr>
      <a:lvl8pPr marL="3200400" algn="l" defTabSz="914400" rtl="0" eaLnBrk="1" latinLnBrk="0" hangingPunct="1">
        <a:defRPr kumimoji="0" lang="cs-CZ" sz="1800" kern="1200">
          <a:solidFill>
            <a:schemeClr val="tx1"/>
          </a:solidFill>
          <a:latin typeface="+mn-lt"/>
          <a:ea typeface="+mn-ea"/>
          <a:cs typeface="+mn-cs"/>
        </a:defRPr>
      </a:lvl8pPr>
      <a:lvl9pPr marL="3657600" algn="l" defTabSz="914400" rtl="0" eaLnBrk="1" latinLnBrk="0" hangingPunct="1">
        <a:defRPr kumimoji="0" lang="cs-CZ"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4"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cs-CZ"/>
              <a:t>Kliknutím lze upravit styl.</a:t>
            </a:r>
            <a:endParaRPr kumimoji="0" lang="en-US"/>
          </a:p>
        </p:txBody>
      </p:sp>
      <p:sp>
        <p:nvSpPr>
          <p:cNvPr id="3" name="Text Placeholder 2"/>
          <p:cNvSpPr>
            <a:spLocks noGrp="1"/>
          </p:cNvSpPr>
          <p:nvPr>
            <p:ph type="body" idx="1"/>
          </p:nvPr>
        </p:nvSpPr>
        <p:spPr>
          <a:xfrm>
            <a:off x="762000" y="1600202"/>
            <a:ext cx="8077200" cy="4525963"/>
          </a:xfrm>
          <a:prstGeom prst="rect">
            <a:avLst/>
          </a:prstGeom>
        </p:spPr>
        <p:txBody>
          <a:bodyPr vert="horz" lIns="91440" tIns="45720" rIns="91440" bIns="45720" rtlCol="0">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4" name="Date Placeholder 3"/>
          <p:cNvSpPr>
            <a:spLocks noGrp="1"/>
          </p:cNvSpPr>
          <p:nvPr>
            <p:ph type="dt" sz="half" idx="2"/>
          </p:nvPr>
        </p:nvSpPr>
        <p:spPr>
          <a:xfrm>
            <a:off x="762000" y="6356352"/>
            <a:ext cx="2133600" cy="365125"/>
          </a:xfrm>
          <a:prstGeom prst="rect">
            <a:avLst/>
          </a:prstGeom>
        </p:spPr>
        <p:txBody>
          <a:bodyPr vert="horz" lIns="91440" tIns="45720" rIns="91440" bIns="45720" rtlCol="0" anchor="ctr"/>
          <a:lstStyle>
            <a:lvl1pPr algn="l" eaLnBrk="1" latinLnBrk="0" hangingPunct="1">
              <a:defRPr kumimoji="0" lang="cs-CZ" sz="900">
                <a:solidFill>
                  <a:schemeClr val="tx1">
                    <a:tint val="75000"/>
                  </a:schemeClr>
                </a:solidFill>
              </a:defRPr>
            </a:lvl1pPr>
          </a:lstStyle>
          <a:p>
            <a:fld id="{757B281C-5159-4971-8228-52B9A72E9ED2}" type="datetimeFigureOut">
              <a:pPr/>
              <a:t>19.03.2024</a:t>
            </a:fld>
            <a:endParaRPr kumimoji="0" lang="cs-CZ"/>
          </a:p>
        </p:txBody>
      </p:sp>
      <p:sp>
        <p:nvSpPr>
          <p:cNvPr id="5" name="Footer Placeholder 4"/>
          <p:cNvSpPr>
            <a:spLocks noGrp="1"/>
          </p:cNvSpPr>
          <p:nvPr>
            <p:ph type="ftr" sz="quarter" idx="3"/>
          </p:nvPr>
        </p:nvSpPr>
        <p:spPr>
          <a:xfrm>
            <a:off x="3352800" y="6356352"/>
            <a:ext cx="2895600" cy="365125"/>
          </a:xfrm>
          <a:prstGeom prst="rect">
            <a:avLst/>
          </a:prstGeom>
        </p:spPr>
        <p:txBody>
          <a:bodyPr vert="horz" lIns="91440" tIns="45720" rIns="91440" bIns="45720" rtlCol="0" anchor="ctr"/>
          <a:lstStyle>
            <a:lvl1pPr algn="ctr" eaLnBrk="1" latinLnBrk="0" hangingPunct="1">
              <a:defRPr kumimoji="0" lang="cs-CZ" sz="900">
                <a:solidFill>
                  <a:schemeClr val="tx1">
                    <a:tint val="75000"/>
                  </a:schemeClr>
                </a:solidFill>
              </a:defRPr>
            </a:lvl1pPr>
          </a:lstStyle>
          <a:p>
            <a:endParaRPr kumimoji="0" lang="cs-CZ"/>
          </a:p>
        </p:txBody>
      </p:sp>
      <p:sp>
        <p:nvSpPr>
          <p:cNvPr id="6" name="Slide Number Placeholder 5"/>
          <p:cNvSpPr>
            <a:spLocks noGrp="1"/>
          </p:cNvSpPr>
          <p:nvPr>
            <p:ph type="sldNum" sz="quarter" idx="4"/>
          </p:nvPr>
        </p:nvSpPr>
        <p:spPr>
          <a:xfrm>
            <a:off x="6705600" y="6356352"/>
            <a:ext cx="2133600" cy="365125"/>
          </a:xfrm>
          <a:prstGeom prst="rect">
            <a:avLst/>
          </a:prstGeom>
        </p:spPr>
        <p:txBody>
          <a:bodyPr vert="horz" lIns="91440" tIns="45720" rIns="91440" bIns="45720" rtlCol="0" anchor="ctr"/>
          <a:lstStyle>
            <a:lvl1pPr algn="r" eaLnBrk="1" latinLnBrk="0" hangingPunct="1">
              <a:defRPr kumimoji="0" lang="cs-CZ" sz="900">
                <a:solidFill>
                  <a:schemeClr val="tx1">
                    <a:tint val="75000"/>
                  </a:schemeClr>
                </a:solidFill>
              </a:defRPr>
            </a:lvl1pPr>
          </a:lstStyle>
          <a:p>
            <a:fld id="{33D6E5A2-EC83-451F-A719-9AC1370DD5CF}" type="slidenum">
              <a:pPr/>
              <a:t>‹#›</a:t>
            </a:fld>
            <a:endParaRPr kumimoji="0" lang="cs-CZ"/>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399" y="-109183"/>
            <a:ext cx="818707" cy="7083189"/>
          </a:xfrm>
          <a:prstGeom prst="rect">
            <a:avLst/>
          </a:prstGeom>
        </p:spPr>
      </p:pic>
    </p:spTree>
    <p:extLst>
      <p:ext uri="{BB962C8B-B14F-4D97-AF65-F5344CB8AC3E}">
        <p14:creationId xmlns:p14="http://schemas.microsoft.com/office/powerpoint/2010/main" val="279580143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ransition spd="slow">
    <p:wipe dir="d"/>
  </p:transition>
  <p:txStyles>
    <p:titleStyle>
      <a:lvl1pPr algn="l" defTabSz="685800" rtl="0" eaLnBrk="1" latinLnBrk="0" hangingPunct="1">
        <a:spcBef>
          <a:spcPct val="0"/>
        </a:spcBef>
        <a:buNone/>
        <a:defRPr kumimoji="0" lang="cs-CZ"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0" lang="cs-CZ"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0" lang="cs-CZ"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0" lang="cs-CZ"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0" lang="cs-CZ"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0" lang="cs-CZ"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0" lang="cs-CZ"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0" lang="cs-CZ"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0" lang="cs-CZ"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0" lang="cs-CZ" sz="1500" kern="1200">
          <a:solidFill>
            <a:schemeClr val="tx1"/>
          </a:solidFill>
          <a:latin typeface="+mn-lt"/>
          <a:ea typeface="+mn-ea"/>
          <a:cs typeface="+mn-cs"/>
        </a:defRPr>
      </a:lvl9pPr>
    </p:bodyStyle>
    <p:otherStyle>
      <a:defPPr>
        <a:defRPr kumimoji="0" lang="cs-CZ"/>
      </a:defPPr>
      <a:lvl1pPr marL="0" algn="l" defTabSz="685800" rtl="0" eaLnBrk="1" latinLnBrk="0" hangingPunct="1">
        <a:defRPr kumimoji="0" lang="cs-CZ" sz="1350" kern="1200">
          <a:solidFill>
            <a:schemeClr val="tx1"/>
          </a:solidFill>
          <a:latin typeface="+mn-lt"/>
          <a:ea typeface="+mn-ea"/>
          <a:cs typeface="+mn-cs"/>
        </a:defRPr>
      </a:lvl1pPr>
      <a:lvl2pPr marL="342900" algn="l" defTabSz="685800" rtl="0" eaLnBrk="1" latinLnBrk="0" hangingPunct="1">
        <a:defRPr kumimoji="0" lang="cs-CZ" sz="1350" kern="1200">
          <a:solidFill>
            <a:schemeClr val="tx1"/>
          </a:solidFill>
          <a:latin typeface="+mn-lt"/>
          <a:ea typeface="+mn-ea"/>
          <a:cs typeface="+mn-cs"/>
        </a:defRPr>
      </a:lvl2pPr>
      <a:lvl3pPr marL="685800" algn="l" defTabSz="685800" rtl="0" eaLnBrk="1" latinLnBrk="0" hangingPunct="1">
        <a:defRPr kumimoji="0" lang="cs-CZ" sz="1350" kern="1200">
          <a:solidFill>
            <a:schemeClr val="tx1"/>
          </a:solidFill>
          <a:latin typeface="+mn-lt"/>
          <a:ea typeface="+mn-ea"/>
          <a:cs typeface="+mn-cs"/>
        </a:defRPr>
      </a:lvl3pPr>
      <a:lvl4pPr marL="1028700" algn="l" defTabSz="685800" rtl="0" eaLnBrk="1" latinLnBrk="0" hangingPunct="1">
        <a:defRPr kumimoji="0" lang="cs-CZ" sz="1350" kern="1200">
          <a:solidFill>
            <a:schemeClr val="tx1"/>
          </a:solidFill>
          <a:latin typeface="+mn-lt"/>
          <a:ea typeface="+mn-ea"/>
          <a:cs typeface="+mn-cs"/>
        </a:defRPr>
      </a:lvl4pPr>
      <a:lvl5pPr marL="1371600" algn="l" defTabSz="685800" rtl="0" eaLnBrk="1" latinLnBrk="0" hangingPunct="1">
        <a:defRPr kumimoji="0" lang="cs-CZ" sz="1350" kern="1200">
          <a:solidFill>
            <a:schemeClr val="tx1"/>
          </a:solidFill>
          <a:latin typeface="+mn-lt"/>
          <a:ea typeface="+mn-ea"/>
          <a:cs typeface="+mn-cs"/>
        </a:defRPr>
      </a:lvl5pPr>
      <a:lvl6pPr marL="1714500" algn="l" defTabSz="685800" rtl="0" eaLnBrk="1" latinLnBrk="0" hangingPunct="1">
        <a:defRPr kumimoji="0" lang="cs-CZ" sz="1350" kern="1200">
          <a:solidFill>
            <a:schemeClr val="tx1"/>
          </a:solidFill>
          <a:latin typeface="+mn-lt"/>
          <a:ea typeface="+mn-ea"/>
          <a:cs typeface="+mn-cs"/>
        </a:defRPr>
      </a:lvl6pPr>
      <a:lvl7pPr marL="2057400" algn="l" defTabSz="685800" rtl="0" eaLnBrk="1" latinLnBrk="0" hangingPunct="1">
        <a:defRPr kumimoji="0" lang="cs-CZ" sz="1350" kern="1200">
          <a:solidFill>
            <a:schemeClr val="tx1"/>
          </a:solidFill>
          <a:latin typeface="+mn-lt"/>
          <a:ea typeface="+mn-ea"/>
          <a:cs typeface="+mn-cs"/>
        </a:defRPr>
      </a:lvl7pPr>
      <a:lvl8pPr marL="2400300" algn="l" defTabSz="685800" rtl="0" eaLnBrk="1" latinLnBrk="0" hangingPunct="1">
        <a:defRPr kumimoji="0" lang="cs-CZ" sz="1350" kern="1200">
          <a:solidFill>
            <a:schemeClr val="tx1"/>
          </a:solidFill>
          <a:latin typeface="+mn-lt"/>
          <a:ea typeface="+mn-ea"/>
          <a:cs typeface="+mn-cs"/>
        </a:defRPr>
      </a:lvl8pPr>
      <a:lvl9pPr marL="2743200" algn="l" defTabSz="685800" rtl="0" eaLnBrk="1" latinLnBrk="0" hangingPunct="1">
        <a:defRPr kumimoji="0" lang="cs-CZ"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23.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hyperlink" Target="https://www.linkedin.com/in/mgr-petr-hrdli%C4%8Dka-04b3911bb/" TargetMode="External"/><Relationship Id="rId5" Type="http://schemas.openxmlformats.org/officeDocument/2006/relationships/hyperlink" Target="mailto:p.hrdlicka@olkraj.cz" TargetMode="External"/><Relationship Id="rId4" Type="http://schemas.openxmlformats.org/officeDocument/2006/relationships/notesSlide" Target="../notesSlides/notesSlide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apps.odok.cz/veklep-detail?p_p_id=material_WAR_odokkpl&amp;p_p_lifecycle=0&amp;p_p_state=normal&amp;p_p_mode=view&amp;p_p_col_id=column-1&amp;p_p_col_count=3&amp;_material_WAR_odokkpl_pid=ALBSCGFL5VG1&amp;tab=detai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senat.cz/xqw/webdav/pssenat/original/108595/91105" TargetMode="External"/><Relationship Id="rId4" Type="http://schemas.openxmlformats.org/officeDocument/2006/relationships/hyperlink" Target="https://www.psp.cz/sqw/historie.sqw?o=9&amp;T=366"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411760" y="836712"/>
            <a:ext cx="6480720" cy="3384376"/>
          </a:xfrm>
        </p:spPr>
        <p:txBody>
          <a:bodyPr>
            <a:normAutofit fontScale="90000"/>
          </a:bodyPr>
          <a:lstStyle/>
          <a:p>
            <a:pPr algn="l"/>
            <a:r>
              <a:rPr lang="cs-CZ" cap="none" dirty="0">
                <a:solidFill>
                  <a:prstClr val="black">
                    <a:lumMod val="85000"/>
                    <a:lumOff val="15000"/>
                  </a:prstClr>
                </a:solidFill>
              </a:rPr>
              <a:t>Novela zákona o silničním provozu se zaměřením na novinky ve skutkových podstatách přestupků</a:t>
            </a:r>
            <a:br>
              <a:rPr lang="cs-CZ" cap="none" dirty="0">
                <a:solidFill>
                  <a:prstClr val="black">
                    <a:lumMod val="85000"/>
                    <a:lumOff val="15000"/>
                  </a:prstClr>
                </a:solidFill>
              </a:rPr>
            </a:br>
            <a:r>
              <a:rPr lang="cs-CZ" cap="none" dirty="0">
                <a:solidFill>
                  <a:prstClr val="black">
                    <a:lumMod val="85000"/>
                    <a:lumOff val="15000"/>
                  </a:prstClr>
                </a:solidFill>
              </a:rPr>
              <a:t>			</a:t>
            </a:r>
            <a:br>
              <a:rPr lang="cs-CZ" sz="5600" cap="none" dirty="0">
                <a:solidFill>
                  <a:prstClr val="black">
                    <a:lumMod val="85000"/>
                    <a:lumOff val="15000"/>
                  </a:prstClr>
                </a:solidFill>
              </a:rPr>
            </a:br>
            <a:br>
              <a:rPr lang="cs-CZ" cap="none" dirty="0">
                <a:solidFill>
                  <a:prstClr val="black">
                    <a:lumMod val="85000"/>
                    <a:lumOff val="15000"/>
                  </a:prstClr>
                </a:solidFill>
              </a:rPr>
            </a:br>
            <a:endParaRPr lang="cs-CZ" dirty="0"/>
          </a:p>
        </p:txBody>
      </p:sp>
      <p:sp>
        <p:nvSpPr>
          <p:cNvPr id="3" name="Subtitle 2"/>
          <p:cNvSpPr>
            <a:spLocks noGrp="1"/>
          </p:cNvSpPr>
          <p:nvPr>
            <p:ph type="subTitle" idx="1"/>
            <p:custDataLst>
              <p:tags r:id="rId3"/>
            </p:custDataLst>
          </p:nvPr>
        </p:nvSpPr>
        <p:spPr>
          <a:xfrm>
            <a:off x="3923928" y="4005064"/>
            <a:ext cx="4824536" cy="2160240"/>
          </a:xfrm>
        </p:spPr>
        <p:txBody>
          <a:bodyPr>
            <a:normAutofit fontScale="92500" lnSpcReduction="10000"/>
          </a:bodyPr>
          <a:lstStyle/>
          <a:p>
            <a:pPr>
              <a:lnSpc>
                <a:spcPct val="150000"/>
              </a:lnSpc>
            </a:pPr>
            <a:r>
              <a:rPr kumimoji="0" lang="cs-CZ" sz="5000" b="1" i="0" u="none" strike="noStrike" kern="1200" cap="none" spc="0" normalizeH="0" baseline="0" noProof="0" dirty="0">
                <a:ln>
                  <a:noFill/>
                </a:ln>
                <a:solidFill>
                  <a:prstClr val="black">
                    <a:lumMod val="85000"/>
                    <a:lumOff val="15000"/>
                  </a:prstClr>
                </a:solidFill>
                <a:effectLst/>
                <a:uLnTx/>
                <a:uFillTx/>
                <a:latin typeface="Calibri"/>
                <a:ea typeface="+mj-ea"/>
                <a:cs typeface="+mj-cs"/>
              </a:rPr>
              <a:t>Mikulov</a:t>
            </a:r>
            <a:endParaRPr lang="cs-CZ" sz="2400" dirty="0">
              <a:latin typeface="+mn-lt"/>
            </a:endParaRPr>
          </a:p>
          <a:p>
            <a:pPr>
              <a:lnSpc>
                <a:spcPct val="150000"/>
              </a:lnSpc>
            </a:pPr>
            <a:r>
              <a:rPr lang="cs-CZ" sz="2400" dirty="0">
                <a:latin typeface="+mn-lt"/>
              </a:rPr>
              <a:t>21.- 22. března 2024</a:t>
            </a:r>
          </a:p>
          <a:p>
            <a:pPr>
              <a:lnSpc>
                <a:spcPct val="150000"/>
              </a:lnSpc>
            </a:pPr>
            <a:r>
              <a:rPr lang="cs-CZ" sz="2400" b="1" dirty="0">
                <a:latin typeface="+mn-lt"/>
              </a:rPr>
              <a:t>Mgr. Petr Hrdlička</a:t>
            </a:r>
          </a:p>
          <a:p>
            <a:pPr>
              <a:lnSpc>
                <a:spcPct val="150000"/>
              </a:lnSpc>
            </a:pPr>
            <a:endParaRPr lang="cs-CZ" sz="2400" dirty="0">
              <a:latin typeface="+mn-lt"/>
            </a:endParaRPr>
          </a:p>
        </p:txBody>
      </p:sp>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E760CA-8019-71D4-F498-7B95CEBFC9A5}"/>
              </a:ext>
            </a:extLst>
          </p:cNvPr>
          <p:cNvSpPr>
            <a:spLocks noGrp="1"/>
          </p:cNvSpPr>
          <p:nvPr>
            <p:ph type="title"/>
          </p:nvPr>
        </p:nvSpPr>
        <p:spPr>
          <a:xfrm>
            <a:off x="762000" y="269632"/>
            <a:ext cx="8077200" cy="694592"/>
          </a:xfrm>
        </p:spPr>
        <p:txBody>
          <a:bodyPr>
            <a:normAutofit/>
          </a:bodyPr>
          <a:lstStyle/>
          <a:p>
            <a:pPr algn="ctr"/>
            <a:r>
              <a:rPr kumimoji="0" lang="cs-CZ" sz="2600" b="1" i="0" u="none" strike="noStrike" kern="1200" cap="none" spc="0" normalizeH="0" baseline="0" noProof="0" dirty="0">
                <a:ln>
                  <a:noFill/>
                </a:ln>
                <a:solidFill>
                  <a:prstClr val="black"/>
                </a:solidFill>
                <a:effectLst/>
                <a:uLnTx/>
                <a:uFillTx/>
                <a:latin typeface="Calibri"/>
                <a:ea typeface="+mj-ea"/>
                <a:cs typeface="+mj-cs"/>
              </a:rPr>
              <a:t>Novela zákona o silničním provozu</a:t>
            </a:r>
            <a:endParaRPr lang="cs-CZ" dirty="0"/>
          </a:p>
        </p:txBody>
      </p:sp>
      <p:sp>
        <p:nvSpPr>
          <p:cNvPr id="3" name="Zástupný obsah 2">
            <a:extLst>
              <a:ext uri="{FF2B5EF4-FFF2-40B4-BE49-F238E27FC236}">
                <a16:creationId xmlns:a16="http://schemas.microsoft.com/office/drawing/2014/main" id="{1A5DF416-D5B3-4184-5244-31E0B1FDE0D6}"/>
              </a:ext>
            </a:extLst>
          </p:cNvPr>
          <p:cNvSpPr>
            <a:spLocks noGrp="1"/>
          </p:cNvSpPr>
          <p:nvPr>
            <p:ph idx="1"/>
          </p:nvPr>
        </p:nvSpPr>
        <p:spPr>
          <a:xfrm>
            <a:off x="762000" y="964224"/>
            <a:ext cx="8077200" cy="5777143"/>
          </a:xfr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1" i="0" u="sng" strike="noStrike" kern="1200" cap="none" spc="0" normalizeH="0" baseline="0" noProof="0" dirty="0">
                <a:ln>
                  <a:noFill/>
                </a:ln>
                <a:solidFill>
                  <a:prstClr val="black"/>
                </a:solidFill>
                <a:effectLst/>
                <a:uLnTx/>
                <a:uFillTx/>
                <a:latin typeface="Calibri"/>
                <a:ea typeface="+mn-ea"/>
                <a:cs typeface="+mn-cs"/>
              </a:rPr>
              <a:t>Správní trestání – zákaz činnosti</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1000" b="1" i="0" u="sng"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10000"/>
              </a:lnSpc>
              <a:spcBef>
                <a:spcPts val="600"/>
              </a:spcBef>
              <a:spcAft>
                <a:spcPts val="0"/>
              </a:spcAft>
              <a:buClrTx/>
              <a:buSzTx/>
              <a:buFont typeface="Arial" pitchFamily="34" charset="0"/>
              <a:buChar char="•"/>
              <a:tabLst/>
              <a:defRPr/>
            </a:pPr>
            <a:r>
              <a:rPr kumimoji="0" lang="cs-CZ" sz="2400" b="0" i="0" u="none" strike="noStrike" kern="1200" cap="none" spc="0" normalizeH="0" baseline="0" noProof="0" dirty="0">
                <a:ln>
                  <a:noFill/>
                </a:ln>
                <a:solidFill>
                  <a:prstClr val="black"/>
                </a:solidFill>
                <a:effectLst/>
                <a:uLnTx/>
                <a:uFillTx/>
                <a:latin typeface="Calibri"/>
                <a:ea typeface="+mn-ea"/>
                <a:cs typeface="+mn-cs"/>
              </a:rPr>
              <a:t>dochází k výraznému snížení počtu přestupků se ZŘMV – </a:t>
            </a:r>
          </a:p>
          <a:p>
            <a:pPr marL="457200" marR="0" lvl="1" indent="0" algn="just" defTabSz="914400" rtl="0" eaLnBrk="1" fontAlgn="auto" latinLnBrk="0" hangingPunct="1">
              <a:lnSpc>
                <a:spcPct val="110000"/>
              </a:lnSpc>
              <a:spcBef>
                <a:spcPts val="6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prstClr val="black"/>
                </a:solidFill>
                <a:effectLst/>
                <a:uLnTx/>
                <a:uFillTx/>
                <a:latin typeface="Calibri"/>
                <a:ea typeface="+mn-ea"/>
                <a:cs typeface="+mn-cs"/>
              </a:rPr>
              <a:t>- princip „</a:t>
            </a:r>
            <a:r>
              <a:rPr kumimoji="0" lang="cs-CZ" sz="2400" b="1" i="0" u="none" strike="noStrike" kern="1200" cap="none" spc="0" normalizeH="0" baseline="0" noProof="0" dirty="0">
                <a:ln>
                  <a:noFill/>
                </a:ln>
                <a:solidFill>
                  <a:prstClr val="black"/>
                </a:solidFill>
                <a:effectLst/>
                <a:uLnTx/>
                <a:uFillTx/>
                <a:latin typeface="Calibri"/>
                <a:ea typeface="+mn-ea"/>
                <a:cs typeface="+mn-cs"/>
              </a:rPr>
              <a:t>2x, 3x a dost</a:t>
            </a:r>
            <a:r>
              <a:rPr kumimoji="0" lang="cs-CZ" sz="2400" b="0" i="0" u="none" strike="noStrike" kern="1200" cap="none" spc="0" normalizeH="0" baseline="0" noProof="0" dirty="0">
                <a:ln>
                  <a:noFill/>
                </a:ln>
                <a:solidFill>
                  <a:prstClr val="black"/>
                </a:solidFill>
                <a:effectLst/>
                <a:uLnTx/>
                <a:uFillTx/>
                <a:latin typeface="Calibri"/>
                <a:ea typeface="+mn-ea"/>
                <a:cs typeface="+mn-cs"/>
              </a:rPr>
              <a:t>“ bude zajištěn </a:t>
            </a:r>
            <a:r>
              <a:rPr kumimoji="0" lang="cs-CZ" sz="2400" b="1" i="0" u="none" strike="noStrike" kern="1200" cap="none" spc="0" normalizeH="0" baseline="0" noProof="0" dirty="0">
                <a:ln>
                  <a:noFill/>
                </a:ln>
                <a:solidFill>
                  <a:prstClr val="black"/>
                </a:solidFill>
                <a:effectLst/>
                <a:uLnTx/>
                <a:uFillTx/>
                <a:latin typeface="Calibri"/>
                <a:ea typeface="+mn-ea"/>
                <a:cs typeface="+mn-cs"/>
              </a:rPr>
              <a:t>prostřednictvím bodového systému</a:t>
            </a:r>
          </a:p>
          <a:p>
            <a:pPr algn="just"/>
            <a:r>
              <a:rPr lang="cs-CZ" sz="2400" dirty="0"/>
              <a:t>nově </a:t>
            </a:r>
            <a:r>
              <a:rPr lang="cs-CZ" sz="2400" b="1" dirty="0"/>
              <a:t>lze mimořádně uložit ZŘMV pod minimální hranici </a:t>
            </a:r>
            <a:r>
              <a:rPr lang="cs-CZ" sz="2400" dirty="0"/>
              <a:t>– nepřiměřeně přísný vzhledem k poměrům řidiče (minimálně polovina dolní hranice)</a:t>
            </a:r>
          </a:p>
          <a:p>
            <a:pPr algn="just"/>
            <a:r>
              <a:rPr lang="cs-CZ" sz="2400" b="1" dirty="0"/>
              <a:t>v případě dopravní nehody s ublížením na zdraví </a:t>
            </a:r>
            <a:r>
              <a:rPr lang="cs-CZ" sz="2400" b="1" dirty="0">
                <a:solidFill>
                  <a:srgbClr val="FF0000"/>
                </a:solidFill>
              </a:rPr>
              <a:t>se ruší samostatná skutková podstata</a:t>
            </a:r>
            <a:r>
              <a:rPr lang="cs-CZ" sz="2400" dirty="0"/>
              <a:t> – </a:t>
            </a:r>
            <a:r>
              <a:rPr lang="cs-CZ" sz="2400" b="1" dirty="0"/>
              <a:t>vždy</a:t>
            </a:r>
            <a:r>
              <a:rPr lang="cs-CZ" sz="2400" dirty="0"/>
              <a:t> však </a:t>
            </a:r>
            <a:r>
              <a:rPr lang="cs-CZ" sz="2400" b="1" dirty="0"/>
              <a:t>ZŘMV</a:t>
            </a:r>
            <a:r>
              <a:rPr lang="cs-CZ" sz="2400" dirty="0"/>
              <a:t> (pokud nejde o osobu blízkou)</a:t>
            </a:r>
          </a:p>
          <a:p>
            <a:pPr algn="just"/>
            <a:endParaRPr lang="cs-CZ" sz="1000" dirty="0"/>
          </a:p>
          <a:p>
            <a:pPr algn="just"/>
            <a:r>
              <a:rPr lang="cs-CZ" sz="2400" dirty="0"/>
              <a:t>obecně pak </a:t>
            </a:r>
            <a:r>
              <a:rPr lang="cs-CZ" sz="2400" b="1" dirty="0"/>
              <a:t>od potrestání nelze dle zákona o silničním provozu upustit</a:t>
            </a:r>
            <a:r>
              <a:rPr lang="cs-CZ" sz="2400" dirty="0"/>
              <a:t>, případně </a:t>
            </a:r>
            <a:r>
              <a:rPr lang="cs-CZ" sz="2400" b="1" dirty="0"/>
              <a:t>podmíněně upustit</a:t>
            </a:r>
            <a:r>
              <a:rPr lang="cs-CZ" sz="2400" dirty="0"/>
              <a:t>, není dotčen přestupkový zákon u upuštění ve společném řízení</a:t>
            </a:r>
          </a:p>
        </p:txBody>
      </p:sp>
    </p:spTree>
    <p:extLst>
      <p:ext uri="{BB962C8B-B14F-4D97-AF65-F5344CB8AC3E}">
        <p14:creationId xmlns:p14="http://schemas.microsoft.com/office/powerpoint/2010/main" val="1959466084"/>
      </p:ext>
    </p:extLst>
  </p:cSld>
  <p:clrMapOvr>
    <a:masterClrMapping/>
  </p:clrMapOvr>
  <p:transition spd="slow">
    <p:wipe dir="d"/>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202488" cy="711096"/>
          </a:xfrm>
        </p:spPr>
        <p:txBody>
          <a:bodyPr>
            <a:normAutofit/>
          </a:bodyPr>
          <a:lstStyle/>
          <a:p>
            <a:r>
              <a:rPr lang="cs-CZ" sz="2400" b="1" dirty="0">
                <a:solidFill>
                  <a:prstClr val="black"/>
                </a:solidFill>
              </a:rPr>
              <a:t>Přestupky podle § 125c odst. 1 písm. k) zákona č. 361/2000 Sb.</a:t>
            </a:r>
            <a:endParaRPr lang="cs-CZ" dirty="0"/>
          </a:p>
        </p:txBody>
      </p:sp>
      <p:sp>
        <p:nvSpPr>
          <p:cNvPr id="3" name="Zástupný symbol pro obsah 2"/>
          <p:cNvSpPr>
            <a:spLocks noGrp="1"/>
          </p:cNvSpPr>
          <p:nvPr>
            <p:ph idx="1"/>
          </p:nvPr>
        </p:nvSpPr>
        <p:spPr>
          <a:xfrm>
            <a:off x="762000" y="1124744"/>
            <a:ext cx="8202488" cy="5616623"/>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písm. k)</a:t>
            </a:r>
            <a:endParaRPr kumimoji="0" lang="cs-CZ" sz="2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latin typeface="Calibri"/>
                <a:ea typeface="+mn-ea"/>
                <a:cs typeface="Arial"/>
              </a:rPr>
              <a:t> </a:t>
            </a:r>
            <a:r>
              <a:rPr kumimoji="0" lang="cs-CZ" sz="2700" b="0" i="0" u="none" strike="noStrike" kern="1200" cap="none" spc="0" normalizeH="0" baseline="0" noProof="0" dirty="0">
                <a:ln>
                  <a:noFill/>
                </a:ln>
                <a:solidFill>
                  <a:prstClr val="black"/>
                </a:solidFill>
                <a:effectLst/>
                <a:uLnTx/>
                <a:uFillTx/>
                <a:latin typeface="Calibri"/>
                <a:ea typeface="+mn-ea"/>
                <a:cs typeface="Arial"/>
              </a:rPr>
              <a:t>pokuta </a:t>
            </a:r>
            <a:r>
              <a:rPr kumimoji="0" lang="cs-CZ" sz="2700" b="1" i="0" u="none" strike="noStrike" kern="1200" cap="none" spc="0" normalizeH="0" baseline="0" noProof="0" dirty="0">
                <a:ln>
                  <a:noFill/>
                </a:ln>
                <a:solidFill>
                  <a:prstClr val="black"/>
                </a:solidFill>
                <a:effectLst/>
                <a:uLnTx/>
                <a:uFillTx/>
                <a:latin typeface="Calibri"/>
                <a:ea typeface="+mn-ea"/>
                <a:cs typeface="Arial"/>
              </a:rPr>
              <a:t>od 2 000 Kč do 5 000 Kč</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 125c odst. 5 písm. d)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zákaz činnosti - </a:t>
            </a:r>
            <a:r>
              <a:rPr kumimoji="0" lang="cs-CZ" sz="2700" b="1" i="0" u="none" strike="noStrike" kern="1200" cap="none" spc="0" normalizeH="0" baseline="0" noProof="0" dirty="0">
                <a:ln>
                  <a:noFill/>
                </a:ln>
                <a:solidFill>
                  <a:prstClr val="black"/>
                </a:solidFill>
                <a:effectLst/>
                <a:uLnTx/>
                <a:uFillTx/>
                <a:latin typeface="Calibri"/>
                <a:ea typeface="+mn-ea"/>
                <a:cs typeface="Arial"/>
              </a:rPr>
              <a:t>neukládá</a:t>
            </a:r>
            <a:r>
              <a:rPr kumimoji="0" lang="cs-CZ" sz="2700" b="0" i="0" u="none" strike="noStrike" kern="1200" cap="none" spc="0" normalizeH="0" baseline="0" noProof="0" dirty="0">
                <a:ln>
                  <a:noFill/>
                </a:ln>
                <a:solidFill>
                  <a:prstClr val="black"/>
                </a:solidFill>
                <a:effectLst/>
                <a:uLnTx/>
                <a:uFillTx/>
                <a:latin typeface="Calibri"/>
                <a:ea typeface="+mn-ea"/>
                <a:cs typeface="Arial"/>
              </a:rPr>
              <a:t> </a:t>
            </a:r>
            <a:r>
              <a:rPr kumimoji="0" lang="cs-CZ" sz="2700" b="1" i="0" u="none" strike="noStrike" kern="1200" cap="none" spc="0" normalizeH="0" baseline="0" noProof="0" dirty="0">
                <a:ln>
                  <a:noFill/>
                </a:ln>
                <a:solidFill>
                  <a:prstClr val="black"/>
                </a:solidFill>
                <a:effectLst/>
                <a:uLnTx/>
                <a:uFillTx/>
                <a:latin typeface="Calibri"/>
                <a:ea typeface="+mn-ea"/>
                <a:cs typeface="Arial"/>
              </a:rPr>
              <a:t>se</a:t>
            </a:r>
            <a:r>
              <a:rPr kumimoji="0" lang="cs-CZ" sz="2700" b="0" i="0" u="none" strike="noStrike" kern="1200" cap="none" spc="0" normalizeH="0" baseline="0" noProof="0" dirty="0">
                <a:ln>
                  <a:noFill/>
                </a:ln>
                <a:solidFill>
                  <a:prstClr val="black"/>
                </a:solidFill>
                <a:effectLst/>
                <a:uLnTx/>
                <a:uFillTx/>
                <a:latin typeface="Calibri"/>
                <a:ea typeface="+mn-ea"/>
                <a:cs typeface="Arial"/>
              </a:rPr>
              <a:t>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příkazem na místě – pokuta </a:t>
            </a:r>
            <a:r>
              <a:rPr kumimoji="0" lang="cs-CZ" sz="2700" b="1" i="0" u="none" strike="noStrike" kern="1200" cap="none" spc="0" normalizeH="0" baseline="0" noProof="0" dirty="0">
                <a:ln>
                  <a:noFill/>
                </a:ln>
                <a:solidFill>
                  <a:prstClr val="black"/>
                </a:solidFill>
                <a:effectLst/>
                <a:uLnTx/>
                <a:uFillTx/>
                <a:latin typeface="Calibri"/>
                <a:ea typeface="+mn-ea"/>
                <a:cs typeface="Arial"/>
              </a:rPr>
              <a:t>do</a:t>
            </a:r>
            <a:r>
              <a:rPr kumimoji="0" lang="cs-CZ" sz="2700" b="0" i="0" u="none" strike="noStrike" kern="1200" cap="none" spc="0" normalizeH="0" baseline="0" noProof="0" dirty="0">
                <a:ln>
                  <a:noFill/>
                </a:ln>
                <a:solidFill>
                  <a:prstClr val="black"/>
                </a:solidFill>
                <a:effectLst/>
                <a:uLnTx/>
                <a:uFillTx/>
                <a:latin typeface="Calibri"/>
                <a:ea typeface="+mn-ea"/>
                <a:cs typeface="Arial"/>
              </a:rPr>
              <a:t> </a:t>
            </a:r>
            <a:r>
              <a:rPr kumimoji="0" lang="cs-CZ" sz="2700" b="1" i="0" u="none" strike="noStrike" kern="1200" cap="none" spc="0" normalizeH="0" baseline="0" noProof="0" dirty="0">
                <a:ln>
                  <a:noFill/>
                </a:ln>
                <a:solidFill>
                  <a:prstClr val="black"/>
                </a:solidFill>
                <a:effectLst/>
                <a:uLnTx/>
                <a:uFillTx/>
                <a:latin typeface="Calibri"/>
                <a:ea typeface="+mn-ea"/>
                <a:cs typeface="Arial"/>
              </a:rPr>
              <a:t>1 500 Kč (</a:t>
            </a:r>
            <a:r>
              <a:rPr kumimoji="0" lang="pl-PL" sz="2700" b="0" i="0" u="none" strike="noStrike" kern="1200" cap="none" spc="0" normalizeH="0" baseline="0" noProof="0" dirty="0">
                <a:ln>
                  <a:noFill/>
                </a:ln>
                <a:solidFill>
                  <a:prstClr val="black"/>
                </a:solidFill>
                <a:effectLst/>
                <a:uLnTx/>
                <a:uFillTx/>
                <a:latin typeface="Calibri"/>
                <a:ea typeface="+mn-ea"/>
                <a:cs typeface="Arial"/>
              </a:rPr>
              <a:t>§ 125c odst. 7 písm. a), </a:t>
            </a:r>
          </a:p>
          <a:p>
            <a:pPr marL="57150" marR="0" lvl="0" indent="0" algn="just" defTabSz="914400" rtl="0" eaLnBrk="1" fontAlgn="auto" latinLnBrk="0" hangingPunct="1">
              <a:lnSpc>
                <a:spcPct val="100000"/>
              </a:lnSpc>
              <a:spcBef>
                <a:spcPts val="0"/>
              </a:spcBef>
              <a:spcAft>
                <a:spcPts val="0"/>
              </a:spcAft>
              <a:buClrTx/>
              <a:buSzTx/>
              <a:buFontTx/>
              <a:buChar char="•"/>
              <a:tabLst/>
              <a:defRPr/>
            </a:pPr>
            <a:r>
              <a:rPr lang="pl-PL" sz="2700" dirty="0">
                <a:solidFill>
                  <a:prstClr val="black"/>
                </a:solidFill>
                <a:latin typeface="Calibri"/>
                <a:cs typeface="Arial"/>
              </a:rPr>
              <a:t> </a:t>
            </a:r>
            <a:r>
              <a:rPr kumimoji="0" lang="pl-PL" sz="2700" b="1" i="0" u="none" strike="noStrike" kern="1200" cap="none" spc="0" normalizeH="0" baseline="0" noProof="0" dirty="0">
                <a:ln>
                  <a:noFill/>
                </a:ln>
                <a:solidFill>
                  <a:prstClr val="black"/>
                </a:solidFill>
                <a:effectLst/>
                <a:uLnTx/>
                <a:uFillTx/>
                <a:latin typeface="Calibri"/>
                <a:ea typeface="+mn-ea"/>
                <a:cs typeface="Arial"/>
              </a:rPr>
              <a:t>lze vyřešit domluvou </a:t>
            </a:r>
            <a:r>
              <a:rPr kumimoji="0" lang="pl-PL" sz="2700" b="0" i="0" u="none" strike="noStrike" kern="1200" cap="none" spc="0" normalizeH="0" baseline="0" noProof="0" dirty="0">
                <a:ln>
                  <a:noFill/>
                </a:ln>
                <a:solidFill>
                  <a:prstClr val="black"/>
                </a:solidFill>
                <a:effectLst/>
                <a:uLnTx/>
                <a:uFillTx/>
                <a:latin typeface="Calibri"/>
                <a:ea typeface="+mn-ea"/>
                <a:cs typeface="Arial"/>
              </a:rPr>
              <a:t>(§ 125e odst. 2)</a:t>
            </a: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700" b="1" i="0" u="none" strike="noStrike" kern="1200" cap="none" spc="0" normalizeH="0" baseline="0" noProof="0" dirty="0">
                <a:ln>
                  <a:noFill/>
                </a:ln>
                <a:solidFill>
                  <a:prstClr val="black"/>
                </a:solidFill>
                <a:effectLst/>
                <a:uLnTx/>
                <a:uFillTx/>
                <a:latin typeface="Calibri"/>
                <a:ea typeface="+mn-ea"/>
                <a:cs typeface="Arial"/>
              </a:rPr>
              <a:t>body se neukládají</a:t>
            </a:r>
            <a:endParaRPr kumimoji="0" lang="cs-CZ" sz="2700" b="1" i="0" u="none" strike="noStrike" kern="1200" cap="none" spc="0" normalizeH="0" baseline="0" noProof="0" dirty="0">
              <a:ln>
                <a:noFill/>
              </a:ln>
              <a:solidFill>
                <a:prstClr val="black"/>
              </a:solidFill>
              <a:effectLst/>
              <a:uLnTx/>
              <a:uFillTx/>
              <a:latin typeface="Calibri"/>
              <a:ea typeface="+mn-ea"/>
              <a:cs typeface="Calibri"/>
            </a:endParaRPr>
          </a:p>
          <a:p>
            <a:pPr algn="just">
              <a:spcBef>
                <a:spcPts val="0"/>
              </a:spcBef>
              <a:buFontTx/>
              <a:buChar char="-"/>
            </a:pPr>
            <a:endParaRPr lang="cs-CZ" altLang="cs-CZ" sz="2300" dirty="0">
              <a:solidFill>
                <a:prstClr val="black"/>
              </a:solidFill>
            </a:endParaRPr>
          </a:p>
          <a:p>
            <a:pPr marL="0" lvl="0" indent="0" algn="just">
              <a:spcBef>
                <a:spcPts val="0"/>
              </a:spcBef>
              <a:buNone/>
            </a:pPr>
            <a:endParaRPr lang="cs-CZ" sz="2300" dirty="0">
              <a:solidFill>
                <a:prstClr val="black"/>
              </a:solidFill>
            </a:endParaRPr>
          </a:p>
          <a:p>
            <a:endParaRPr lang="cs-CZ" dirty="0"/>
          </a:p>
        </p:txBody>
      </p:sp>
    </p:spTree>
    <p:extLst>
      <p:ext uri="{BB962C8B-B14F-4D97-AF65-F5344CB8AC3E}">
        <p14:creationId xmlns:p14="http://schemas.microsoft.com/office/powerpoint/2010/main" val="1641109226"/>
      </p:ext>
    </p:extLst>
  </p:cSld>
  <p:clrMapOvr>
    <a:masterClrMapping/>
  </p:clrMapOvr>
  <p:transition spd="slow">
    <p:wipe dir="d"/>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202488" cy="855112"/>
          </a:xfrm>
        </p:spPr>
        <p:txBody>
          <a:bodyPr>
            <a:normAutofit/>
          </a:bodyPr>
          <a:lstStyle/>
          <a:p>
            <a:pPr algn="ctr"/>
            <a:r>
              <a:rPr lang="cs-CZ" sz="2400" b="1" dirty="0">
                <a:solidFill>
                  <a:prstClr val="black"/>
                </a:solidFill>
              </a:rPr>
              <a:t>Přestupky podle § 125c odst. 2 zákona č. 361/2000 Sb.</a:t>
            </a:r>
            <a:endParaRPr lang="cs-CZ" sz="2400" b="1" dirty="0"/>
          </a:p>
        </p:txBody>
      </p:sp>
      <p:sp>
        <p:nvSpPr>
          <p:cNvPr id="3" name="Zástupný symbol pro obsah 2"/>
          <p:cNvSpPr>
            <a:spLocks noGrp="1"/>
          </p:cNvSpPr>
          <p:nvPr>
            <p:ph idx="1"/>
          </p:nvPr>
        </p:nvSpPr>
        <p:spPr>
          <a:xfrm>
            <a:off x="762000" y="1124744"/>
            <a:ext cx="8077200" cy="5733255"/>
          </a:xfrm>
        </p:spPr>
        <p:txBody>
          <a:bodyPr/>
          <a:lstStyle/>
          <a:p>
            <a:pPr marL="0" lvl="0" indent="0">
              <a:buNone/>
            </a:pPr>
            <a:r>
              <a:rPr lang="cs-CZ" sz="2600" b="1" dirty="0">
                <a:solidFill>
                  <a:prstClr val="black"/>
                </a:solidFill>
              </a:rPr>
              <a:t>§ 125c odst. 2</a:t>
            </a:r>
            <a:r>
              <a:rPr lang="cs-CZ" sz="2600" i="1" dirty="0">
                <a:solidFill>
                  <a:prstClr val="black"/>
                </a:solidFill>
              </a:rPr>
              <a:t> </a:t>
            </a:r>
            <a:endParaRPr lang="cs-CZ" sz="2600" dirty="0">
              <a:solidFill>
                <a:prstClr val="black"/>
              </a:solidFill>
            </a:endParaRPr>
          </a:p>
          <a:p>
            <a:pPr algn="just"/>
            <a:r>
              <a:rPr lang="cs-CZ" sz="2600" dirty="0">
                <a:solidFill>
                  <a:prstClr val="black"/>
                </a:solidFill>
              </a:rPr>
              <a:t>Fyzická osoba se dopustí jako </a:t>
            </a:r>
            <a:r>
              <a:rPr lang="cs-CZ" sz="2600" b="1" dirty="0">
                <a:solidFill>
                  <a:prstClr val="black"/>
                </a:solidFill>
              </a:rPr>
              <a:t>provozovatel vozidla </a:t>
            </a:r>
            <a:r>
              <a:rPr lang="cs-CZ" sz="2600" dirty="0">
                <a:solidFill>
                  <a:prstClr val="black"/>
                </a:solidFill>
              </a:rPr>
              <a:t>přestupku tím, že v rozporu s § 10 odst. 1 písm. d) </a:t>
            </a:r>
            <a:r>
              <a:rPr lang="cs-CZ" sz="2600" b="1" dirty="0">
                <a:solidFill>
                  <a:prstClr val="black"/>
                </a:solidFill>
              </a:rPr>
              <a:t>přikáže nebo svěří </a:t>
            </a:r>
            <a:r>
              <a:rPr lang="cs-CZ" sz="2600" dirty="0">
                <a:solidFill>
                  <a:prstClr val="black"/>
                </a:solidFill>
              </a:rPr>
              <a:t>samostatné </a:t>
            </a:r>
            <a:r>
              <a:rPr lang="cs-CZ" sz="2600" b="1" dirty="0">
                <a:solidFill>
                  <a:prstClr val="black"/>
                </a:solidFill>
              </a:rPr>
              <a:t>řízení vozidla osobě, </a:t>
            </a:r>
            <a:br>
              <a:rPr lang="cs-CZ" sz="2600" b="1" dirty="0">
                <a:solidFill>
                  <a:prstClr val="black"/>
                </a:solidFill>
              </a:rPr>
            </a:br>
            <a:r>
              <a:rPr lang="cs-CZ" sz="2600" b="1" dirty="0">
                <a:solidFill>
                  <a:prstClr val="black"/>
                </a:solidFill>
              </a:rPr>
              <a:t>o níž nezná údaje potřebné k určení její totožnosti.</a:t>
            </a:r>
          </a:p>
          <a:p>
            <a:pPr marL="0" lvl="0" indent="0" algn="just">
              <a:buNone/>
            </a:pPr>
            <a:endParaRPr lang="cs-CZ" sz="1000" dirty="0">
              <a:solidFill>
                <a:prstClr val="black"/>
              </a:solidFill>
            </a:endParaRPr>
          </a:p>
          <a:p>
            <a:pPr marL="0" lvl="0" indent="0" algn="just">
              <a:buNone/>
            </a:pPr>
            <a:r>
              <a:rPr lang="cs-CZ" sz="2400" dirty="0">
                <a:solidFill>
                  <a:prstClr val="black"/>
                </a:solidFill>
              </a:rPr>
              <a:t>§ 10 odst. 1 písm. d) - Provozovatel vozidla nesmí </a:t>
            </a:r>
            <a:r>
              <a:rPr lang="cs-CZ" sz="2400" b="1" dirty="0">
                <a:solidFill>
                  <a:prstClr val="black"/>
                </a:solidFill>
              </a:rPr>
              <a:t>přikázat</a:t>
            </a:r>
            <a:r>
              <a:rPr lang="cs-CZ" sz="2400" dirty="0">
                <a:solidFill>
                  <a:prstClr val="black"/>
                </a:solidFill>
              </a:rPr>
              <a:t> nebo </a:t>
            </a:r>
            <a:r>
              <a:rPr lang="cs-CZ" sz="2400" b="1" dirty="0">
                <a:solidFill>
                  <a:prstClr val="black"/>
                </a:solidFill>
              </a:rPr>
              <a:t>svěřit</a:t>
            </a:r>
            <a:r>
              <a:rPr lang="cs-CZ" sz="2400" dirty="0">
                <a:solidFill>
                  <a:prstClr val="black"/>
                </a:solidFill>
              </a:rPr>
              <a:t> samostatné řízení vozidla osobě, o které nezná údaje potřebné k určení její totožnosti.</a:t>
            </a:r>
          </a:p>
          <a:p>
            <a:pPr lvl="1" algn="just"/>
            <a:endParaRPr lang="cs-CZ" sz="2300" dirty="0">
              <a:solidFill>
                <a:prstClr val="black"/>
              </a:solidFill>
            </a:endParaRPr>
          </a:p>
          <a:p>
            <a:pPr lvl="0" algn="just"/>
            <a:r>
              <a:rPr lang="cs-CZ" sz="2300" dirty="0">
                <a:solidFill>
                  <a:prstClr val="black"/>
                </a:solidFill>
              </a:rPr>
              <a:t>přestupek fyzické osoby jako provozovatele vozidla – neví, komu půjčil vozidlo (či tvrdí, že neví)</a:t>
            </a:r>
          </a:p>
        </p:txBody>
      </p:sp>
    </p:spTree>
    <p:extLst>
      <p:ext uri="{BB962C8B-B14F-4D97-AF65-F5344CB8AC3E}">
        <p14:creationId xmlns:p14="http://schemas.microsoft.com/office/powerpoint/2010/main" val="3530385491"/>
      </p:ext>
    </p:extLst>
  </p:cSld>
  <p:clrMapOvr>
    <a:masterClrMapping/>
  </p:clrMapOvr>
  <p:transition spd="slow">
    <p:wipe dir="d"/>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202488" cy="711096"/>
          </a:xfrm>
        </p:spPr>
        <p:txBody>
          <a:bodyPr>
            <a:noAutofit/>
          </a:bodyPr>
          <a:lstStyle/>
          <a:p>
            <a:pPr algn="ctr"/>
            <a:r>
              <a:rPr lang="cs-CZ" sz="2400" b="1" dirty="0">
                <a:solidFill>
                  <a:prstClr val="black"/>
                </a:solidFill>
              </a:rPr>
              <a:t>Přestupky podle § 125c odst. 2 zákona č. 361/2000 Sb.</a:t>
            </a:r>
            <a:endParaRPr lang="cs-CZ" sz="2400" dirty="0"/>
          </a:p>
        </p:txBody>
      </p:sp>
      <p:sp>
        <p:nvSpPr>
          <p:cNvPr id="3" name="Zástupný symbol pro obsah 2"/>
          <p:cNvSpPr>
            <a:spLocks noGrp="1"/>
          </p:cNvSpPr>
          <p:nvPr>
            <p:ph idx="1"/>
          </p:nvPr>
        </p:nvSpPr>
        <p:spPr>
          <a:xfrm>
            <a:off x="762000" y="1124744"/>
            <a:ext cx="8077200" cy="5616625"/>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odst. 2</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latin typeface="Calibri"/>
                <a:ea typeface="+mn-ea"/>
                <a:cs typeface="Arial"/>
              </a:rPr>
              <a:t> </a:t>
            </a:r>
            <a:r>
              <a:rPr kumimoji="0" lang="cs-CZ" sz="2700" b="0" i="0" u="none" strike="noStrike" kern="1200" cap="none" spc="0" normalizeH="0" baseline="0" noProof="0" dirty="0">
                <a:ln>
                  <a:noFill/>
                </a:ln>
                <a:solidFill>
                  <a:prstClr val="black"/>
                </a:solidFill>
                <a:effectLst/>
                <a:uLnTx/>
                <a:uFillTx/>
                <a:latin typeface="Calibri"/>
                <a:ea typeface="+mn-ea"/>
                <a:cs typeface="Arial"/>
              </a:rPr>
              <a:t>pokuta </a:t>
            </a:r>
            <a:r>
              <a:rPr kumimoji="0" lang="cs-CZ" sz="2700" b="1" i="0" u="none" strike="noStrike" kern="1200" cap="none" spc="0" normalizeH="0" baseline="0" noProof="0" dirty="0">
                <a:ln>
                  <a:noFill/>
                </a:ln>
                <a:solidFill>
                  <a:prstClr val="black"/>
                </a:solidFill>
                <a:effectLst/>
                <a:uLnTx/>
                <a:uFillTx/>
                <a:latin typeface="Calibri"/>
                <a:ea typeface="+mn-ea"/>
                <a:cs typeface="Arial"/>
              </a:rPr>
              <a:t>od 7 000 Kč do 25 000 Kč</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 125c odst. 5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písm. b)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zákaz činnosti </a:t>
            </a:r>
            <a:r>
              <a:rPr kumimoji="0" lang="cs-CZ" sz="2700" b="1" i="0" u="none" strike="noStrike" kern="1200" cap="none" spc="0" normalizeH="0" baseline="0" noProof="0" dirty="0">
                <a:ln>
                  <a:noFill/>
                </a:ln>
                <a:solidFill>
                  <a:prstClr val="black"/>
                </a:solidFill>
                <a:effectLst/>
                <a:uLnTx/>
                <a:uFillTx/>
                <a:latin typeface="Calibri"/>
                <a:ea typeface="+mn-ea"/>
                <a:cs typeface="Arial"/>
              </a:rPr>
              <a:t> - neukládá se</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7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700" b="1" i="0" u="none" strike="noStrike" kern="1200" cap="none" spc="0" normalizeH="0" baseline="0" noProof="0" dirty="0">
                <a:ln>
                  <a:noFill/>
                </a:ln>
                <a:solidFill>
                  <a:prstClr val="black"/>
                </a:solidFill>
                <a:effectLst/>
                <a:uLnTx/>
                <a:uFillTx/>
                <a:latin typeface="Calibri"/>
                <a:ea typeface="+mn-ea"/>
                <a:cs typeface="Arial"/>
              </a:rPr>
              <a:t>nelze řešit </a:t>
            </a:r>
            <a:endParaRPr kumimoji="0" lang="en-US" sz="2700" b="1" i="0" u="none" strike="noStrike" kern="1200" cap="none" spc="0" normalizeH="0" baseline="0" noProof="0" dirty="0">
              <a:ln>
                <a:noFill/>
              </a:ln>
              <a:solidFill>
                <a:prstClr val="black"/>
              </a:solidFill>
              <a:effectLst/>
              <a:highlight>
                <a:srgbClr val="FFFF00"/>
              </a:highligh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 125e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700" b="1" i="0" u="none" strike="noStrike" kern="1200" cap="none" spc="0" normalizeH="0" baseline="0" noProof="0" dirty="0">
                <a:ln>
                  <a:noFill/>
                </a:ln>
                <a:solidFill>
                  <a:prstClr val="black"/>
                </a:solidFill>
                <a:effectLst/>
                <a:uLnTx/>
                <a:uFillTx/>
                <a:latin typeface="Calibri"/>
                <a:ea typeface="+mn-ea"/>
                <a:cs typeface="Arial"/>
              </a:rPr>
              <a:t>body se neudělují</a:t>
            </a:r>
            <a:endParaRPr kumimoji="0" lang="cs-CZ" sz="2700" b="0" i="0" u="none" strike="noStrike" kern="1200" cap="none" spc="0" normalizeH="0" baseline="0" noProof="0" dirty="0">
              <a:ln>
                <a:noFill/>
              </a:ln>
              <a:solidFill>
                <a:prstClr val="black"/>
              </a:solidFill>
              <a:effectLst/>
              <a:uLnTx/>
              <a:uFillTx/>
              <a:latin typeface="Calibri"/>
              <a:ea typeface="+mn-ea"/>
              <a:cs typeface="+mn-cs"/>
            </a:endParaRPr>
          </a:p>
          <a:p>
            <a:pPr marL="0" lvl="0" indent="0" algn="just">
              <a:buNone/>
            </a:pPr>
            <a:endParaRPr lang="cs-CZ" sz="2700" dirty="0">
              <a:solidFill>
                <a:prstClr val="black"/>
              </a:solidFill>
            </a:endParaRPr>
          </a:p>
          <a:p>
            <a:endParaRPr lang="cs-CZ" dirty="0"/>
          </a:p>
        </p:txBody>
      </p:sp>
    </p:spTree>
    <p:extLst>
      <p:ext uri="{BB962C8B-B14F-4D97-AF65-F5344CB8AC3E}">
        <p14:creationId xmlns:p14="http://schemas.microsoft.com/office/powerpoint/2010/main" val="1268681844"/>
      </p:ext>
    </p:extLst>
  </p:cSld>
  <p:clrMapOvr>
    <a:masterClrMapping/>
  </p:clrMapOvr>
  <p:transition spd="slow">
    <p:wipe dir="d"/>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588324"/>
          </a:xfrm>
        </p:spPr>
        <p:txBody>
          <a:bodyPr>
            <a:normAutofit/>
          </a:bodyPr>
          <a:lstStyle/>
          <a:p>
            <a:pPr algn="ctr"/>
            <a:r>
              <a:rPr lang="cs-CZ" sz="2600" b="1" dirty="0">
                <a:solidFill>
                  <a:prstClr val="black"/>
                </a:solidFill>
              </a:rPr>
              <a:t>Přestupky podle § 125c odst. 3 zákona č. 361/2000 Sb.</a:t>
            </a:r>
            <a:endParaRPr lang="cs-CZ" sz="2600" dirty="0"/>
          </a:p>
        </p:txBody>
      </p:sp>
      <p:sp>
        <p:nvSpPr>
          <p:cNvPr id="3" name="Zástupný symbol pro obsah 2"/>
          <p:cNvSpPr>
            <a:spLocks noGrp="1"/>
          </p:cNvSpPr>
          <p:nvPr>
            <p:ph idx="1"/>
          </p:nvPr>
        </p:nvSpPr>
        <p:spPr>
          <a:xfrm>
            <a:off x="827584" y="876389"/>
            <a:ext cx="8077200" cy="5811404"/>
          </a:xfrm>
        </p:spPr>
        <p:txBody>
          <a:bodyPr>
            <a:normAutofit fontScale="92500" lnSpcReduction="10000"/>
          </a:bodyPr>
          <a:lstStyle/>
          <a:p>
            <a:pPr marL="0" lvl="0" indent="0" algn="just">
              <a:buNone/>
            </a:pPr>
            <a:r>
              <a:rPr lang="cs-CZ" sz="2700" b="1" dirty="0">
                <a:solidFill>
                  <a:prstClr val="black"/>
                </a:solidFill>
              </a:rPr>
              <a:t>§ 125c odst. 3  (přestupky učitele autoškoly)</a:t>
            </a:r>
          </a:p>
          <a:p>
            <a:pPr marL="0" lvl="0" indent="0" algn="just">
              <a:buNone/>
            </a:pPr>
            <a:endParaRPr lang="cs-CZ" sz="1100" dirty="0">
              <a:solidFill>
                <a:prstClr val="black"/>
              </a:solidFill>
            </a:endParaRPr>
          </a:p>
          <a:p>
            <a:pPr marL="0" lvl="0" indent="0" algn="just">
              <a:buNone/>
            </a:pPr>
            <a:r>
              <a:rPr lang="cs-CZ" sz="2400" dirty="0">
                <a:solidFill>
                  <a:prstClr val="black"/>
                </a:solidFill>
              </a:rPr>
              <a:t>Fyzická osoba se dopustí přestupku </a:t>
            </a:r>
            <a:r>
              <a:rPr lang="cs-CZ" sz="2400" b="1" dirty="0">
                <a:solidFill>
                  <a:prstClr val="black"/>
                </a:solidFill>
              </a:rPr>
              <a:t>jako učitel autoškoly při výkonu dohledu nad řidičem motorového vozidla</a:t>
            </a:r>
            <a:r>
              <a:rPr lang="cs-CZ" sz="2400" dirty="0">
                <a:solidFill>
                  <a:prstClr val="black"/>
                </a:solidFill>
              </a:rPr>
              <a:t> podle § 3 odst. 3 písm. b) nebo c) tím, že v provozu na pozemních komunikacích</a:t>
            </a:r>
          </a:p>
          <a:p>
            <a:pPr marL="0" lvl="0" indent="0" algn="just">
              <a:buNone/>
            </a:pPr>
            <a:r>
              <a:rPr lang="cs-CZ" sz="2400" b="1" dirty="0">
                <a:solidFill>
                  <a:prstClr val="black"/>
                </a:solidFill>
              </a:rPr>
              <a:t>a) </a:t>
            </a:r>
            <a:r>
              <a:rPr lang="cs-CZ" sz="2400" dirty="0">
                <a:solidFill>
                  <a:prstClr val="black"/>
                </a:solidFill>
              </a:rPr>
              <a:t>v rozporu s § 8a odst. 1 písm. a) požije alkoholický nápoj nebo užije jinou návykovou látku během jízdy ve výcvikovém vozidle,</a:t>
            </a:r>
          </a:p>
          <a:p>
            <a:pPr marL="0" lvl="0" indent="0" algn="just">
              <a:buNone/>
            </a:pPr>
            <a:r>
              <a:rPr lang="cs-CZ" sz="2400" b="1" dirty="0">
                <a:solidFill>
                  <a:prstClr val="black"/>
                </a:solidFill>
              </a:rPr>
              <a:t>b) </a:t>
            </a:r>
            <a:r>
              <a:rPr lang="cs-CZ" sz="2400" dirty="0">
                <a:solidFill>
                  <a:prstClr val="black"/>
                </a:solidFill>
              </a:rPr>
              <a:t>v rozporu s § 8a odst. 1 písm. b) vykonává činnost učitele autoškoly bezprostředně po požití alkoholického nápoje nebo užití jiné návykové látky nebo v takové době po požití alkoholického nápoje nebo užití jiné návykové látky, kdy ještě je pod vlivem alkoholu nebo jiné návykové látky,</a:t>
            </a:r>
          </a:p>
          <a:p>
            <a:pPr marL="0" lvl="0" indent="0" algn="just">
              <a:buNone/>
            </a:pPr>
            <a:r>
              <a:rPr lang="cs-CZ" sz="2400" b="1" dirty="0">
                <a:solidFill>
                  <a:prstClr val="black"/>
                </a:solidFill>
              </a:rPr>
              <a:t>c) </a:t>
            </a:r>
            <a:r>
              <a:rPr lang="cs-CZ" sz="2400" dirty="0">
                <a:solidFill>
                  <a:prstClr val="black"/>
                </a:solidFill>
              </a:rPr>
              <a:t>v rozporu s § 8a odst. 1 písm. c) vykonává činnost učitele autoškoly, ačkoliv je jeho schopnost k výkonu této činnosti snížena v důsledku jeho zdravotního stavu,</a:t>
            </a:r>
            <a:endParaRPr lang="cs-CZ" altLang="cs-CZ" sz="2400" dirty="0">
              <a:solidFill>
                <a:prstClr val="black"/>
              </a:solidFill>
            </a:endParaRPr>
          </a:p>
          <a:p>
            <a:pPr marL="0" lvl="0" indent="0" algn="just">
              <a:buNone/>
            </a:pPr>
            <a:r>
              <a:rPr lang="cs-CZ" sz="2400" b="1" dirty="0">
                <a:solidFill>
                  <a:prstClr val="black"/>
                </a:solidFill>
              </a:rPr>
              <a:t>d) </a:t>
            </a:r>
            <a:r>
              <a:rPr lang="cs-CZ" sz="2400" dirty="0">
                <a:solidFill>
                  <a:prstClr val="black"/>
                </a:solidFill>
              </a:rPr>
              <a:t>se přes výzvu dle § 8a odst. 2 písm. a) a b) odmítne podrobit vyšetření, zda při výkonu činnosti učitele autoškoly nebyl ovlivněn alkoholem nebo jinou návykovou látkou.</a:t>
            </a:r>
          </a:p>
          <a:p>
            <a:pPr marL="0" lvl="0" indent="0" algn="just">
              <a:buNone/>
            </a:pPr>
            <a:endParaRPr lang="cs-CZ" sz="2200" dirty="0">
              <a:solidFill>
                <a:prstClr val="black"/>
              </a:solidFill>
            </a:endParaRPr>
          </a:p>
        </p:txBody>
      </p:sp>
    </p:spTree>
    <p:extLst>
      <p:ext uri="{BB962C8B-B14F-4D97-AF65-F5344CB8AC3E}">
        <p14:creationId xmlns:p14="http://schemas.microsoft.com/office/powerpoint/2010/main" val="1874452665"/>
      </p:ext>
    </p:extLst>
  </p:cSld>
  <p:clrMapOvr>
    <a:masterClrMapping/>
  </p:clrMapOvr>
  <p:transition spd="slow">
    <p:wipe dir="d"/>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11096"/>
          </a:xfrm>
        </p:spPr>
        <p:txBody>
          <a:bodyPr>
            <a:normAutofit/>
          </a:bodyPr>
          <a:lstStyle/>
          <a:p>
            <a:pPr algn="ctr"/>
            <a:r>
              <a:rPr lang="cs-CZ" sz="2600" b="1" dirty="0">
                <a:solidFill>
                  <a:prstClr val="black"/>
                </a:solidFill>
              </a:rPr>
              <a:t>Přestupky podle § 125c odst. 3 zákona č. 361/2000 Sb.</a:t>
            </a:r>
            <a:endParaRPr lang="cs-CZ" sz="2600" dirty="0"/>
          </a:p>
        </p:txBody>
      </p:sp>
      <p:sp>
        <p:nvSpPr>
          <p:cNvPr id="3" name="Zástupný symbol pro obsah 2"/>
          <p:cNvSpPr>
            <a:spLocks noGrp="1"/>
          </p:cNvSpPr>
          <p:nvPr>
            <p:ph idx="1"/>
          </p:nvPr>
        </p:nvSpPr>
        <p:spPr>
          <a:xfrm>
            <a:off x="827584" y="1124744"/>
            <a:ext cx="8011616" cy="5616625"/>
          </a:xfrm>
        </p:spPr>
        <p:txBody>
          <a:bodyPr>
            <a:normAutofit fontScale="92500" lnSpcReduction="1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900" b="1" i="0" u="none" strike="noStrike" kern="1200" cap="none" spc="0" normalizeH="0" baseline="0" noProof="0" dirty="0">
                <a:ln>
                  <a:noFill/>
                </a:ln>
                <a:solidFill>
                  <a:prstClr val="black"/>
                </a:solidFill>
                <a:effectLst/>
                <a:uLnTx/>
                <a:uFillTx/>
                <a:latin typeface="Calibri"/>
                <a:ea typeface="+mn-ea"/>
                <a:cs typeface="+mn-cs"/>
              </a:rPr>
              <a:t>správní tresty za odst. 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latin typeface="Calibri"/>
                <a:ea typeface="+mn-ea"/>
                <a:cs typeface="Arial"/>
              </a:rPr>
              <a:t> </a:t>
            </a:r>
            <a:r>
              <a:rPr kumimoji="0" lang="cs-CZ" sz="2900" b="0" i="0" u="none" strike="noStrike" kern="1200" cap="none" spc="0" normalizeH="0" baseline="0" noProof="0" dirty="0">
                <a:ln>
                  <a:noFill/>
                </a:ln>
                <a:solidFill>
                  <a:prstClr val="black"/>
                </a:solidFill>
                <a:effectLst/>
                <a:uLnTx/>
                <a:uFillTx/>
                <a:latin typeface="Calibri"/>
                <a:ea typeface="+mn-ea"/>
                <a:cs typeface="Arial"/>
              </a:rPr>
              <a:t>pokuta </a:t>
            </a:r>
            <a:r>
              <a:rPr kumimoji="0" lang="cs-CZ" sz="2900" b="1" i="0" u="none" strike="noStrike" kern="1200" cap="none" spc="0" normalizeH="0" baseline="0" noProof="0" dirty="0">
                <a:ln>
                  <a:noFill/>
                </a:ln>
                <a:solidFill>
                  <a:prstClr val="black"/>
                </a:solidFill>
                <a:effectLst/>
                <a:uLnTx/>
                <a:uFillTx/>
                <a:latin typeface="Calibri"/>
                <a:ea typeface="+mn-ea"/>
                <a:cs typeface="Arial"/>
              </a:rPr>
              <a:t>od 7 000 Kč do 25 000 Kč</a:t>
            </a:r>
            <a:r>
              <a:rPr kumimoji="0" lang="en-US" sz="2900" b="0" i="0" u="none" strike="noStrike" kern="1200" cap="none" spc="0" normalizeH="0" baseline="0" noProof="0" dirty="0">
                <a:ln>
                  <a:noFill/>
                </a:ln>
                <a:solidFill>
                  <a:prstClr val="black"/>
                </a:solidFill>
                <a:effectLst/>
                <a:uLnTx/>
                <a:uFillTx/>
                <a:latin typeface="Calibri"/>
                <a:ea typeface="+mn-ea"/>
                <a:cs typeface="Arial"/>
              </a:rPr>
              <a:t>​</a:t>
            </a:r>
            <a:r>
              <a:rPr kumimoji="0" lang="cs-CZ" sz="2900" b="0" i="0" u="none" strike="noStrike" kern="1200" cap="none" spc="0" normalizeH="0" baseline="0" noProof="0" dirty="0">
                <a:ln>
                  <a:noFill/>
                </a:ln>
                <a:solidFill>
                  <a:prstClr val="black"/>
                </a:solidFill>
                <a:effectLst/>
                <a:uLnTx/>
                <a:uFillTx/>
                <a:latin typeface="Calibri"/>
                <a:ea typeface="+mn-ea"/>
                <a:cs typeface="Arial"/>
              </a:rPr>
              <a:t> (§ 125c odst. 5 </a:t>
            </a:r>
            <a:br>
              <a:rPr kumimoji="0" lang="cs-CZ" sz="2900" b="0" i="0" u="none" strike="noStrike" kern="1200" cap="none" spc="0" normalizeH="0" baseline="0" noProof="0" dirty="0">
                <a:ln>
                  <a:noFill/>
                </a:ln>
                <a:solidFill>
                  <a:prstClr val="black"/>
                </a:solidFill>
                <a:effectLst/>
                <a:uLnTx/>
                <a:uFillTx/>
                <a:latin typeface="Calibri"/>
                <a:ea typeface="+mn-ea"/>
                <a:cs typeface="Arial"/>
              </a:rPr>
            </a:br>
            <a:r>
              <a:rPr kumimoji="0" lang="cs-CZ" sz="2900" b="0" i="0" u="none" strike="noStrike" kern="1200" cap="none" spc="0" normalizeH="0" baseline="0" noProof="0" dirty="0">
                <a:ln>
                  <a:noFill/>
                </a:ln>
                <a:solidFill>
                  <a:prstClr val="black"/>
                </a:solidFill>
                <a:effectLst/>
                <a:uLnTx/>
                <a:uFillTx/>
                <a:latin typeface="Calibri"/>
                <a:ea typeface="+mn-ea"/>
                <a:cs typeface="Arial"/>
              </a:rPr>
              <a:t>písm. b)  </a:t>
            </a:r>
            <a:endParaRPr kumimoji="0" lang="en-US" sz="29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solidFill>
                  <a:prstClr val="black"/>
                </a:solidFill>
                <a:effectLst/>
                <a:uLnTx/>
                <a:uFillTx/>
                <a:latin typeface="Calibri"/>
                <a:ea typeface="+mn-ea"/>
                <a:cs typeface="Arial"/>
              </a:rPr>
              <a:t> zákaz činnosti </a:t>
            </a:r>
            <a:r>
              <a:rPr kumimoji="0" lang="cs-CZ" sz="2900" b="1" i="0" u="none" strike="noStrike" kern="1200" cap="none" spc="0" normalizeH="0" baseline="0" noProof="0" dirty="0">
                <a:ln>
                  <a:noFill/>
                </a:ln>
                <a:solidFill>
                  <a:prstClr val="black"/>
                </a:solidFill>
                <a:effectLst/>
                <a:uLnTx/>
                <a:uFillTx/>
                <a:latin typeface="Calibri"/>
                <a:ea typeface="+mn-ea"/>
                <a:cs typeface="Arial"/>
              </a:rPr>
              <a:t>od 6 měsíců do 18 měsíců </a:t>
            </a:r>
            <a:r>
              <a:rPr kumimoji="0" lang="cs-CZ" sz="2900" b="0" i="0" u="none" strike="noStrike" kern="1200" cap="none" spc="0" normalizeH="0" baseline="0" noProof="0" dirty="0">
                <a:ln>
                  <a:noFill/>
                </a:ln>
                <a:solidFill>
                  <a:prstClr val="black"/>
                </a:solidFill>
                <a:effectLst/>
                <a:uLnTx/>
                <a:uFillTx/>
                <a:latin typeface="Calibri"/>
                <a:ea typeface="+mn-ea"/>
                <a:cs typeface="Arial"/>
              </a:rPr>
              <a:t>(</a:t>
            </a:r>
            <a:r>
              <a:rPr kumimoji="0" lang="en-US" sz="2900" b="0" i="0" u="none" strike="noStrike" kern="1200" cap="none" spc="0" normalizeH="0" baseline="0" noProof="0" dirty="0">
                <a:ln>
                  <a:noFill/>
                </a:ln>
                <a:solidFill>
                  <a:prstClr val="black"/>
                </a:solidFill>
                <a:effectLst/>
                <a:uLnTx/>
                <a:uFillTx/>
                <a:latin typeface="Calibri"/>
                <a:ea typeface="+mn-ea"/>
                <a:cs typeface="Arial"/>
              </a:rPr>
              <a:t>​</a:t>
            </a:r>
            <a:r>
              <a:rPr kumimoji="0" lang="cs-CZ" sz="2900" b="0" i="0" u="none" strike="noStrike" kern="1200" cap="none" spc="0" normalizeH="0" baseline="0" noProof="0" dirty="0">
                <a:ln>
                  <a:noFill/>
                </a:ln>
                <a:solidFill>
                  <a:prstClr val="black"/>
                </a:solidFill>
                <a:effectLst/>
                <a:uLnTx/>
                <a:uFillTx/>
                <a:latin typeface="Calibri"/>
                <a:ea typeface="+mn-ea"/>
                <a:cs typeface="Arial"/>
              </a:rPr>
              <a:t>§ 125c </a:t>
            </a:r>
            <a:br>
              <a:rPr kumimoji="0" lang="cs-CZ" sz="2900" b="0" i="0" u="none" strike="noStrike" kern="1200" cap="none" spc="0" normalizeH="0" baseline="0" noProof="0" dirty="0">
                <a:ln>
                  <a:noFill/>
                </a:ln>
                <a:solidFill>
                  <a:prstClr val="black"/>
                </a:solidFill>
                <a:effectLst/>
                <a:uLnTx/>
                <a:uFillTx/>
                <a:latin typeface="Calibri"/>
                <a:ea typeface="+mn-ea"/>
                <a:cs typeface="Arial"/>
              </a:rPr>
            </a:br>
            <a:r>
              <a:rPr kumimoji="0" lang="cs-CZ" sz="2900" b="0" i="0" u="none" strike="noStrike" kern="1200" cap="none" spc="0" normalizeH="0" baseline="0" noProof="0" dirty="0">
                <a:ln>
                  <a:noFill/>
                </a:ln>
                <a:solidFill>
                  <a:prstClr val="black"/>
                </a:solidFill>
                <a:effectLst/>
                <a:uLnTx/>
                <a:uFillTx/>
                <a:latin typeface="Calibri"/>
                <a:ea typeface="+mn-ea"/>
                <a:cs typeface="Arial"/>
              </a:rPr>
              <a:t>odst. 6 písm. b) /zakazuje se výkon činnosti učitele AŠ </a:t>
            </a:r>
            <a:r>
              <a:rPr kumimoji="0" lang="cs-CZ" sz="2900" b="0" i="0" u="none" strike="noStrike" kern="1200" cap="none" spc="0" normalizeH="0" baseline="0" noProof="0" dirty="0">
                <a:ln>
                  <a:noFill/>
                </a:ln>
                <a:effectLst/>
                <a:uLnTx/>
                <a:uFillTx/>
                <a:latin typeface="Calibri"/>
                <a:ea typeface="+mn-ea"/>
                <a:cs typeface="Arial"/>
              </a:rPr>
              <a:t>při výcviku</a:t>
            </a:r>
            <a:r>
              <a:rPr kumimoji="0" lang="cs-CZ" sz="2900" b="0" i="0" u="none" strike="noStrike" kern="1200" cap="none" spc="0" normalizeH="0" baseline="0" noProof="0" dirty="0">
                <a:ln>
                  <a:noFill/>
                </a:ln>
                <a:solidFill>
                  <a:prstClr val="black"/>
                </a:solidFill>
                <a:effectLst/>
                <a:uLnTx/>
                <a:uFillTx/>
                <a:latin typeface="Calibri"/>
                <a:ea typeface="+mn-ea"/>
                <a:cs typeface="Arial"/>
              </a:rPr>
              <a:t>/</a:t>
            </a:r>
            <a:endParaRPr kumimoji="0" lang="en-US" sz="29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9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900" b="1" i="0" u="none" strike="noStrike" kern="1200" cap="none" spc="0" normalizeH="0" baseline="0" noProof="0" dirty="0">
                <a:ln>
                  <a:noFill/>
                </a:ln>
                <a:solidFill>
                  <a:prstClr val="black"/>
                </a:solidFill>
                <a:effectLst/>
                <a:uLnTx/>
                <a:uFillTx/>
                <a:latin typeface="Calibri"/>
                <a:ea typeface="+mn-ea"/>
                <a:cs typeface="Arial"/>
              </a:rPr>
              <a:t>nelze řešit </a:t>
            </a:r>
            <a:endParaRPr kumimoji="0" lang="en-US" sz="2900" b="1" i="0" u="none" strike="noStrike" kern="1200" cap="none" spc="0" normalizeH="0" baseline="0" noProof="0" dirty="0">
              <a:ln>
                <a:noFill/>
              </a:ln>
              <a:solidFill>
                <a:prstClr val="black"/>
              </a:solidFill>
              <a:effectLst/>
              <a:highlight>
                <a:srgbClr val="FFFF00"/>
              </a:highligh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900" b="0" i="0" u="none" strike="noStrike" kern="1200" cap="none" spc="0" normalizeH="0" baseline="0" noProof="0" dirty="0">
                <a:ln>
                  <a:noFill/>
                </a:ln>
                <a:solidFill>
                  <a:prstClr val="black"/>
                </a:solidFill>
                <a:effectLst/>
                <a:uLnTx/>
                <a:uFillTx/>
                <a:latin typeface="Calibri"/>
                <a:ea typeface="+mn-ea"/>
                <a:cs typeface="Arial"/>
              </a:rPr>
            </a:br>
            <a:r>
              <a:rPr kumimoji="0" lang="cs-CZ" sz="29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 125e </a:t>
            </a:r>
            <a:br>
              <a:rPr kumimoji="0" lang="cs-CZ" sz="2900" b="0" i="0" u="none" strike="noStrike" kern="1200" cap="none" spc="0" normalizeH="0" baseline="0" noProof="0" dirty="0">
                <a:ln>
                  <a:noFill/>
                </a:ln>
                <a:solidFill>
                  <a:prstClr val="black"/>
                </a:solidFill>
                <a:effectLst/>
                <a:uLnTx/>
                <a:uFillTx/>
                <a:latin typeface="Calibri"/>
                <a:ea typeface="+mn-ea"/>
                <a:cs typeface="Arial"/>
              </a:rPr>
            </a:br>
            <a:r>
              <a:rPr kumimoji="0" lang="cs-CZ" sz="2900" b="0" i="0" u="none" strike="noStrike" kern="1200" cap="none" spc="0" normalizeH="0" baseline="0" noProof="0" dirty="0">
                <a:ln>
                  <a:noFill/>
                </a:ln>
                <a:solidFill>
                  <a:prstClr val="black"/>
                </a:solidFill>
                <a:effectLst/>
                <a:uLnTx/>
                <a:uFillTx/>
                <a:latin typeface="Calibri"/>
                <a:ea typeface="+mn-ea"/>
                <a:cs typeface="Arial"/>
              </a:rPr>
              <a:t>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900" b="1" i="0" u="none" strike="noStrike" kern="1200" cap="none" spc="0" normalizeH="0" baseline="0" noProof="0" dirty="0">
                <a:ln>
                  <a:noFill/>
                </a:ln>
                <a:solidFill>
                  <a:prstClr val="black"/>
                </a:solidFill>
                <a:effectLst/>
                <a:uLnTx/>
                <a:uFillTx/>
                <a:latin typeface="Calibri"/>
                <a:ea typeface="+mn-ea"/>
                <a:cs typeface="Arial"/>
              </a:rPr>
              <a:t>body se neukládají</a:t>
            </a:r>
            <a:endParaRPr kumimoji="0" lang="cs-CZ" sz="2900" b="0" i="0" u="none" strike="noStrike" kern="1200" cap="none" spc="0" normalizeH="0" baseline="0" noProof="0" dirty="0">
              <a:ln>
                <a:noFill/>
              </a:ln>
              <a:solidFill>
                <a:prstClr val="black"/>
              </a:solidFill>
              <a:effectLst/>
              <a:uLnTx/>
              <a:uFillTx/>
              <a:latin typeface="Calibri"/>
              <a:ea typeface="+mn-ea"/>
              <a:cs typeface="+mn-cs"/>
            </a:endParaRPr>
          </a:p>
          <a:p>
            <a:pPr marL="0" lvl="0" indent="0" algn="just">
              <a:buNone/>
            </a:pPr>
            <a:endParaRPr lang="cs-CZ" sz="1500" dirty="0">
              <a:solidFill>
                <a:prstClr val="black"/>
              </a:solidFill>
            </a:endParaRPr>
          </a:p>
          <a:p>
            <a:pPr marL="0" lvl="0" indent="0" algn="just">
              <a:buNone/>
            </a:pPr>
            <a:r>
              <a:rPr lang="cs-CZ" sz="2600" dirty="0">
                <a:solidFill>
                  <a:prstClr val="black"/>
                </a:solidFill>
              </a:rPr>
              <a:t>Po právní moci rozhodnutí nutno zaslat místně příslušnému krajskému úřadu!</a:t>
            </a:r>
          </a:p>
          <a:p>
            <a:endParaRPr lang="cs-CZ" dirty="0"/>
          </a:p>
        </p:txBody>
      </p:sp>
    </p:spTree>
    <p:extLst>
      <p:ext uri="{BB962C8B-B14F-4D97-AF65-F5344CB8AC3E}">
        <p14:creationId xmlns:p14="http://schemas.microsoft.com/office/powerpoint/2010/main" val="2284069760"/>
      </p:ext>
    </p:extLst>
  </p:cSld>
  <p:clrMapOvr>
    <a:masterClrMapping/>
  </p:clrMapOvr>
  <p:transition spd="slow">
    <p:wipe dir="d"/>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EFDD8D-B438-B030-6D4C-9746417A269A}"/>
              </a:ext>
            </a:extLst>
          </p:cNvPr>
          <p:cNvSpPr>
            <a:spLocks noGrp="1"/>
          </p:cNvSpPr>
          <p:nvPr>
            <p:ph type="title"/>
          </p:nvPr>
        </p:nvSpPr>
        <p:spPr>
          <a:xfrm>
            <a:off x="762000" y="269632"/>
            <a:ext cx="8077200" cy="639088"/>
          </a:xfrm>
        </p:spPr>
        <p:txBody>
          <a:bodyPr/>
          <a:lstStyle/>
          <a:p>
            <a:pPr algn="ctr"/>
            <a:r>
              <a:rPr kumimoji="0" lang="cs-CZ" sz="2600" b="1" i="0" u="none" strike="noStrike" kern="1200" cap="none" spc="0" normalizeH="0" baseline="0" noProof="0" dirty="0">
                <a:ln>
                  <a:noFill/>
                </a:ln>
                <a:solidFill>
                  <a:prstClr val="black"/>
                </a:solidFill>
                <a:effectLst/>
                <a:uLnTx/>
                <a:uFillTx/>
                <a:latin typeface="Calibri"/>
                <a:ea typeface="+mj-ea"/>
                <a:cs typeface="+mj-cs"/>
              </a:rPr>
              <a:t>Přestupky podle § 125c odst. 4 zákona č. 361/2000 Sb.</a:t>
            </a:r>
            <a:endParaRPr lang="cs-CZ" dirty="0"/>
          </a:p>
        </p:txBody>
      </p:sp>
      <p:sp>
        <p:nvSpPr>
          <p:cNvPr id="3" name="Zástupný obsah 2">
            <a:extLst>
              <a:ext uri="{FF2B5EF4-FFF2-40B4-BE49-F238E27FC236}">
                <a16:creationId xmlns:a16="http://schemas.microsoft.com/office/drawing/2014/main" id="{79043F17-7E3E-06A1-C5AA-DBD2D915A48C}"/>
              </a:ext>
            </a:extLst>
          </p:cNvPr>
          <p:cNvSpPr>
            <a:spLocks noGrp="1"/>
          </p:cNvSpPr>
          <p:nvPr>
            <p:ph idx="1"/>
          </p:nvPr>
        </p:nvSpPr>
        <p:spPr>
          <a:xfrm>
            <a:off x="762000" y="1052736"/>
            <a:ext cx="8077200" cy="5616623"/>
          </a:xfrm>
        </p:spPr>
        <p:txBody>
          <a:bodyPr>
            <a:normAutofit fontScale="92500" lnSpcReduction="20000"/>
          </a:bodyPr>
          <a:lstStyle/>
          <a:p>
            <a:pPr marL="0" indent="0">
              <a:buNone/>
            </a:pPr>
            <a:r>
              <a:rPr kumimoji="0" lang="cs-CZ" sz="2800" b="1" i="0" strike="noStrike" kern="1200" cap="none" spc="0" normalizeH="0" baseline="0" noProof="0" dirty="0">
                <a:ln>
                  <a:noFill/>
                </a:ln>
                <a:solidFill>
                  <a:prstClr val="black"/>
                </a:solidFill>
                <a:effectLst/>
                <a:uLnTx/>
                <a:uFillTx/>
                <a:latin typeface="Calibri"/>
                <a:ea typeface="+mn-ea"/>
                <a:cs typeface="+mn-cs"/>
              </a:rPr>
              <a:t>§ 125c odst. 4 písm. </a:t>
            </a:r>
            <a:r>
              <a:rPr lang="cs-CZ" sz="2800" b="1" dirty="0"/>
              <a:t>a) </a:t>
            </a:r>
            <a:endParaRPr lang="cs-CZ" sz="2800" dirty="0"/>
          </a:p>
          <a:p>
            <a:pPr marL="0" indent="0" algn="just">
              <a:buNone/>
            </a:pPr>
            <a:r>
              <a:rPr lang="cs-CZ" sz="2800" dirty="0"/>
              <a:t>Fyzická osoba se dopustí přestupku tím, že se v rozporu </a:t>
            </a:r>
            <a:br>
              <a:rPr lang="cs-CZ" sz="2800" dirty="0"/>
            </a:br>
            <a:r>
              <a:rPr lang="cs-CZ" sz="2800" dirty="0"/>
              <a:t>s § 87a odst. 1 nebo 2 </a:t>
            </a:r>
            <a:r>
              <a:rPr lang="cs-CZ" sz="2800" dirty="0">
                <a:solidFill>
                  <a:srgbClr val="00B050"/>
                </a:solidFill>
              </a:rPr>
              <a:t>nepodrobí dopravně psychologickému vyšetření</a:t>
            </a:r>
          </a:p>
          <a:p>
            <a:pPr marL="457200" indent="-457200" algn="just">
              <a:buAutoNum type="alphaLcParenR"/>
            </a:pPr>
            <a:endParaRPr lang="cs-CZ" sz="1100" dirty="0"/>
          </a:p>
          <a:p>
            <a:pPr marL="0" indent="0" algn="just">
              <a:buNone/>
            </a:pPr>
            <a:r>
              <a:rPr lang="cs-CZ" sz="2600" b="1" dirty="0"/>
              <a:t>§ 87 odst. 1</a:t>
            </a:r>
          </a:p>
          <a:p>
            <a:pPr marL="0" indent="0" algn="just">
              <a:buNone/>
            </a:pPr>
            <a:r>
              <a:rPr lang="cs-CZ" sz="2600" dirty="0"/>
              <a:t>Dopravně psychologickému vyšetření je povinen se podrobovat</a:t>
            </a:r>
          </a:p>
          <a:p>
            <a:pPr marL="0" indent="0" algn="just">
              <a:buNone/>
            </a:pPr>
            <a:r>
              <a:rPr lang="cs-CZ" sz="2600" b="1" dirty="0"/>
              <a:t>a) </a:t>
            </a:r>
            <a:r>
              <a:rPr lang="cs-CZ" sz="2600" dirty="0"/>
              <a:t>držitel řidičského oprávnění pro skupinu C1+E, C nebo C+E, pokud řídí nákladní automobil o největší povolené hmotnosti převyšující 7 500 kg nebo speciální automobil o největší povolené hmotnosti převyšující 7 500 kg nebo jízdní soupravu, která je složena z nákladního automobilu a přípojného vozidla nebo ze speciálního automobilu a přípojného vozidla a jejíž největší povolená hmotnost převyšuje 7 500 kg, </a:t>
            </a:r>
          </a:p>
          <a:p>
            <a:pPr marL="0" indent="0" algn="just">
              <a:buNone/>
            </a:pPr>
            <a:r>
              <a:rPr lang="cs-CZ" sz="2600" b="1" dirty="0"/>
              <a:t>b) </a:t>
            </a:r>
            <a:r>
              <a:rPr lang="cs-CZ" sz="2600" dirty="0"/>
              <a:t>držitel řidičského oprávnění pro skupinu D1+E, D nebo D+E, pokud řídí motorové vozidlo zařazené do některé z těchto skupin vozidel.</a:t>
            </a:r>
          </a:p>
        </p:txBody>
      </p:sp>
    </p:spTree>
    <p:extLst>
      <p:ext uri="{BB962C8B-B14F-4D97-AF65-F5344CB8AC3E}">
        <p14:creationId xmlns:p14="http://schemas.microsoft.com/office/powerpoint/2010/main" val="1023324044"/>
      </p:ext>
    </p:extLst>
  </p:cSld>
  <p:clrMapOvr>
    <a:masterClrMapping/>
  </p:clrMapOvr>
  <p:transition spd="slow">
    <p:wipe dir="d"/>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D90A1-1F58-E218-F4FC-0CD9059DDEF9}"/>
              </a:ext>
            </a:extLst>
          </p:cNvPr>
          <p:cNvSpPr>
            <a:spLocks noGrp="1"/>
          </p:cNvSpPr>
          <p:nvPr>
            <p:ph type="title"/>
          </p:nvPr>
        </p:nvSpPr>
        <p:spPr>
          <a:xfrm>
            <a:off x="762000" y="269632"/>
            <a:ext cx="8077200" cy="694592"/>
          </a:xfrm>
        </p:spPr>
        <p:txBody>
          <a:bodyPr/>
          <a:lstStyle/>
          <a:p>
            <a:pPr algn="ctr"/>
            <a:r>
              <a:rPr kumimoji="0" lang="cs-CZ" sz="2600" b="1" i="0" u="none" strike="noStrike" kern="1200" cap="none" spc="0" normalizeH="0" baseline="0" noProof="0" dirty="0">
                <a:ln>
                  <a:noFill/>
                </a:ln>
                <a:solidFill>
                  <a:prstClr val="black"/>
                </a:solidFill>
                <a:effectLst/>
                <a:uLnTx/>
                <a:uFillTx/>
                <a:latin typeface="Calibri"/>
                <a:ea typeface="+mj-ea"/>
                <a:cs typeface="+mj-cs"/>
              </a:rPr>
              <a:t>Přestupky podle § 125c odst. 4 zákona č. 361/2000 Sb.</a:t>
            </a:r>
            <a:endParaRPr lang="cs-CZ" dirty="0"/>
          </a:p>
        </p:txBody>
      </p:sp>
      <p:sp>
        <p:nvSpPr>
          <p:cNvPr id="3" name="Zástupný obsah 2">
            <a:extLst>
              <a:ext uri="{FF2B5EF4-FFF2-40B4-BE49-F238E27FC236}">
                <a16:creationId xmlns:a16="http://schemas.microsoft.com/office/drawing/2014/main" id="{22352D2B-7CA4-54BE-3C73-BBD49B268154}"/>
              </a:ext>
            </a:extLst>
          </p:cNvPr>
          <p:cNvSpPr>
            <a:spLocks noGrp="1"/>
          </p:cNvSpPr>
          <p:nvPr>
            <p:ph idx="1"/>
          </p:nvPr>
        </p:nvSpPr>
        <p:spPr>
          <a:xfrm>
            <a:off x="762000" y="1268759"/>
            <a:ext cx="8077200" cy="4625017"/>
          </a:xfrm>
        </p:spPr>
        <p:txBody>
          <a:bodyPr/>
          <a:lstStyle/>
          <a:p>
            <a:pPr marL="0" marR="0" lvl="0" indent="0" algn="just" fontAlgn="auto">
              <a:lnSpc>
                <a:spcPct val="80000"/>
              </a:lnSpc>
              <a:spcAft>
                <a:spcPts val="0"/>
              </a:spcAft>
              <a:buClrTx/>
              <a:buSzTx/>
              <a:buNone/>
              <a:tabLst/>
              <a:defRPr/>
            </a:pPr>
            <a:r>
              <a:rPr lang="cs-CZ" b="1" dirty="0"/>
              <a:t>§ 87 odst. 2</a:t>
            </a:r>
          </a:p>
          <a:p>
            <a:pPr marL="0" marR="0" lvl="0" indent="0" algn="just" fontAlgn="auto">
              <a:spcBef>
                <a:spcPts val="600"/>
              </a:spcBef>
              <a:spcAft>
                <a:spcPts val="0"/>
              </a:spcAft>
              <a:buClrTx/>
              <a:buSzTx/>
              <a:buNone/>
              <a:tabLst/>
              <a:defRPr/>
            </a:pPr>
            <a:r>
              <a:rPr lang="cs-CZ" b="1" dirty="0"/>
              <a:t>Dopravně psychologickému vyšetření je držitel řidičského oprávnění</a:t>
            </a:r>
            <a:r>
              <a:rPr lang="cs-CZ" dirty="0"/>
              <a:t> uvedený v odstavci 1 </a:t>
            </a:r>
            <a:r>
              <a:rPr lang="cs-CZ" b="1" dirty="0"/>
              <a:t>povinen se podrobit před zahájením výkonu činnosti</a:t>
            </a:r>
            <a:r>
              <a:rPr lang="cs-CZ" dirty="0"/>
              <a:t> uvedené v odstavci 1, </a:t>
            </a:r>
            <a:r>
              <a:rPr lang="cs-CZ" b="1" dirty="0"/>
              <a:t>a dalšímu </a:t>
            </a:r>
            <a:r>
              <a:rPr lang="cs-CZ" dirty="0"/>
              <a:t>dopravně psychologickému vyšetření </a:t>
            </a:r>
            <a:r>
              <a:rPr lang="cs-CZ" b="1" dirty="0"/>
              <a:t>nejdříve šest měsíců před dovršením 50 let </a:t>
            </a:r>
            <a:r>
              <a:rPr lang="cs-CZ" dirty="0"/>
              <a:t>a </a:t>
            </a:r>
            <a:r>
              <a:rPr lang="cs-CZ" b="1" dirty="0"/>
              <a:t>nejpozději v den dovršení 50 let </a:t>
            </a:r>
            <a:r>
              <a:rPr lang="cs-CZ" dirty="0"/>
              <a:t>a dále </a:t>
            </a:r>
            <a:r>
              <a:rPr lang="cs-CZ" b="1" dirty="0"/>
              <a:t>pak</a:t>
            </a:r>
            <a:r>
              <a:rPr lang="cs-CZ" dirty="0"/>
              <a:t> </a:t>
            </a:r>
            <a:r>
              <a:rPr lang="cs-CZ" b="1" dirty="0"/>
              <a:t>každých pět let</a:t>
            </a:r>
            <a:r>
              <a:rPr lang="cs-CZ" dirty="0"/>
              <a:t>. Povinnost podrobit se dopravně psychologickému vyšetření před zahájením výkonu činnosti nevzniká, podrobil-li se držitel řidičského oprávnění uvedený </a:t>
            </a:r>
            <a:br>
              <a:rPr lang="cs-CZ" dirty="0"/>
            </a:br>
            <a:r>
              <a:rPr lang="cs-CZ" dirty="0"/>
              <a:t>v odstavci 1 dopravně psychologickému vyšetření před získáním tohoto řidičského oprávnění, a ode dne provedení vyšetření neuplynulo ke dni zahájení výkonu činnosti více než 6 měsíců.</a:t>
            </a:r>
          </a:p>
          <a:p>
            <a:endParaRPr lang="cs-CZ" dirty="0"/>
          </a:p>
        </p:txBody>
      </p:sp>
    </p:spTree>
    <p:extLst>
      <p:ext uri="{BB962C8B-B14F-4D97-AF65-F5344CB8AC3E}">
        <p14:creationId xmlns:p14="http://schemas.microsoft.com/office/powerpoint/2010/main" val="2367868625"/>
      </p:ext>
    </p:extLst>
  </p:cSld>
  <p:clrMapOvr>
    <a:masterClrMapping/>
  </p:clrMapOvr>
  <p:transition spd="slow">
    <p:wipe dir="d"/>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952BA3-C3F6-8650-5E92-75540EA30E78}"/>
              </a:ext>
            </a:extLst>
          </p:cNvPr>
          <p:cNvSpPr>
            <a:spLocks noGrp="1"/>
          </p:cNvSpPr>
          <p:nvPr>
            <p:ph type="title"/>
          </p:nvPr>
        </p:nvSpPr>
        <p:spPr>
          <a:xfrm>
            <a:off x="762000" y="269632"/>
            <a:ext cx="8077200" cy="694592"/>
          </a:xfrm>
        </p:spPr>
        <p:txBody>
          <a:bodyPr/>
          <a:lstStyle/>
          <a:p>
            <a:pPr algn="ctr"/>
            <a:r>
              <a:rPr kumimoji="0" lang="cs-CZ" sz="2600" b="1" i="0" u="none" strike="noStrike" kern="1200" cap="none" spc="0" normalizeH="0" baseline="0" noProof="0" dirty="0">
                <a:ln>
                  <a:noFill/>
                </a:ln>
                <a:solidFill>
                  <a:prstClr val="black"/>
                </a:solidFill>
                <a:effectLst/>
                <a:uLnTx/>
                <a:uFillTx/>
                <a:latin typeface="Calibri"/>
                <a:ea typeface="+mj-ea"/>
                <a:cs typeface="+mj-cs"/>
              </a:rPr>
              <a:t>Přestupky podle § 125c odst. 4 zákona č. 361/2000 Sb.</a:t>
            </a:r>
            <a:endParaRPr lang="cs-CZ" dirty="0"/>
          </a:p>
        </p:txBody>
      </p:sp>
      <p:sp>
        <p:nvSpPr>
          <p:cNvPr id="3" name="Zástupný obsah 2">
            <a:extLst>
              <a:ext uri="{FF2B5EF4-FFF2-40B4-BE49-F238E27FC236}">
                <a16:creationId xmlns:a16="http://schemas.microsoft.com/office/drawing/2014/main" id="{8E02EFF1-7E06-F693-7941-59C4ADFD57A7}"/>
              </a:ext>
            </a:extLst>
          </p:cNvPr>
          <p:cNvSpPr>
            <a:spLocks noGrp="1"/>
          </p:cNvSpPr>
          <p:nvPr>
            <p:ph idx="1"/>
          </p:nvPr>
        </p:nvSpPr>
        <p:spPr>
          <a:xfrm>
            <a:off x="762000" y="1052736"/>
            <a:ext cx="8202488" cy="5256584"/>
          </a:xfrm>
        </p:spPr>
        <p:txBody>
          <a:bodyPr/>
          <a:lstStyle/>
          <a:p>
            <a:pPr marL="0" lvl="0" indent="0">
              <a:buNone/>
              <a:defRPr/>
            </a:pPr>
            <a:r>
              <a:rPr kumimoji="0" lang="cs-CZ" sz="2400" b="1" i="0" strike="noStrike" kern="1200" cap="none" spc="0" normalizeH="0" baseline="0" noProof="0" dirty="0">
                <a:ln>
                  <a:noFill/>
                </a:ln>
                <a:solidFill>
                  <a:prstClr val="black"/>
                </a:solidFill>
                <a:effectLst/>
                <a:uLnTx/>
                <a:uFillTx/>
                <a:latin typeface="Calibri"/>
                <a:ea typeface="+mn-ea"/>
                <a:cs typeface="+mn-cs"/>
              </a:rPr>
              <a:t>§ 125c odst. 4 písm. </a:t>
            </a:r>
            <a:r>
              <a:rPr lang="cs-CZ" b="1" dirty="0">
                <a:solidFill>
                  <a:prstClr val="black"/>
                </a:solidFill>
              </a:rPr>
              <a:t>b) </a:t>
            </a:r>
            <a:endParaRPr kumimoji="0" lang="cs-CZ" sz="2400" b="0" i="0"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6858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prstClr val="black"/>
                </a:solidFill>
                <a:effectLst/>
                <a:uLnTx/>
                <a:uFillTx/>
                <a:latin typeface="Calibri"/>
                <a:ea typeface="+mn-ea"/>
                <a:cs typeface="+mn-cs"/>
              </a:rPr>
              <a:t>Fyzická osoba se dopustí přestupku tím, že v rozporu s </a:t>
            </a:r>
            <a:r>
              <a:rPr kumimoji="0" lang="cs-CZ" sz="2400" b="1" i="0" u="none" strike="noStrike" kern="1200" cap="none" spc="0" normalizeH="0" baseline="0" noProof="0" dirty="0">
                <a:ln>
                  <a:noFill/>
                </a:ln>
                <a:solidFill>
                  <a:prstClr val="black"/>
                </a:solidFill>
                <a:effectLst/>
                <a:uLnTx/>
                <a:uFillTx/>
                <a:latin typeface="Calibri"/>
                <a:ea typeface="+mn-ea"/>
                <a:cs typeface="+mn-cs"/>
              </a:rPr>
              <a:t>§ 94a odst. 2 </a:t>
            </a:r>
            <a:r>
              <a:rPr kumimoji="0" lang="cs-CZ" sz="2400" b="0" i="0" u="none" strike="noStrike" kern="1200" cap="none" spc="0" normalizeH="0" baseline="0" noProof="0" dirty="0">
                <a:ln>
                  <a:noFill/>
                </a:ln>
                <a:solidFill>
                  <a:prstClr val="black"/>
                </a:solidFill>
                <a:effectLst/>
                <a:uLnTx/>
                <a:uFillTx/>
                <a:latin typeface="Calibri"/>
                <a:ea typeface="+mn-ea"/>
                <a:cs typeface="+mn-cs"/>
              </a:rPr>
              <a:t>(</a:t>
            </a:r>
            <a:r>
              <a:rPr kumimoji="0" lang="cs-CZ" sz="2400" i="1" u="none" strike="noStrike" kern="1200" cap="none" spc="0" normalizeH="0" baseline="0" noProof="0" dirty="0">
                <a:ln>
                  <a:noFill/>
                </a:ln>
                <a:solidFill>
                  <a:prstClr val="black"/>
                </a:solidFill>
                <a:effectLst/>
                <a:uLnTx/>
                <a:uFillTx/>
                <a:latin typeface="Calibri"/>
                <a:ea typeface="+mn-ea"/>
                <a:cs typeface="+mn-cs"/>
              </a:rPr>
              <a:t>pozbytí ŘO ZŘMV</a:t>
            </a:r>
            <a:r>
              <a:rPr kumimoji="0" lang="cs-CZ" sz="2400" b="0" i="0" u="none" strike="noStrike" kern="1200" cap="none" spc="0" normalizeH="0" baseline="0" noProof="0" dirty="0">
                <a:ln>
                  <a:noFill/>
                </a:ln>
                <a:solidFill>
                  <a:prstClr val="black"/>
                </a:solidFill>
                <a:effectLst/>
                <a:uLnTx/>
                <a:uFillTx/>
                <a:latin typeface="Calibri"/>
                <a:ea typeface="+mn-ea"/>
                <a:cs typeface="+mn-cs"/>
              </a:rPr>
              <a:t>), </a:t>
            </a:r>
            <a:r>
              <a:rPr kumimoji="0" lang="cs-CZ" sz="2400" b="1" i="0" u="none" strike="noStrike" kern="1200" cap="none" spc="0" normalizeH="0" baseline="0" noProof="0" dirty="0">
                <a:ln>
                  <a:noFill/>
                </a:ln>
                <a:solidFill>
                  <a:srgbClr val="00B050"/>
                </a:solidFill>
                <a:effectLst/>
                <a:uLnTx/>
                <a:uFillTx/>
                <a:latin typeface="Calibri"/>
                <a:ea typeface="+mn-ea"/>
                <a:cs typeface="+mn-cs"/>
              </a:rPr>
              <a:t>§ 102g odst. 2 </a:t>
            </a:r>
            <a:r>
              <a:rPr kumimoji="0" lang="cs-CZ" sz="2400" i="0" u="none" strike="noStrike" kern="1200" cap="none" spc="0" normalizeH="0" baseline="0" noProof="0" dirty="0">
                <a:ln>
                  <a:noFill/>
                </a:ln>
                <a:effectLst/>
                <a:uLnTx/>
                <a:uFillTx/>
                <a:latin typeface="Calibri"/>
                <a:ea typeface="+mn-ea"/>
                <a:cs typeface="+mn-cs"/>
              </a:rPr>
              <a:t>(</a:t>
            </a:r>
            <a:r>
              <a:rPr kumimoji="0" lang="cs-CZ" sz="2400" i="1" u="none" strike="noStrike" kern="1200" cap="none" spc="0" normalizeH="0" baseline="0" noProof="0" dirty="0">
                <a:ln>
                  <a:noFill/>
                </a:ln>
                <a:effectLst/>
                <a:uLnTx/>
                <a:uFillTx/>
                <a:latin typeface="Calibri"/>
                <a:ea typeface="+mn-ea"/>
                <a:cs typeface="+mn-cs"/>
              </a:rPr>
              <a:t>nepředložení potvrzení o absolvování dopravně psychologického pohovoru </a:t>
            </a:r>
            <a:br>
              <a:rPr kumimoji="0" lang="cs-CZ" sz="2400" i="1" u="none" strike="noStrike" kern="1200" cap="none" spc="0" normalizeH="0" baseline="0" noProof="0" dirty="0">
                <a:ln>
                  <a:noFill/>
                </a:ln>
                <a:effectLst/>
                <a:uLnTx/>
                <a:uFillTx/>
                <a:latin typeface="Calibri"/>
                <a:ea typeface="+mn-ea"/>
                <a:cs typeface="+mn-cs"/>
              </a:rPr>
            </a:br>
            <a:r>
              <a:rPr kumimoji="0" lang="cs-CZ" sz="2400" i="1" u="none" strike="noStrike" kern="1200" cap="none" spc="0" normalizeH="0" baseline="0" noProof="0" dirty="0">
                <a:ln>
                  <a:noFill/>
                </a:ln>
                <a:effectLst/>
                <a:uLnTx/>
                <a:uFillTx/>
                <a:latin typeface="Calibri"/>
                <a:ea typeface="+mn-ea"/>
                <a:cs typeface="+mn-cs"/>
              </a:rPr>
              <a:t>a školení začínajících řidičů</a:t>
            </a:r>
            <a:r>
              <a:rPr kumimoji="0" lang="cs-CZ" sz="2400" i="0" u="none" strike="noStrike" kern="1200" cap="none" spc="0" normalizeH="0" baseline="0" noProof="0" dirty="0">
                <a:ln>
                  <a:noFill/>
                </a:ln>
                <a:effectLst/>
                <a:uLnTx/>
                <a:uFillTx/>
                <a:latin typeface="Calibri"/>
                <a:ea typeface="+mn-ea"/>
                <a:cs typeface="+mn-cs"/>
              </a:rPr>
              <a:t>)</a:t>
            </a:r>
            <a:r>
              <a:rPr kumimoji="0" lang="cs-CZ" sz="2400" b="0" i="0" u="none" strike="noStrike" kern="1200" cap="none" spc="0" normalizeH="0" baseline="0" noProof="0" dirty="0">
                <a:ln>
                  <a:noFill/>
                </a:ln>
                <a:solidFill>
                  <a:prstClr val="black"/>
                </a:solidFill>
                <a:effectLst/>
                <a:uLnTx/>
                <a:uFillTx/>
                <a:latin typeface="Calibri"/>
                <a:ea typeface="+mn-ea"/>
                <a:cs typeface="+mn-cs"/>
              </a:rPr>
              <a:t>, </a:t>
            </a:r>
            <a:r>
              <a:rPr kumimoji="0" lang="cs-CZ" sz="2400" b="1" i="0" u="none" strike="noStrike" kern="1200" cap="none" spc="0" normalizeH="0" baseline="0" noProof="0" dirty="0">
                <a:ln>
                  <a:noFill/>
                </a:ln>
                <a:solidFill>
                  <a:prstClr val="black"/>
                </a:solidFill>
                <a:effectLst/>
                <a:uLnTx/>
                <a:uFillTx/>
                <a:latin typeface="Calibri"/>
                <a:ea typeface="+mn-ea"/>
                <a:cs typeface="+mn-cs"/>
              </a:rPr>
              <a:t>§ 113 odst. 1 </a:t>
            </a:r>
            <a:r>
              <a:rPr kumimoji="0" lang="cs-CZ" sz="2400" b="0" i="0" u="none" strike="noStrike" kern="1200" cap="none" spc="0" normalizeH="0" baseline="0" noProof="0" dirty="0">
                <a:ln>
                  <a:noFill/>
                </a:ln>
                <a:solidFill>
                  <a:prstClr val="black"/>
                </a:solidFill>
                <a:effectLst/>
                <a:uLnTx/>
                <a:uFillTx/>
                <a:latin typeface="Calibri"/>
                <a:ea typeface="+mn-ea"/>
                <a:cs typeface="+mn-cs"/>
              </a:rPr>
              <a:t>(</a:t>
            </a:r>
            <a:r>
              <a:rPr kumimoji="0" lang="cs-CZ" sz="2400" i="1" u="none" strike="noStrike" kern="1200" cap="none" spc="0" normalizeH="0" baseline="0" noProof="0" dirty="0">
                <a:ln>
                  <a:noFill/>
                </a:ln>
                <a:solidFill>
                  <a:prstClr val="black"/>
                </a:solidFill>
                <a:effectLst/>
                <a:uLnTx/>
                <a:uFillTx/>
                <a:latin typeface="Calibri"/>
                <a:ea typeface="+mn-ea"/>
                <a:cs typeface="+mn-cs"/>
              </a:rPr>
              <a:t>podmínění, omezení, odnětí nebo pozastavení ŘO</a:t>
            </a:r>
            <a:r>
              <a:rPr kumimoji="0" lang="cs-CZ" sz="2400" b="0" i="0" u="none" strike="noStrike" kern="1200" cap="none" spc="0" normalizeH="0" baseline="0" noProof="0" dirty="0">
                <a:ln>
                  <a:noFill/>
                </a:ln>
                <a:solidFill>
                  <a:prstClr val="black"/>
                </a:solidFill>
                <a:effectLst/>
                <a:uLnTx/>
                <a:uFillTx/>
                <a:latin typeface="Calibri"/>
                <a:ea typeface="+mn-ea"/>
                <a:cs typeface="+mn-cs"/>
              </a:rPr>
              <a:t>) </a:t>
            </a:r>
            <a:r>
              <a:rPr kumimoji="0" lang="cs-CZ" sz="2400" b="1" i="0" u="none" strike="noStrike" kern="1200" cap="none" spc="0" normalizeH="0" baseline="0" noProof="0" dirty="0">
                <a:ln>
                  <a:noFill/>
                </a:ln>
                <a:solidFill>
                  <a:srgbClr val="00B050"/>
                </a:solidFill>
                <a:effectLst/>
                <a:uLnTx/>
                <a:uFillTx/>
                <a:latin typeface="Calibri"/>
                <a:ea typeface="+mn-ea"/>
                <a:cs typeface="+mn-cs"/>
              </a:rPr>
              <a:t>nebo 2</a:t>
            </a:r>
            <a:r>
              <a:rPr kumimoji="0" lang="cs-CZ" sz="2400" i="0" u="none" strike="noStrike" kern="1200" cap="none" spc="0" normalizeH="0" baseline="0" noProof="0" dirty="0">
                <a:ln>
                  <a:noFill/>
                </a:ln>
                <a:effectLst/>
                <a:uLnTx/>
                <a:uFillTx/>
                <a:latin typeface="Calibri"/>
                <a:ea typeface="+mn-ea"/>
                <a:cs typeface="+mn-cs"/>
              </a:rPr>
              <a:t> (</a:t>
            </a:r>
            <a:r>
              <a:rPr kumimoji="0" lang="cs-CZ" sz="2400" i="1" u="none" strike="noStrike" kern="1200" cap="none" spc="0" normalizeH="0" baseline="0" noProof="0" dirty="0">
                <a:ln>
                  <a:noFill/>
                </a:ln>
                <a:effectLst/>
                <a:uLnTx/>
                <a:uFillTx/>
                <a:latin typeface="Calibri"/>
                <a:ea typeface="+mn-ea"/>
                <a:cs typeface="+mn-cs"/>
              </a:rPr>
              <a:t>neplatný řidičský průkaz</a:t>
            </a:r>
            <a:r>
              <a:rPr kumimoji="0" lang="cs-CZ" sz="2400" i="0" u="none" strike="noStrike" kern="1200" cap="none" spc="0" normalizeH="0" baseline="0" noProof="0" dirty="0">
                <a:ln>
                  <a:noFill/>
                </a:ln>
                <a:effectLst/>
                <a:uLnTx/>
                <a:uFillTx/>
                <a:latin typeface="Calibri"/>
                <a:ea typeface="+mn-ea"/>
                <a:cs typeface="+mn-cs"/>
              </a:rPr>
              <a:t>)</a:t>
            </a:r>
            <a:r>
              <a:rPr kumimoji="0" lang="cs-CZ" sz="2400" b="1" i="0" u="none" strike="noStrike" kern="1200" cap="none" spc="0" normalizeH="0" baseline="0" noProof="0" dirty="0">
                <a:ln>
                  <a:noFill/>
                </a:ln>
                <a:solidFill>
                  <a:prstClr val="black"/>
                </a:solidFill>
                <a:effectLst/>
                <a:uLnTx/>
                <a:uFillTx/>
                <a:latin typeface="Calibri"/>
                <a:ea typeface="+mn-ea"/>
                <a:cs typeface="+mn-cs"/>
              </a:rPr>
              <a:t>, </a:t>
            </a:r>
            <a:br>
              <a:rPr kumimoji="0" lang="cs-CZ" sz="2400" b="1" i="0" u="none" strike="noStrike" kern="1200" cap="none" spc="0" normalizeH="0" baseline="0" noProof="0" dirty="0">
                <a:ln>
                  <a:noFill/>
                </a:ln>
                <a:solidFill>
                  <a:prstClr val="black"/>
                </a:solidFill>
                <a:effectLst/>
                <a:uLnTx/>
                <a:uFillTx/>
                <a:latin typeface="Calibri"/>
                <a:ea typeface="+mn-ea"/>
                <a:cs typeface="+mn-cs"/>
              </a:rPr>
            </a:br>
            <a:r>
              <a:rPr kumimoji="0" lang="cs-CZ" sz="2400" b="1" i="0" u="none" strike="noStrike" kern="1200" cap="none" spc="0" normalizeH="0" baseline="0" noProof="0" dirty="0">
                <a:ln>
                  <a:noFill/>
                </a:ln>
                <a:solidFill>
                  <a:srgbClr val="00B050"/>
                </a:solidFill>
                <a:effectLst/>
                <a:uLnTx/>
                <a:uFillTx/>
                <a:latin typeface="Calibri"/>
                <a:ea typeface="+mn-ea"/>
                <a:cs typeface="+mn-cs"/>
              </a:rPr>
              <a:t>§ 118b odst. 6 </a:t>
            </a:r>
            <a:r>
              <a:rPr kumimoji="0" lang="cs-CZ" sz="2400" i="0" u="none" strike="noStrike" kern="1200" cap="none" spc="0" normalizeH="0" baseline="0" noProof="0" dirty="0">
                <a:ln>
                  <a:noFill/>
                </a:ln>
                <a:effectLst/>
                <a:uLnTx/>
                <a:uFillTx/>
                <a:latin typeface="Calibri"/>
                <a:ea typeface="+mn-ea"/>
                <a:cs typeface="+mn-cs"/>
              </a:rPr>
              <a:t>(</a:t>
            </a:r>
            <a:r>
              <a:rPr kumimoji="0" lang="cs-CZ" sz="2400" i="1" u="none" strike="noStrike" kern="1200" cap="none" spc="0" normalizeH="0" baseline="0" noProof="0" dirty="0">
                <a:ln>
                  <a:noFill/>
                </a:ln>
                <a:effectLst/>
                <a:uLnTx/>
                <a:uFillTx/>
                <a:latin typeface="Calibri"/>
                <a:ea typeface="+mn-ea"/>
                <a:cs typeface="+mn-cs"/>
              </a:rPr>
              <a:t>prohlášení </a:t>
            </a:r>
            <a:r>
              <a:rPr lang="cs-CZ" i="1" dirty="0"/>
              <a:t>ŘP za zadržený</a:t>
            </a:r>
            <a:r>
              <a:rPr lang="cs-CZ" dirty="0"/>
              <a:t>) </a:t>
            </a:r>
            <a:r>
              <a:rPr kumimoji="0" lang="cs-CZ" sz="2400" b="0" i="0" u="none" strike="noStrike" kern="1200" cap="none" spc="0" normalizeH="0" baseline="0" noProof="0" dirty="0">
                <a:ln>
                  <a:noFill/>
                </a:ln>
                <a:solidFill>
                  <a:prstClr val="black"/>
                </a:solidFill>
                <a:effectLst/>
                <a:uLnTx/>
                <a:uFillTx/>
                <a:latin typeface="Calibri"/>
                <a:ea typeface="+mn-ea"/>
                <a:cs typeface="+mn-cs"/>
              </a:rPr>
              <a:t>nebo </a:t>
            </a:r>
            <a:r>
              <a:rPr kumimoji="0" lang="cs-CZ" sz="2400" b="1" i="0" u="none" strike="noStrike" kern="1200" cap="none" spc="0" normalizeH="0" baseline="0" noProof="0" dirty="0">
                <a:ln>
                  <a:noFill/>
                </a:ln>
                <a:solidFill>
                  <a:prstClr val="black"/>
                </a:solidFill>
                <a:effectLst/>
                <a:uLnTx/>
                <a:uFillTx/>
                <a:latin typeface="Calibri"/>
                <a:ea typeface="+mn-ea"/>
                <a:cs typeface="+mn-cs"/>
              </a:rPr>
              <a:t>§ 123c odst. 5 </a:t>
            </a:r>
            <a:r>
              <a:rPr kumimoji="0" lang="cs-CZ" sz="2400" b="0" i="0" u="none" strike="noStrike" kern="1200" cap="none" spc="0" normalizeH="0" baseline="0" noProof="0" dirty="0">
                <a:ln>
                  <a:noFill/>
                </a:ln>
                <a:solidFill>
                  <a:prstClr val="black"/>
                </a:solidFill>
                <a:effectLst/>
                <a:uLnTx/>
                <a:uFillTx/>
                <a:latin typeface="Calibri"/>
                <a:ea typeface="+mn-ea"/>
                <a:cs typeface="+mn-cs"/>
              </a:rPr>
              <a:t>(</a:t>
            </a:r>
            <a:r>
              <a:rPr kumimoji="0" lang="cs-CZ" sz="2400" i="1" u="none" strike="noStrike" kern="1200" cap="none" spc="0" normalizeH="0" baseline="0" noProof="0" dirty="0">
                <a:ln>
                  <a:noFill/>
                </a:ln>
                <a:solidFill>
                  <a:prstClr val="black"/>
                </a:solidFill>
                <a:effectLst/>
                <a:uLnTx/>
                <a:uFillTx/>
                <a:latin typeface="Calibri"/>
                <a:ea typeface="+mn-ea"/>
                <a:cs typeface="+mn-cs"/>
              </a:rPr>
              <a:t>pozbytí ŘO - body</a:t>
            </a:r>
            <a:r>
              <a:rPr kumimoji="0" lang="cs-CZ" sz="2400" b="0" i="0" u="none" strike="noStrike" kern="1200" cap="none" spc="0" normalizeH="0" baseline="0" noProof="0" dirty="0">
                <a:ln>
                  <a:noFill/>
                </a:ln>
                <a:solidFill>
                  <a:prstClr val="black"/>
                </a:solidFill>
                <a:effectLst/>
                <a:uLnTx/>
                <a:uFillTx/>
                <a:latin typeface="Calibri"/>
                <a:ea typeface="+mn-ea"/>
                <a:cs typeface="+mn-cs"/>
              </a:rPr>
              <a:t>) </a:t>
            </a:r>
            <a:r>
              <a:rPr kumimoji="0" lang="cs-CZ" sz="2400" b="1" i="0" u="none" strike="noStrike" kern="1200" cap="none" spc="0" normalizeH="0" baseline="0" noProof="0" dirty="0">
                <a:ln>
                  <a:noFill/>
                </a:ln>
                <a:solidFill>
                  <a:prstClr val="black"/>
                </a:solidFill>
                <a:effectLst/>
                <a:uLnTx/>
                <a:uFillTx/>
                <a:latin typeface="Calibri"/>
                <a:ea typeface="+mn-ea"/>
                <a:cs typeface="+mn-cs"/>
              </a:rPr>
              <a:t>neodevzdá řidičský průkaz, mezinárodní řidičský průkaz nebo potvrzení o oznámení ztráty, odcizení, poškození anebo zničení řidičského průkazu nebo</a:t>
            </a:r>
            <a:r>
              <a:rPr kumimoji="0" lang="cs-CZ" sz="2400" b="0" i="0" u="none" strike="noStrike" kern="1200" cap="none" spc="0" normalizeH="0" baseline="0" noProof="0" dirty="0">
                <a:ln>
                  <a:noFill/>
                </a:ln>
                <a:solidFill>
                  <a:prstClr val="black"/>
                </a:solidFill>
                <a:effectLst/>
                <a:uLnTx/>
                <a:uFillTx/>
                <a:latin typeface="Calibri"/>
                <a:ea typeface="+mn-ea"/>
                <a:cs typeface="+mn-cs"/>
              </a:rPr>
              <a:t> </a:t>
            </a:r>
            <a:br>
              <a:rPr kumimoji="0" lang="cs-CZ" sz="2400" b="0" i="0" u="none" strike="noStrike" kern="1200" cap="none" spc="0" normalizeH="0" baseline="0" noProof="0" dirty="0">
                <a:ln>
                  <a:noFill/>
                </a:ln>
                <a:solidFill>
                  <a:prstClr val="black"/>
                </a:solidFill>
                <a:effectLst/>
                <a:uLnTx/>
                <a:uFillTx/>
                <a:latin typeface="Calibri"/>
                <a:ea typeface="+mn-ea"/>
                <a:cs typeface="+mn-cs"/>
              </a:rPr>
            </a:br>
            <a:r>
              <a:rPr kumimoji="0" lang="cs-CZ" sz="2400" b="0" i="0" u="none" strike="noStrike" kern="1200" cap="none" spc="0" normalizeH="0" baseline="0" noProof="0" dirty="0">
                <a:ln>
                  <a:noFill/>
                </a:ln>
                <a:solidFill>
                  <a:prstClr val="black"/>
                </a:solidFill>
                <a:effectLst/>
                <a:uLnTx/>
                <a:uFillTx/>
                <a:latin typeface="Calibri"/>
                <a:ea typeface="+mn-ea"/>
                <a:cs typeface="+mn-cs"/>
              </a:rPr>
              <a:t>v rozporu s </a:t>
            </a:r>
            <a:r>
              <a:rPr kumimoji="0" lang="cs-CZ" sz="2400" b="1" i="0" u="none" strike="noStrike" kern="1200" cap="none" spc="0" normalizeH="0" baseline="0" noProof="0" dirty="0">
                <a:ln>
                  <a:noFill/>
                </a:ln>
                <a:solidFill>
                  <a:prstClr val="black"/>
                </a:solidFill>
                <a:effectLst/>
                <a:uLnTx/>
                <a:uFillTx/>
                <a:latin typeface="Calibri"/>
                <a:ea typeface="+mn-ea"/>
                <a:cs typeface="+mn-cs"/>
              </a:rPr>
              <a:t>§ 6b odst. 4 neodevzdá osvědčení o registraci vozidla</a:t>
            </a:r>
            <a:r>
              <a:rPr kumimoji="0" lang="cs-CZ" sz="2400" b="0" i="0" u="none" strike="noStrike" kern="1200" cap="none" spc="0" normalizeH="0" baseline="0" noProof="0" dirty="0">
                <a:ln>
                  <a:noFill/>
                </a:ln>
                <a:solidFill>
                  <a:prstClr val="black"/>
                </a:solidFill>
                <a:effectLst/>
                <a:uLnTx/>
                <a:uFillTx/>
                <a:latin typeface="Calibri"/>
                <a:ea typeface="+mn-ea"/>
                <a:cs typeface="+mn-cs"/>
              </a:rPr>
              <a:t>.</a:t>
            </a:r>
          </a:p>
          <a:p>
            <a:endParaRPr lang="cs-CZ" dirty="0"/>
          </a:p>
        </p:txBody>
      </p:sp>
    </p:spTree>
    <p:extLst>
      <p:ext uri="{BB962C8B-B14F-4D97-AF65-F5344CB8AC3E}">
        <p14:creationId xmlns:p14="http://schemas.microsoft.com/office/powerpoint/2010/main" val="405358900"/>
      </p:ext>
    </p:extLst>
  </p:cSld>
  <p:clrMapOvr>
    <a:masterClrMapping/>
  </p:clrMapOvr>
  <p:transition spd="slow">
    <p:wipe dir="d"/>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3A113A-80C5-FDDA-B94F-6017005345F5}"/>
              </a:ext>
            </a:extLst>
          </p:cNvPr>
          <p:cNvSpPr>
            <a:spLocks noGrp="1"/>
          </p:cNvSpPr>
          <p:nvPr>
            <p:ph type="title"/>
          </p:nvPr>
        </p:nvSpPr>
        <p:spPr>
          <a:xfrm>
            <a:off x="762000" y="269632"/>
            <a:ext cx="8077200" cy="694592"/>
          </a:xfrm>
        </p:spPr>
        <p:txBody>
          <a:bodyPr/>
          <a:lstStyle/>
          <a:p>
            <a:pPr algn="ctr"/>
            <a:r>
              <a:rPr kumimoji="0" lang="cs-CZ" sz="2600" b="1" i="0" u="none" strike="noStrike" kern="1200" cap="none" spc="0" normalizeH="0" baseline="0" noProof="0" dirty="0">
                <a:ln>
                  <a:noFill/>
                </a:ln>
                <a:solidFill>
                  <a:prstClr val="black"/>
                </a:solidFill>
                <a:effectLst/>
                <a:uLnTx/>
                <a:uFillTx/>
                <a:latin typeface="Calibri"/>
                <a:ea typeface="+mj-ea"/>
                <a:cs typeface="+mj-cs"/>
              </a:rPr>
              <a:t>Přestupky podle § 125c odst. 4 zákona č. 361/2000 Sb.</a:t>
            </a:r>
            <a:endParaRPr lang="cs-CZ" dirty="0"/>
          </a:p>
        </p:txBody>
      </p:sp>
      <p:sp>
        <p:nvSpPr>
          <p:cNvPr id="3" name="Zástupný obsah 2">
            <a:extLst>
              <a:ext uri="{FF2B5EF4-FFF2-40B4-BE49-F238E27FC236}">
                <a16:creationId xmlns:a16="http://schemas.microsoft.com/office/drawing/2014/main" id="{4F5B71AA-99C8-97C7-4937-D317327986EF}"/>
              </a:ext>
            </a:extLst>
          </p:cNvPr>
          <p:cNvSpPr>
            <a:spLocks noGrp="1"/>
          </p:cNvSpPr>
          <p:nvPr>
            <p:ph idx="1"/>
          </p:nvPr>
        </p:nvSpPr>
        <p:spPr>
          <a:xfrm>
            <a:off x="762000" y="1124745"/>
            <a:ext cx="8077200" cy="4769032"/>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odst. 4 písm. a) i b)</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latin typeface="Calibri"/>
                <a:ea typeface="+mn-ea"/>
                <a:cs typeface="Arial"/>
              </a:rPr>
              <a:t> </a:t>
            </a:r>
            <a:r>
              <a:rPr kumimoji="0" lang="cs-CZ" sz="2700" b="0" i="0" u="none" strike="noStrike" kern="1200" cap="none" spc="0" normalizeH="0" baseline="0" noProof="0" dirty="0">
                <a:ln>
                  <a:noFill/>
                </a:ln>
                <a:solidFill>
                  <a:prstClr val="black"/>
                </a:solidFill>
                <a:effectLst/>
                <a:uLnTx/>
                <a:uFillTx/>
                <a:latin typeface="Calibri"/>
                <a:ea typeface="+mn-ea"/>
                <a:cs typeface="Arial"/>
              </a:rPr>
              <a:t>pokuta </a:t>
            </a:r>
            <a:r>
              <a:rPr kumimoji="0" lang="cs-CZ" sz="2700" b="1" i="0" u="none" strike="noStrike" kern="1200" cap="none" spc="0" normalizeH="0" baseline="0" noProof="0" dirty="0">
                <a:ln>
                  <a:noFill/>
                </a:ln>
                <a:solidFill>
                  <a:prstClr val="black"/>
                </a:solidFill>
                <a:effectLst/>
                <a:uLnTx/>
                <a:uFillTx/>
                <a:latin typeface="Calibri"/>
                <a:ea typeface="+mn-ea"/>
                <a:cs typeface="Arial"/>
              </a:rPr>
              <a:t>od 2 000 Kč do 5 000 Kč</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 125c odst. 5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písm. d)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zákaz činnosti - </a:t>
            </a:r>
            <a:r>
              <a:rPr kumimoji="0" lang="cs-CZ" sz="2700" b="1" i="0" u="none" strike="noStrike" kern="1200" cap="none" spc="0" normalizeH="0" baseline="0" noProof="0" dirty="0">
                <a:ln>
                  <a:noFill/>
                </a:ln>
                <a:solidFill>
                  <a:prstClr val="black"/>
                </a:solidFill>
                <a:effectLst/>
                <a:uLnTx/>
                <a:uFillTx/>
                <a:latin typeface="Calibri"/>
                <a:ea typeface="+mn-ea"/>
                <a:cs typeface="Arial"/>
              </a:rPr>
              <a:t>neukládá</a:t>
            </a:r>
            <a:r>
              <a:rPr kumimoji="0" lang="cs-CZ" sz="2700" b="0" i="0" u="none" strike="noStrike" kern="1200" cap="none" spc="0" normalizeH="0" baseline="0" noProof="0" dirty="0">
                <a:ln>
                  <a:noFill/>
                </a:ln>
                <a:solidFill>
                  <a:prstClr val="black"/>
                </a:solidFill>
                <a:effectLst/>
                <a:uLnTx/>
                <a:uFillTx/>
                <a:latin typeface="Calibri"/>
                <a:ea typeface="+mn-ea"/>
                <a:cs typeface="Arial"/>
              </a:rPr>
              <a:t> </a:t>
            </a:r>
            <a:r>
              <a:rPr kumimoji="0" lang="cs-CZ" sz="2700" b="1" i="0" u="none" strike="noStrike" kern="1200" cap="none" spc="0" normalizeH="0" baseline="0" noProof="0" dirty="0">
                <a:ln>
                  <a:noFill/>
                </a:ln>
                <a:solidFill>
                  <a:prstClr val="black"/>
                </a:solidFill>
                <a:effectLst/>
                <a:uLnTx/>
                <a:uFillTx/>
                <a:latin typeface="Calibri"/>
                <a:ea typeface="+mn-ea"/>
                <a:cs typeface="Arial"/>
              </a:rPr>
              <a:t>se</a:t>
            </a:r>
            <a:r>
              <a:rPr kumimoji="0" lang="cs-CZ" sz="2700" b="0" i="0" u="none" strike="noStrike" kern="1200" cap="none" spc="0" normalizeH="0" baseline="0" noProof="0" dirty="0">
                <a:ln>
                  <a:noFill/>
                </a:ln>
                <a:solidFill>
                  <a:prstClr val="black"/>
                </a:solidFill>
                <a:effectLst/>
                <a:uLnTx/>
                <a:uFillTx/>
                <a:latin typeface="Calibri"/>
                <a:ea typeface="+mn-ea"/>
                <a:cs typeface="Arial"/>
              </a:rPr>
              <a:t>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příkazem na místě </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a:t>
            </a:r>
            <a:r>
              <a:rPr kumimoji="0" lang="cs-CZ" sz="2700" b="1" i="0" u="none" strike="noStrike" kern="1200" cap="none" spc="0" normalizeH="0" baseline="0" noProof="0" dirty="0">
                <a:ln>
                  <a:noFill/>
                </a:ln>
                <a:solidFill>
                  <a:prstClr val="black"/>
                </a:solidFill>
                <a:effectLst/>
                <a:uLnTx/>
                <a:uFillTx/>
                <a:latin typeface="Calibri"/>
                <a:ea typeface="+mn-ea"/>
                <a:cs typeface="Arial"/>
              </a:rPr>
              <a:t>nelze řešit</a:t>
            </a: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700" b="1" i="0" u="none" strike="noStrike" kern="1200" cap="none" spc="0" normalizeH="0" baseline="0" noProof="0" dirty="0">
                <a:ln>
                  <a:noFill/>
                </a:ln>
                <a:solidFill>
                  <a:prstClr val="black"/>
                </a:solidFill>
                <a:effectLst/>
                <a:uLnTx/>
                <a:uFillTx/>
                <a:latin typeface="Calibri"/>
                <a:ea typeface="+mn-ea"/>
                <a:cs typeface="Arial"/>
              </a:rPr>
              <a:t>body se neukládají</a:t>
            </a:r>
            <a:endParaRPr kumimoji="0" lang="cs-CZ" sz="2700" b="1" i="0" u="none" strike="noStrike" kern="1200" cap="none" spc="0" normalizeH="0" baseline="0" noProof="0" dirty="0">
              <a:ln>
                <a:noFill/>
              </a:ln>
              <a:solidFill>
                <a:prstClr val="black"/>
              </a:solidFill>
              <a:effectLst/>
              <a:uLnTx/>
              <a:uFillTx/>
              <a:latin typeface="Calibri"/>
              <a:ea typeface="+mn-ea"/>
              <a:cs typeface="Calibri"/>
            </a:endParaRPr>
          </a:p>
          <a:p>
            <a:endParaRPr lang="cs-CZ" dirty="0"/>
          </a:p>
        </p:txBody>
      </p:sp>
    </p:spTree>
    <p:extLst>
      <p:ext uri="{BB962C8B-B14F-4D97-AF65-F5344CB8AC3E}">
        <p14:creationId xmlns:p14="http://schemas.microsoft.com/office/powerpoint/2010/main" val="1609344944"/>
      </p:ext>
    </p:extLst>
  </p:cSld>
  <p:clrMapOvr>
    <a:masterClrMapping/>
  </p:clrMapOvr>
  <p:transition spd="slow">
    <p:wipe dir="d"/>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202488" cy="639088"/>
          </a:xfrm>
        </p:spPr>
        <p:txBody>
          <a:bodyPr>
            <a:normAutofit/>
          </a:bodyPr>
          <a:lstStyle/>
          <a:p>
            <a:pPr algn="ctr"/>
            <a:r>
              <a:rPr lang="cs-CZ" sz="2400" b="1" dirty="0">
                <a:solidFill>
                  <a:prstClr val="black"/>
                </a:solidFill>
              </a:rPr>
              <a:t>Přestupky podle § 125d zákona č. 361/2000 Sb.</a:t>
            </a:r>
            <a:endParaRPr lang="cs-CZ" dirty="0"/>
          </a:p>
        </p:txBody>
      </p:sp>
      <p:sp>
        <p:nvSpPr>
          <p:cNvPr id="3" name="Zástupný symbol pro obsah 2"/>
          <p:cNvSpPr>
            <a:spLocks noGrp="1"/>
          </p:cNvSpPr>
          <p:nvPr>
            <p:ph idx="1"/>
          </p:nvPr>
        </p:nvSpPr>
        <p:spPr>
          <a:xfrm>
            <a:off x="762000" y="908720"/>
            <a:ext cx="8077200" cy="5832649"/>
          </a:xfrm>
        </p:spPr>
        <p:txBody>
          <a:bodyPr>
            <a:normAutofit/>
          </a:bodyPr>
          <a:lstStyle/>
          <a:p>
            <a:pPr marL="0" lvl="0" indent="0" algn="just">
              <a:buNone/>
            </a:pPr>
            <a:r>
              <a:rPr lang="cs-CZ" sz="2500" b="1" dirty="0">
                <a:solidFill>
                  <a:prstClr val="black"/>
                </a:solidFill>
              </a:rPr>
              <a:t>§ 125d přestupky právnických a podnikajících fyzických osob </a:t>
            </a:r>
            <a:r>
              <a:rPr lang="cs-CZ" sz="2500" dirty="0">
                <a:solidFill>
                  <a:prstClr val="black"/>
                </a:solidFill>
              </a:rPr>
              <a:t>/bývalé správní delikty, objektivní odpovědnost/</a:t>
            </a:r>
          </a:p>
          <a:p>
            <a:pPr marL="0" lvl="0" indent="0">
              <a:buNone/>
            </a:pPr>
            <a:endParaRPr lang="cs-CZ" sz="500" dirty="0">
              <a:solidFill>
                <a:prstClr val="black"/>
              </a:solidFill>
            </a:endParaRPr>
          </a:p>
          <a:p>
            <a:pPr marL="0" lvl="0" indent="0" algn="just">
              <a:buNone/>
            </a:pPr>
            <a:r>
              <a:rPr lang="cs-CZ" sz="2500" b="1" dirty="0">
                <a:solidFill>
                  <a:prstClr val="black"/>
                </a:solidFill>
              </a:rPr>
              <a:t>(1) </a:t>
            </a:r>
            <a:r>
              <a:rPr lang="cs-CZ" sz="2500" dirty="0">
                <a:solidFill>
                  <a:prstClr val="black"/>
                </a:solidFill>
              </a:rPr>
              <a:t>Právnická nebo podnikající fyzická osoba se dopustí přestupku tím, že jako provozovatel vozidla</a:t>
            </a:r>
          </a:p>
          <a:p>
            <a:pPr marL="0" lvl="0" indent="0" algn="just">
              <a:buNone/>
            </a:pPr>
            <a:r>
              <a:rPr lang="cs-CZ" sz="2500" b="1" dirty="0">
                <a:solidFill>
                  <a:prstClr val="black"/>
                </a:solidFill>
              </a:rPr>
              <a:t>a) </a:t>
            </a:r>
            <a:r>
              <a:rPr lang="cs-CZ" sz="2500" dirty="0">
                <a:solidFill>
                  <a:prstClr val="black"/>
                </a:solidFill>
              </a:rPr>
              <a:t>v rozporu s § 10 odst. 1 písm. a) </a:t>
            </a:r>
            <a:r>
              <a:rPr lang="cs-CZ" sz="2500" b="1" dirty="0">
                <a:solidFill>
                  <a:prstClr val="black"/>
                </a:solidFill>
              </a:rPr>
              <a:t>přikáže nebo dovolí, aby bylo </a:t>
            </a:r>
            <a:r>
              <a:rPr lang="cs-CZ" sz="2500" dirty="0">
                <a:solidFill>
                  <a:prstClr val="black"/>
                </a:solidFill>
              </a:rPr>
              <a:t>v provozu na pozemních komunikacích </a:t>
            </a:r>
            <a:r>
              <a:rPr lang="cs-CZ" sz="2500" b="1" dirty="0">
                <a:solidFill>
                  <a:prstClr val="black"/>
                </a:solidFill>
              </a:rPr>
              <a:t>použito vozidla, které nesplňuje podmínky stanovené jiným právním předpisem, </a:t>
            </a:r>
            <a:r>
              <a:rPr lang="cs-CZ" sz="2500" dirty="0">
                <a:solidFill>
                  <a:srgbClr val="00B050"/>
                </a:solidFill>
              </a:rPr>
              <a:t>/technický stav/</a:t>
            </a:r>
          </a:p>
          <a:p>
            <a:pPr marL="0" lvl="0" indent="0" algn="just">
              <a:buNone/>
            </a:pPr>
            <a:r>
              <a:rPr lang="cs-CZ" sz="2500" b="1" dirty="0">
                <a:solidFill>
                  <a:prstClr val="black"/>
                </a:solidFill>
              </a:rPr>
              <a:t>b) </a:t>
            </a:r>
            <a:r>
              <a:rPr lang="cs-CZ" sz="2500" dirty="0">
                <a:solidFill>
                  <a:prstClr val="black"/>
                </a:solidFill>
              </a:rPr>
              <a:t>v rozporu s § 10 odst. 1 písm. b) </a:t>
            </a:r>
            <a:r>
              <a:rPr lang="cs-CZ" sz="2500" b="1" dirty="0">
                <a:solidFill>
                  <a:prstClr val="black"/>
                </a:solidFill>
              </a:rPr>
              <a:t>svěří řízení vozidla osobě, která nesplňuje podmínky podle § 3 odst. 2 a § 5 odst. 2 písm. b) a c), </a:t>
            </a:r>
            <a:r>
              <a:rPr lang="cs-CZ" sz="2500" dirty="0">
                <a:solidFill>
                  <a:srgbClr val="00B050"/>
                </a:solidFill>
              </a:rPr>
              <a:t>/zdrav. stav, ovlivnění alkohol, návykové látky/</a:t>
            </a:r>
            <a:endParaRPr lang="cs-CZ" sz="2500" b="1" dirty="0">
              <a:solidFill>
                <a:srgbClr val="00B050"/>
              </a:solidFill>
            </a:endParaRPr>
          </a:p>
          <a:p>
            <a:pPr marL="0" lvl="0" indent="0" algn="just">
              <a:buNone/>
            </a:pPr>
            <a:r>
              <a:rPr lang="cs-CZ" sz="2500" b="1" dirty="0">
                <a:solidFill>
                  <a:prstClr val="black"/>
                </a:solidFill>
              </a:rPr>
              <a:t>c) </a:t>
            </a:r>
            <a:r>
              <a:rPr lang="cs-CZ" sz="2500" dirty="0">
                <a:solidFill>
                  <a:prstClr val="black"/>
                </a:solidFill>
              </a:rPr>
              <a:t>v rozporu s § 10 odst. 1 písm. c) </a:t>
            </a:r>
            <a:r>
              <a:rPr lang="cs-CZ" sz="2500" b="1" dirty="0">
                <a:solidFill>
                  <a:prstClr val="black"/>
                </a:solidFill>
              </a:rPr>
              <a:t>svěří řízení motorového vozidla osobě, která nesplňuje podmínky podle § 3 odst. 3,</a:t>
            </a:r>
            <a:r>
              <a:rPr lang="cs-CZ" sz="2500" dirty="0">
                <a:solidFill>
                  <a:prstClr val="black"/>
                </a:solidFill>
              </a:rPr>
              <a:t> </a:t>
            </a:r>
            <a:r>
              <a:rPr lang="cs-CZ" sz="2500" dirty="0">
                <a:solidFill>
                  <a:srgbClr val="00B050"/>
                </a:solidFill>
              </a:rPr>
              <a:t>/nevlastní řidičské oprávnění/</a:t>
            </a:r>
            <a:endParaRPr lang="cs-CZ" sz="2400" b="1" dirty="0">
              <a:solidFill>
                <a:srgbClr val="00B050"/>
              </a:solidFill>
            </a:endParaRPr>
          </a:p>
        </p:txBody>
      </p:sp>
    </p:spTree>
    <p:extLst>
      <p:ext uri="{BB962C8B-B14F-4D97-AF65-F5344CB8AC3E}">
        <p14:creationId xmlns:p14="http://schemas.microsoft.com/office/powerpoint/2010/main" val="3002227466"/>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639088"/>
          </a:xfrm>
        </p:spPr>
        <p:txBody>
          <a:bodyPr>
            <a:normAutofit/>
          </a:bodyPr>
          <a:lstStyle/>
          <a:p>
            <a:pPr algn="ctr"/>
            <a:r>
              <a:rPr lang="cs-CZ" sz="2600" b="1" dirty="0">
                <a:solidFill>
                  <a:prstClr val="black"/>
                </a:solidFill>
              </a:rPr>
              <a:t>Novela zákona o silničním provozu</a:t>
            </a:r>
            <a:endParaRPr lang="cs-CZ" dirty="0"/>
          </a:p>
        </p:txBody>
      </p:sp>
      <p:sp>
        <p:nvSpPr>
          <p:cNvPr id="3" name="Zástupný symbol pro obsah 2"/>
          <p:cNvSpPr>
            <a:spLocks noGrp="1"/>
          </p:cNvSpPr>
          <p:nvPr>
            <p:ph idx="1"/>
          </p:nvPr>
        </p:nvSpPr>
        <p:spPr>
          <a:xfrm>
            <a:off x="762000" y="980728"/>
            <a:ext cx="8130480" cy="5760639"/>
          </a:xfrm>
        </p:spPr>
        <p:txBody>
          <a:bodyPr>
            <a:normAutofit/>
          </a:bodyPr>
          <a:lstStyle/>
          <a:p>
            <a:pPr marL="0" indent="0">
              <a:buNone/>
            </a:pPr>
            <a:r>
              <a:rPr lang="cs-CZ" sz="2400" b="1" u="sng" dirty="0"/>
              <a:t>Správní trestání – zákaz činnosti</a:t>
            </a:r>
          </a:p>
          <a:p>
            <a:pPr marL="0" indent="0">
              <a:buNone/>
            </a:pPr>
            <a:endParaRPr lang="cs-CZ" sz="1000" b="1" u="sng" dirty="0"/>
          </a:p>
          <a:p>
            <a:pPr marL="0" indent="0">
              <a:buNone/>
            </a:pPr>
            <a:r>
              <a:rPr lang="cs-CZ" sz="2400" b="1" dirty="0"/>
              <a:t>- u závažných přestupků prodloužení doby, na kterou se ukládá zákaz činnosti</a:t>
            </a:r>
          </a:p>
          <a:p>
            <a:pPr lvl="1" algn="just">
              <a:lnSpc>
                <a:spcPct val="110000"/>
              </a:lnSpc>
              <a:spcBef>
                <a:spcPts val="600"/>
              </a:spcBef>
              <a:buFontTx/>
              <a:buChar char="-"/>
            </a:pPr>
            <a:r>
              <a:rPr lang="cs-CZ" sz="2400" dirty="0"/>
              <a:t>18 měsíců – 3 roky 	(nyní 1 rok – 2 roky)</a:t>
            </a:r>
          </a:p>
          <a:p>
            <a:pPr lvl="1" algn="just">
              <a:lnSpc>
                <a:spcPct val="110000"/>
              </a:lnSpc>
              <a:spcBef>
                <a:spcPts val="600"/>
              </a:spcBef>
              <a:buFontTx/>
              <a:buChar char="-"/>
            </a:pPr>
            <a:r>
              <a:rPr lang="cs-CZ" sz="2400" dirty="0"/>
              <a:t>6 měsíců – 18 měsíců	(nyní 6 měsíců – 1 rok)</a:t>
            </a:r>
          </a:p>
          <a:p>
            <a:pPr lvl="1" algn="just">
              <a:lnSpc>
                <a:spcPct val="110000"/>
              </a:lnSpc>
              <a:spcBef>
                <a:spcPts val="600"/>
              </a:spcBef>
              <a:buFontTx/>
              <a:buChar char="-"/>
            </a:pPr>
            <a:r>
              <a:rPr lang="cs-CZ" sz="2400" dirty="0"/>
              <a:t>4 měsíce – 6 měsíců	(nyní 1 měsíc – 6 měsíců)</a:t>
            </a:r>
          </a:p>
          <a:p>
            <a:pPr marL="0" lvl="1" indent="0" algn="just">
              <a:lnSpc>
                <a:spcPct val="110000"/>
              </a:lnSpc>
              <a:spcBef>
                <a:spcPts val="600"/>
              </a:spcBef>
              <a:buNone/>
            </a:pPr>
            <a:r>
              <a:rPr lang="cs-CZ" sz="2400" b="1" dirty="0">
                <a:solidFill>
                  <a:prstClr val="black"/>
                </a:solidFill>
              </a:rPr>
              <a:t>- ublížení na zdraví (</a:t>
            </a:r>
            <a:r>
              <a:rPr lang="cs-CZ" sz="2400" b="1" dirty="0">
                <a:solidFill>
                  <a:srgbClr val="00B050"/>
                </a:solidFill>
              </a:rPr>
              <a:t>naopak zmírnění!!!!</a:t>
            </a:r>
            <a:r>
              <a:rPr lang="cs-CZ" sz="2400" b="1" dirty="0">
                <a:solidFill>
                  <a:prstClr val="black"/>
                </a:solidFill>
              </a:rPr>
              <a:t>)</a:t>
            </a:r>
          </a:p>
          <a:p>
            <a:pPr lvl="1" algn="just">
              <a:lnSpc>
                <a:spcPct val="110000"/>
              </a:lnSpc>
              <a:spcBef>
                <a:spcPts val="600"/>
              </a:spcBef>
              <a:buFontTx/>
              <a:buChar char="-"/>
            </a:pPr>
            <a:r>
              <a:rPr lang="cs-CZ" sz="2400" dirty="0"/>
              <a:t>6 měsíců – 18 měsíců	(nyní 1 rok – 2 roky)</a:t>
            </a:r>
          </a:p>
          <a:p>
            <a:pPr marL="0" indent="0">
              <a:lnSpc>
                <a:spcPct val="110000"/>
              </a:lnSpc>
              <a:buNone/>
            </a:pPr>
            <a:r>
              <a:rPr lang="cs-CZ" sz="2400" b="1" dirty="0">
                <a:solidFill>
                  <a:prstClr val="black"/>
                </a:solidFill>
              </a:rPr>
              <a:t>- řízení bez mentora</a:t>
            </a:r>
          </a:p>
          <a:p>
            <a:pPr lvl="1" algn="just">
              <a:lnSpc>
                <a:spcPct val="110000"/>
              </a:lnSpc>
              <a:spcBef>
                <a:spcPts val="600"/>
              </a:spcBef>
              <a:buFontTx/>
              <a:buChar char="-"/>
            </a:pPr>
            <a:r>
              <a:rPr lang="cs-CZ" sz="2400" dirty="0"/>
              <a:t>6 měsíců – 12 měsíců</a:t>
            </a:r>
          </a:p>
          <a:p>
            <a:pPr marL="720000">
              <a:lnSpc>
                <a:spcPct val="110000"/>
              </a:lnSpc>
            </a:pPr>
            <a:endParaRPr lang="cs-CZ" sz="1000" i="1" dirty="0"/>
          </a:p>
          <a:p>
            <a:pPr marL="457200" lvl="1" indent="0" algn="just">
              <a:lnSpc>
                <a:spcPct val="110000"/>
              </a:lnSpc>
              <a:spcBef>
                <a:spcPts val="600"/>
              </a:spcBef>
              <a:buNone/>
            </a:pPr>
            <a:endParaRPr lang="cs-CZ" sz="2400" dirty="0"/>
          </a:p>
          <a:p>
            <a:pPr marL="0" indent="0">
              <a:buNone/>
            </a:pPr>
            <a:endParaRPr lang="cs-CZ" sz="2400" b="1" u="sng" dirty="0"/>
          </a:p>
        </p:txBody>
      </p:sp>
    </p:spTree>
    <p:extLst>
      <p:ext uri="{BB962C8B-B14F-4D97-AF65-F5344CB8AC3E}">
        <p14:creationId xmlns:p14="http://schemas.microsoft.com/office/powerpoint/2010/main" val="201967088"/>
      </p:ext>
    </p:extLst>
  </p:cSld>
  <p:clrMapOvr>
    <a:masterClrMapping/>
  </p:clrMapOvr>
  <p:transition spd="slow">
    <p:wipe dir="d"/>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274496" cy="783104"/>
          </a:xfrm>
        </p:spPr>
        <p:txBody>
          <a:bodyPr/>
          <a:lstStyle/>
          <a:p>
            <a:pPr algn="ctr"/>
            <a:r>
              <a:rPr lang="cs-CZ" sz="2400" b="1" dirty="0">
                <a:solidFill>
                  <a:prstClr val="black"/>
                </a:solidFill>
              </a:rPr>
              <a:t>Přestupky podle § 125d zákona č. 361/2000 Sb.</a:t>
            </a:r>
            <a:endParaRPr lang="cs-CZ" dirty="0"/>
          </a:p>
        </p:txBody>
      </p:sp>
      <p:sp>
        <p:nvSpPr>
          <p:cNvPr id="3" name="Zástupný symbol pro obsah 2"/>
          <p:cNvSpPr>
            <a:spLocks noGrp="1"/>
          </p:cNvSpPr>
          <p:nvPr>
            <p:ph idx="1"/>
          </p:nvPr>
        </p:nvSpPr>
        <p:spPr>
          <a:xfrm>
            <a:off x="792044" y="1045182"/>
            <a:ext cx="8077200" cy="5696185"/>
          </a:xfrm>
        </p:spPr>
        <p:txBody>
          <a:bodyPr>
            <a:normAutofit fontScale="92500" lnSpcReduction="10000"/>
          </a:bodyPr>
          <a:lstStyle/>
          <a:p>
            <a:pPr marL="0" lvl="0" indent="0" algn="just">
              <a:buNone/>
            </a:pPr>
            <a:r>
              <a:rPr lang="cs-CZ" sz="2500" b="1" dirty="0">
                <a:solidFill>
                  <a:prstClr val="black"/>
                </a:solidFill>
              </a:rPr>
              <a:t>d) </a:t>
            </a:r>
            <a:r>
              <a:rPr lang="cs-CZ" sz="2500" dirty="0">
                <a:solidFill>
                  <a:prstClr val="black"/>
                </a:solidFill>
              </a:rPr>
              <a:t>v rozporu s § 10 odst. </a:t>
            </a:r>
            <a:r>
              <a:rPr lang="cs-CZ" sz="2500" b="1" dirty="0">
                <a:solidFill>
                  <a:prstClr val="black"/>
                </a:solidFill>
              </a:rPr>
              <a:t>2 nezajistí, aby barevné provedení </a:t>
            </a:r>
            <a:br>
              <a:rPr lang="cs-CZ" sz="2500" b="1" dirty="0">
                <a:solidFill>
                  <a:prstClr val="black"/>
                </a:solidFill>
              </a:rPr>
            </a:br>
            <a:r>
              <a:rPr lang="cs-CZ" sz="2500" b="1" dirty="0">
                <a:solidFill>
                  <a:prstClr val="black"/>
                </a:solidFill>
              </a:rPr>
              <a:t>a označení vozidla bylo provedeno tak, aby nebylo zaměnitelné </a:t>
            </a:r>
            <a:r>
              <a:rPr lang="cs-CZ" sz="2500" dirty="0">
                <a:solidFill>
                  <a:prstClr val="black"/>
                </a:solidFill>
              </a:rPr>
              <a:t>se zvláštním barevným provedením a označením </a:t>
            </a:r>
            <a:r>
              <a:rPr lang="cs-CZ" sz="2500" b="1" dirty="0">
                <a:solidFill>
                  <a:prstClr val="black"/>
                </a:solidFill>
              </a:rPr>
              <a:t>vozidel Vojenské policie), policie, celní správy, obecní policie, Vězeňské služby, </a:t>
            </a:r>
            <a:r>
              <a:rPr lang="cs-CZ" sz="2500" b="1" dirty="0">
                <a:solidFill>
                  <a:srgbClr val="00B050"/>
                </a:solidFill>
              </a:rPr>
              <a:t>zdravotnické záchranné služby a jednotek požární ochrany</a:t>
            </a:r>
            <a:r>
              <a:rPr lang="cs-CZ" sz="2500" dirty="0">
                <a:solidFill>
                  <a:prstClr val="black"/>
                </a:solidFill>
              </a:rPr>
              <a:t>,</a:t>
            </a:r>
          </a:p>
          <a:p>
            <a:pPr marL="0" lvl="0" indent="0" algn="just">
              <a:buNone/>
            </a:pPr>
            <a:r>
              <a:rPr lang="cs-CZ" sz="2500" b="1" dirty="0">
                <a:solidFill>
                  <a:prstClr val="black"/>
                </a:solidFill>
              </a:rPr>
              <a:t>e) </a:t>
            </a:r>
            <a:r>
              <a:rPr lang="cs-CZ" sz="2500" dirty="0">
                <a:solidFill>
                  <a:prstClr val="black"/>
                </a:solidFill>
              </a:rPr>
              <a:t>v rozporu s § 10 odst. 1 písm. d) </a:t>
            </a:r>
            <a:r>
              <a:rPr lang="cs-CZ" sz="2500" b="1" dirty="0">
                <a:solidFill>
                  <a:prstClr val="black"/>
                </a:solidFill>
              </a:rPr>
              <a:t>přikáže řízení vozidla nebo svěří vozidlo osobě, o níž nezná údaje potřebné k určení její totožnosti</a:t>
            </a:r>
            <a:r>
              <a:rPr lang="cs-CZ" sz="2500" dirty="0">
                <a:solidFill>
                  <a:prstClr val="black"/>
                </a:solidFill>
              </a:rPr>
              <a:t>,</a:t>
            </a:r>
          </a:p>
          <a:p>
            <a:pPr marL="0" lvl="0" indent="0" algn="just">
              <a:buNone/>
            </a:pPr>
            <a:r>
              <a:rPr lang="cs-CZ" sz="2500" b="1" dirty="0">
                <a:solidFill>
                  <a:prstClr val="black"/>
                </a:solidFill>
              </a:rPr>
              <a:t>f) </a:t>
            </a:r>
            <a:r>
              <a:rPr lang="cs-CZ" sz="2500" dirty="0">
                <a:solidFill>
                  <a:prstClr val="black"/>
                </a:solidFill>
              </a:rPr>
              <a:t>v rozporu s § 6b odst. 4 </a:t>
            </a:r>
            <a:r>
              <a:rPr lang="cs-CZ" sz="2500" b="1" dirty="0">
                <a:solidFill>
                  <a:prstClr val="black"/>
                </a:solidFill>
              </a:rPr>
              <a:t>neodevzdá osvědčení o registraci vozidla</a:t>
            </a:r>
            <a:r>
              <a:rPr lang="cs-CZ" sz="2500" dirty="0">
                <a:solidFill>
                  <a:prstClr val="black"/>
                </a:solidFill>
              </a:rPr>
              <a:t>.</a:t>
            </a:r>
          </a:p>
          <a:p>
            <a:pPr marL="0" lvl="0" indent="0" algn="just">
              <a:buNone/>
            </a:pPr>
            <a:r>
              <a:rPr lang="cs-CZ" sz="2500" b="1" dirty="0">
                <a:solidFill>
                  <a:srgbClr val="00B050"/>
                </a:solidFill>
              </a:rPr>
              <a:t>(2) </a:t>
            </a:r>
            <a:r>
              <a:rPr lang="cs-CZ" sz="2500" dirty="0">
                <a:solidFill>
                  <a:srgbClr val="00B050"/>
                </a:solidFill>
              </a:rPr>
              <a:t>Právnická nebo podnikající fyzická osoba se dopustí přestupku tím, že </a:t>
            </a:r>
            <a:r>
              <a:rPr lang="cs-CZ" sz="2500" b="1" dirty="0">
                <a:solidFill>
                  <a:srgbClr val="00B050"/>
                </a:solidFill>
              </a:rPr>
              <a:t>jako odesílatel nepředá náklad k přepravě ve stavu nebo způsobem stanoveným v § 52 odst. 8</a:t>
            </a:r>
            <a:r>
              <a:rPr lang="cs-CZ" sz="2500" dirty="0">
                <a:solidFill>
                  <a:srgbClr val="00B050"/>
                </a:solidFill>
              </a:rPr>
              <a:t>.</a:t>
            </a:r>
          </a:p>
          <a:p>
            <a:pPr marL="0" lvl="0" indent="0" algn="just">
              <a:buNone/>
            </a:pPr>
            <a:r>
              <a:rPr lang="cs-CZ" sz="2600" b="1" u="sng" dirty="0">
                <a:solidFill>
                  <a:prstClr val="black"/>
                </a:solidFill>
              </a:rPr>
              <a:t>Správní trest</a:t>
            </a:r>
          </a:p>
          <a:p>
            <a:pPr marL="0" lvl="0" indent="0" algn="just">
              <a:buNone/>
            </a:pPr>
            <a:r>
              <a:rPr lang="pl-PL" sz="2600" b="1" dirty="0">
                <a:solidFill>
                  <a:prstClr val="black"/>
                </a:solidFill>
              </a:rPr>
              <a:t>(3) </a:t>
            </a:r>
            <a:r>
              <a:rPr lang="pl-PL" sz="2600" dirty="0">
                <a:solidFill>
                  <a:prstClr val="black"/>
                </a:solidFill>
              </a:rPr>
              <a:t>Za přestupek podle odstavce 1 </a:t>
            </a:r>
            <a:r>
              <a:rPr lang="pl-PL" sz="2600" b="1" dirty="0">
                <a:solidFill>
                  <a:srgbClr val="00B050"/>
                </a:solidFill>
              </a:rPr>
              <a:t>nebo 2 se uloží pokuta </a:t>
            </a:r>
            <a:br>
              <a:rPr lang="pl-PL" sz="2600" dirty="0">
                <a:solidFill>
                  <a:srgbClr val="00B050"/>
                </a:solidFill>
              </a:rPr>
            </a:br>
            <a:r>
              <a:rPr lang="pl-PL" sz="2600" b="1" dirty="0">
                <a:solidFill>
                  <a:srgbClr val="00B050"/>
                </a:solidFill>
              </a:rPr>
              <a:t>od 10 000 Kč </a:t>
            </a:r>
            <a:r>
              <a:rPr lang="pl-PL" sz="2600" b="1" dirty="0">
                <a:solidFill>
                  <a:prstClr val="black"/>
                </a:solidFill>
              </a:rPr>
              <a:t>do 100 000 Kč.</a:t>
            </a:r>
            <a:endParaRPr lang="cs-CZ" sz="2600" b="1" dirty="0">
              <a:solidFill>
                <a:prstClr val="black"/>
              </a:solidFill>
            </a:endParaRPr>
          </a:p>
        </p:txBody>
      </p:sp>
    </p:spTree>
    <p:extLst>
      <p:ext uri="{BB962C8B-B14F-4D97-AF65-F5344CB8AC3E}">
        <p14:creationId xmlns:p14="http://schemas.microsoft.com/office/powerpoint/2010/main" val="1020638432"/>
      </p:ext>
    </p:extLst>
  </p:cSld>
  <p:clrMapOvr>
    <a:masterClrMapping/>
  </p:clrMapOvr>
  <p:transition spd="slow">
    <p:wipe dir="d"/>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3995936" y="3068960"/>
            <a:ext cx="4343400" cy="1362075"/>
          </a:xfrm>
        </p:spPr>
        <p:txBody>
          <a:bodyPr>
            <a:normAutofit/>
          </a:bodyPr>
          <a:lstStyle/>
          <a:p>
            <a:pPr>
              <a:defRPr lang="cs-CZ"/>
            </a:pPr>
            <a:r>
              <a:rPr lang="cs-CZ" sz="5000" dirty="0"/>
              <a:t>Otázky?</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20546"/>
                                        </p:tgtEl>
                                        <p:attrNameLst>
                                          <p:attrName>style.visibility</p:attrName>
                                        </p:attrNameLst>
                                      </p:cBhvr>
                                      <p:to>
                                        <p:strVal val="visible"/>
                                      </p:to>
                                    </p:set>
                                    <p:animEffect transition="in" filter="fade">
                                      <p:cBhvr>
                                        <p:cTn id="7" dur="2000"/>
                                        <p:tgtEl>
                                          <p:spTgt spid="620546"/>
                                        </p:tgtEl>
                                      </p:cBhvr>
                                    </p:animEffect>
                                    <p:anim calcmode="lin" valueType="num">
                                      <p:cBhvr>
                                        <p:cTn id="8" dur="2000" fill="hold"/>
                                        <p:tgtEl>
                                          <p:spTgt spid="620546"/>
                                        </p:tgtEl>
                                        <p:attrNameLst>
                                          <p:attrName>ppt_w</p:attrName>
                                        </p:attrNameLst>
                                      </p:cBhvr>
                                      <p:tavLst>
                                        <p:tav tm="0" fmla="#ppt_w*sin(2.5*pi*$)">
                                          <p:val>
                                            <p:fltVal val="0"/>
                                          </p:val>
                                        </p:tav>
                                        <p:tav tm="100000">
                                          <p:val>
                                            <p:fltVal val="1"/>
                                          </p:val>
                                        </p:tav>
                                      </p:tavLst>
                                    </p:anim>
                                    <p:anim calcmode="lin" valueType="num">
                                      <p:cBhvr>
                                        <p:cTn id="9" dur="2000" fill="hold"/>
                                        <p:tgtEl>
                                          <p:spTgt spid="6205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6"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custDataLst>
              <p:tags r:id="rId2"/>
            </p:custDataLst>
          </p:nvPr>
        </p:nvSpPr>
        <p:spPr>
          <a:xfrm>
            <a:off x="3779912" y="3356992"/>
            <a:ext cx="4919464" cy="957064"/>
          </a:xfrm>
        </p:spPr>
        <p:txBody>
          <a:bodyPr>
            <a:normAutofit/>
          </a:bodyPr>
          <a:lstStyle/>
          <a:p>
            <a:pPr>
              <a:defRPr lang="cs-CZ"/>
            </a:pPr>
            <a:r>
              <a:rPr lang="cs-CZ" sz="5000" dirty="0"/>
              <a:t>Díky za pozornost</a:t>
            </a:r>
            <a:endParaRPr lang="cs-CZ" sz="5000" dirty="0">
              <a:latin typeface="+mn-lt"/>
            </a:endParaRPr>
          </a:p>
        </p:txBody>
      </p:sp>
      <p:sp>
        <p:nvSpPr>
          <p:cNvPr id="2" name="TextovéPole 1"/>
          <p:cNvSpPr txBox="1"/>
          <p:nvPr/>
        </p:nvSpPr>
        <p:spPr>
          <a:xfrm>
            <a:off x="6017056" y="6021288"/>
            <a:ext cx="3096344" cy="646331"/>
          </a:xfrm>
          <a:prstGeom prst="rect">
            <a:avLst/>
          </a:prstGeom>
          <a:noFill/>
        </p:spPr>
        <p:txBody>
          <a:bodyPr wrap="square" rtlCol="0">
            <a:spAutoFit/>
          </a:bodyPr>
          <a:lstStyle/>
          <a:p>
            <a:r>
              <a:rPr lang="cs-CZ" b="1" dirty="0">
                <a:hlinkClick r:id="rId5"/>
              </a:rPr>
              <a:t>p.hrdlicka@olkraj.cz</a:t>
            </a:r>
            <a:endParaRPr lang="cs-CZ" b="1" dirty="0"/>
          </a:p>
          <a:p>
            <a:r>
              <a:rPr lang="cs-CZ" dirty="0">
                <a:hlinkClick r:id="rId6"/>
              </a:rPr>
              <a:t>Mgr. Petr Hrdlička | </a:t>
            </a:r>
            <a:r>
              <a:rPr lang="cs-CZ" dirty="0" err="1">
                <a:hlinkClick r:id="rId6"/>
              </a:rPr>
              <a:t>LinkedIn</a:t>
            </a:r>
            <a:endParaRPr lang="cs-CZ" b="1"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22594"/>
                                        </p:tgtEl>
                                        <p:attrNameLst>
                                          <p:attrName>style.visibility</p:attrName>
                                        </p:attrNameLst>
                                      </p:cBhvr>
                                      <p:to>
                                        <p:strVal val="visible"/>
                                      </p:to>
                                    </p:set>
                                    <p:anim calcmode="lin" valueType="num">
                                      <p:cBhvr>
                                        <p:cTn id="7" dur="1000" fill="hold"/>
                                        <p:tgtEl>
                                          <p:spTgt spid="622594"/>
                                        </p:tgtEl>
                                        <p:attrNameLst>
                                          <p:attrName>ppt_w</p:attrName>
                                        </p:attrNameLst>
                                      </p:cBhvr>
                                      <p:tavLst>
                                        <p:tav tm="0">
                                          <p:val>
                                            <p:fltVal val="0"/>
                                          </p:val>
                                        </p:tav>
                                        <p:tav tm="100000">
                                          <p:val>
                                            <p:strVal val="#ppt_w"/>
                                          </p:val>
                                        </p:tav>
                                      </p:tavLst>
                                    </p:anim>
                                    <p:anim calcmode="lin" valueType="num">
                                      <p:cBhvr>
                                        <p:cTn id="8" dur="1000" fill="hold"/>
                                        <p:tgtEl>
                                          <p:spTgt spid="622594"/>
                                        </p:tgtEl>
                                        <p:attrNameLst>
                                          <p:attrName>ppt_h</p:attrName>
                                        </p:attrNameLst>
                                      </p:cBhvr>
                                      <p:tavLst>
                                        <p:tav tm="0">
                                          <p:val>
                                            <p:fltVal val="0"/>
                                          </p:val>
                                        </p:tav>
                                        <p:tav tm="100000">
                                          <p:val>
                                            <p:strVal val="#ppt_h"/>
                                          </p:val>
                                        </p:tav>
                                      </p:tavLst>
                                    </p:anim>
                                    <p:anim calcmode="lin" valueType="num">
                                      <p:cBhvr>
                                        <p:cTn id="9" dur="1000" fill="hold"/>
                                        <p:tgtEl>
                                          <p:spTgt spid="622594"/>
                                        </p:tgtEl>
                                        <p:attrNameLst>
                                          <p:attrName>style.rotation</p:attrName>
                                        </p:attrNameLst>
                                      </p:cBhvr>
                                      <p:tavLst>
                                        <p:tav tm="0">
                                          <p:val>
                                            <p:fltVal val="90"/>
                                          </p:val>
                                        </p:tav>
                                        <p:tav tm="100000">
                                          <p:val>
                                            <p:fltVal val="0"/>
                                          </p:val>
                                        </p:tav>
                                      </p:tavLst>
                                    </p:anim>
                                    <p:animEffect transition="in" filter="fade">
                                      <p:cBhvr>
                                        <p:cTn id="10" dur="1000"/>
                                        <p:tgtEl>
                                          <p:spTgt spid="622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C4677A-C9EC-A240-E1F7-6CB23C1ACB0C}"/>
              </a:ext>
            </a:extLst>
          </p:cNvPr>
          <p:cNvSpPr>
            <a:spLocks noGrp="1"/>
          </p:cNvSpPr>
          <p:nvPr>
            <p:ph type="title"/>
          </p:nvPr>
        </p:nvSpPr>
        <p:spPr>
          <a:xfrm>
            <a:off x="762000" y="269632"/>
            <a:ext cx="8077200" cy="567080"/>
          </a:xfrm>
        </p:spPr>
        <p:txBody>
          <a:bodyPr>
            <a:normAutofit/>
          </a:bodyPr>
          <a:lstStyle/>
          <a:p>
            <a:pPr algn="ctr"/>
            <a:r>
              <a:rPr kumimoji="0" lang="cs-CZ" sz="2600" b="1" i="0" u="none" strike="noStrike" kern="1200" cap="none" spc="0" normalizeH="0" baseline="0" noProof="0" dirty="0">
                <a:ln>
                  <a:noFill/>
                </a:ln>
                <a:solidFill>
                  <a:prstClr val="black"/>
                </a:solidFill>
                <a:effectLst/>
                <a:uLnTx/>
                <a:uFillTx/>
                <a:latin typeface="Calibri"/>
                <a:ea typeface="+mj-ea"/>
                <a:cs typeface="+mj-cs"/>
              </a:rPr>
              <a:t>Novela zákona o silničním provozu</a:t>
            </a:r>
            <a:endParaRPr lang="cs-CZ" dirty="0"/>
          </a:p>
        </p:txBody>
      </p:sp>
      <p:sp>
        <p:nvSpPr>
          <p:cNvPr id="3" name="Zástupný obsah 2">
            <a:extLst>
              <a:ext uri="{FF2B5EF4-FFF2-40B4-BE49-F238E27FC236}">
                <a16:creationId xmlns:a16="http://schemas.microsoft.com/office/drawing/2014/main" id="{AAE83734-ADE6-4A63-24F2-DD49122098E1}"/>
              </a:ext>
            </a:extLst>
          </p:cNvPr>
          <p:cNvSpPr>
            <a:spLocks noGrp="1"/>
          </p:cNvSpPr>
          <p:nvPr>
            <p:ph idx="1"/>
          </p:nvPr>
        </p:nvSpPr>
        <p:spPr>
          <a:xfrm>
            <a:off x="762000" y="980728"/>
            <a:ext cx="8077200" cy="5688631"/>
          </a:xfrm>
        </p:spPr>
        <p:txBody>
          <a:bodyP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Příklad ukládání správních trestů</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cs-CZ"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cs-CZ"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Porušením povinnosti dodržet bezpečnou vzdálenost je řidič podezřelý z přestupku dle § 125c odst. 1 písm. k)</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cs-CZ"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algn="just" eaLnBrk="0" fontAlgn="base" hangingPunct="0">
              <a:spcBef>
                <a:spcPct val="0"/>
              </a:spcBef>
              <a:spcAft>
                <a:spcPct val="0"/>
              </a:spcAft>
              <a:buFontTx/>
              <a:buChar char="•"/>
              <a:defRPr/>
            </a:pPr>
            <a:r>
              <a:rPr kumimoji="0" lang="cs-CZ"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prokázáno nedodržení bezpečné </a:t>
            </a:r>
            <a:r>
              <a:rPr lang="cs-CZ" sz="2400" dirty="0">
                <a:solidFill>
                  <a:srgbClr val="000000"/>
                </a:solidFill>
                <a:latin typeface="Calibri" panose="020F0502020204030204" pitchFamily="34" charset="0"/>
                <a:cs typeface="Calibri" panose="020F0502020204030204" pitchFamily="34" charset="0"/>
              </a:rPr>
              <a:t>vzdálenosti bez následku (možná někdy budoucnu </a:t>
            </a:r>
            <a:r>
              <a:rPr lang="cs-CZ" sz="24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kumimoji="0" lang="cs-CZ"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pokuta ve SŘ </a:t>
            </a:r>
            <a:r>
              <a:rPr kumimoji="0" lang="cs-CZ"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od</a:t>
            </a:r>
            <a:r>
              <a:rPr kumimoji="0" lang="cs-CZ"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cs-CZ"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2.000 do 5.000 Kč </a:t>
            </a:r>
          </a:p>
          <a:p>
            <a:pPr algn="just" eaLnBrk="0" fontAlgn="base" hangingPunct="0">
              <a:spcBef>
                <a:spcPct val="0"/>
              </a:spcBef>
              <a:spcAft>
                <a:spcPct val="0"/>
              </a:spcAft>
              <a:buFontTx/>
              <a:buChar char="•"/>
              <a:defRPr/>
            </a:pPr>
            <a:r>
              <a:rPr kumimoji="0" lang="cs-CZ"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došlo při tom </a:t>
            </a:r>
            <a:r>
              <a:rPr kumimoji="0" lang="cs-CZ"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 dopravní nehodě </a:t>
            </a:r>
            <a:r>
              <a:rPr kumimoji="0" lang="cs-CZ"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(ke střetu vozidel) – pokuta ve SŘ </a:t>
            </a:r>
            <a:r>
              <a:rPr kumimoji="0" lang="cs-CZ"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od</a:t>
            </a:r>
            <a:r>
              <a:rPr kumimoji="0" lang="cs-CZ"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cs-CZ"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2.000 do </a:t>
            </a:r>
            <a:r>
              <a:rPr kumimoji="0" lang="cs-CZ"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10.000 Kč </a:t>
            </a:r>
            <a:r>
              <a:rPr kumimoji="0" lang="cs-CZ"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(horní hranice se zvyšuje na dvojnásobek)</a:t>
            </a:r>
          </a:p>
          <a:p>
            <a:pPr algn="just" eaLnBrk="0" fontAlgn="base" hangingPunct="0">
              <a:spcBef>
                <a:spcPct val="0"/>
              </a:spcBef>
              <a:spcAft>
                <a:spcPct val="0"/>
              </a:spcAft>
              <a:buFontTx/>
              <a:buChar char="•"/>
              <a:defRPr/>
            </a:pPr>
            <a:r>
              <a:rPr lang="cs-CZ" sz="2400" dirty="0">
                <a:solidFill>
                  <a:srgbClr val="000000"/>
                </a:solidFill>
                <a:latin typeface="Calibri" panose="020F0502020204030204" pitchFamily="34" charset="0"/>
                <a:cs typeface="Calibri" panose="020F0502020204030204" pitchFamily="34" charset="0"/>
              </a:rPr>
              <a:t>došlo k dopravní nehodě </a:t>
            </a:r>
            <a:r>
              <a:rPr lang="cs-CZ" sz="2400" dirty="0">
                <a:solidFill>
                  <a:srgbClr val="FF0000"/>
                </a:solidFill>
                <a:latin typeface="Calibri" panose="020F0502020204030204" pitchFamily="34" charset="0"/>
                <a:cs typeface="Calibri" panose="020F0502020204030204" pitchFamily="34" charset="0"/>
              </a:rPr>
              <a:t>s ublížením na zdraví </a:t>
            </a:r>
            <a:r>
              <a:rPr lang="cs-CZ" sz="2400" dirty="0">
                <a:solidFill>
                  <a:srgbClr val="000000"/>
                </a:solidFill>
                <a:latin typeface="Calibri" panose="020F0502020204030204" pitchFamily="34" charset="0"/>
                <a:cs typeface="Calibri" panose="020F0502020204030204" pitchFamily="34" charset="0"/>
              </a:rPr>
              <a:t>- pokuta ve SŘ </a:t>
            </a:r>
            <a:r>
              <a:rPr lang="cs-CZ" sz="2400" b="1" dirty="0">
                <a:solidFill>
                  <a:srgbClr val="000000"/>
                </a:solidFill>
                <a:latin typeface="Calibri" panose="020F0502020204030204" pitchFamily="34" charset="0"/>
                <a:cs typeface="Calibri" panose="020F0502020204030204" pitchFamily="34" charset="0"/>
              </a:rPr>
              <a:t>od</a:t>
            </a:r>
            <a:r>
              <a:rPr lang="cs-CZ" sz="2400" dirty="0">
                <a:solidFill>
                  <a:srgbClr val="000000"/>
                </a:solidFill>
                <a:latin typeface="Calibri" panose="020F0502020204030204" pitchFamily="34" charset="0"/>
                <a:cs typeface="Calibri" panose="020F0502020204030204" pitchFamily="34" charset="0"/>
              </a:rPr>
              <a:t> </a:t>
            </a:r>
            <a:r>
              <a:rPr lang="cs-CZ" sz="2400" b="1" dirty="0">
                <a:solidFill>
                  <a:srgbClr val="000000"/>
                </a:solidFill>
                <a:latin typeface="Calibri" panose="020F0502020204030204" pitchFamily="34" charset="0"/>
                <a:cs typeface="Calibri" panose="020F0502020204030204" pitchFamily="34" charset="0"/>
              </a:rPr>
              <a:t>2.000 do 10.000 Kč</a:t>
            </a:r>
            <a:r>
              <a:rPr lang="cs-CZ" sz="2400" dirty="0">
                <a:solidFill>
                  <a:srgbClr val="000000"/>
                </a:solidFill>
                <a:latin typeface="Calibri" panose="020F0502020204030204" pitchFamily="34" charset="0"/>
                <a:cs typeface="Calibri" panose="020F0502020204030204" pitchFamily="34" charset="0"/>
              </a:rPr>
              <a:t> a </a:t>
            </a:r>
            <a:r>
              <a:rPr lang="cs-CZ" sz="2400" dirty="0">
                <a:solidFill>
                  <a:srgbClr val="FF0000"/>
                </a:solidFill>
                <a:latin typeface="Calibri" panose="020F0502020204030204" pitchFamily="34" charset="0"/>
                <a:cs typeface="Calibri" panose="020F0502020204030204" pitchFamily="34" charset="0"/>
              </a:rPr>
              <a:t>zákaz činnosti </a:t>
            </a:r>
            <a:r>
              <a:rPr lang="cs-CZ" sz="2400" b="1" dirty="0">
                <a:solidFill>
                  <a:srgbClr val="FF0000"/>
                </a:solidFill>
                <a:latin typeface="Calibri" panose="020F0502020204030204" pitchFamily="34" charset="0"/>
                <a:cs typeface="Calibri" panose="020F0502020204030204" pitchFamily="34" charset="0"/>
              </a:rPr>
              <a:t>od</a:t>
            </a:r>
            <a:r>
              <a:rPr lang="cs-CZ" sz="2400" dirty="0">
                <a:solidFill>
                  <a:srgbClr val="FF0000"/>
                </a:solidFill>
                <a:latin typeface="Calibri" panose="020F0502020204030204" pitchFamily="34" charset="0"/>
                <a:cs typeface="Calibri" panose="020F0502020204030204" pitchFamily="34" charset="0"/>
              </a:rPr>
              <a:t> </a:t>
            </a:r>
            <a:r>
              <a:rPr lang="cs-CZ" sz="2400" b="1" dirty="0">
                <a:solidFill>
                  <a:srgbClr val="FF0000"/>
                </a:solidFill>
                <a:latin typeface="Calibri" panose="020F0502020204030204" pitchFamily="34" charset="0"/>
                <a:cs typeface="Calibri" panose="020F0502020204030204" pitchFamily="34" charset="0"/>
              </a:rPr>
              <a:t>6 do 18 měsíců </a:t>
            </a:r>
            <a:br>
              <a:rPr lang="cs-CZ" sz="2400" b="1" dirty="0">
                <a:solidFill>
                  <a:srgbClr val="FF0000"/>
                </a:solidFill>
                <a:latin typeface="Calibri" panose="020F0502020204030204" pitchFamily="34" charset="0"/>
                <a:cs typeface="Calibri" panose="020F0502020204030204" pitchFamily="34" charset="0"/>
              </a:rPr>
            </a:br>
            <a:r>
              <a:rPr lang="cs-CZ" sz="2400" dirty="0">
                <a:solidFill>
                  <a:srgbClr val="FF0000"/>
                </a:solidFill>
                <a:latin typeface="Calibri" panose="020F0502020204030204" pitchFamily="34" charset="0"/>
                <a:cs typeface="Calibri" panose="020F0502020204030204" pitchFamily="34" charset="0"/>
              </a:rPr>
              <a:t>(u osob blízkých se zákaz činnosti neukládá!)</a:t>
            </a:r>
          </a:p>
          <a:p>
            <a:pPr marL="0" indent="0">
              <a:buNone/>
            </a:pPr>
            <a:endParaRPr lang="cs-CZ" dirty="0"/>
          </a:p>
        </p:txBody>
      </p:sp>
    </p:spTree>
    <p:extLst>
      <p:ext uri="{BB962C8B-B14F-4D97-AF65-F5344CB8AC3E}">
        <p14:creationId xmlns:p14="http://schemas.microsoft.com/office/powerpoint/2010/main" val="114343741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0"/>
            <a:ext cx="8382000" cy="980728"/>
          </a:xfrm>
        </p:spPr>
        <p:txBody>
          <a:bodyPr>
            <a:normAutofit/>
          </a:bodyPr>
          <a:lstStyle/>
          <a:p>
            <a:pPr algn="just"/>
            <a:r>
              <a:rPr lang="cs-CZ" sz="2400" b="1" dirty="0"/>
              <a:t>Přestupky podle § 125c odst. 1 písm. a) zákona č. 361/2000 Sb.</a:t>
            </a:r>
          </a:p>
        </p:txBody>
      </p:sp>
      <p:sp>
        <p:nvSpPr>
          <p:cNvPr id="5" name="Content Placeholder 4"/>
          <p:cNvSpPr>
            <a:spLocks noGrp="1"/>
          </p:cNvSpPr>
          <p:nvPr>
            <p:ph idx="1"/>
            <p:custDataLst>
              <p:tags r:id="rId3"/>
            </p:custDataLst>
          </p:nvPr>
        </p:nvSpPr>
        <p:spPr>
          <a:xfrm>
            <a:off x="762000" y="836712"/>
            <a:ext cx="8077200" cy="5904657"/>
          </a:xfrm>
        </p:spPr>
        <p:txBody>
          <a:bodyPr>
            <a:noAutofit/>
          </a:bodyPr>
          <a:lstStyle/>
          <a:p>
            <a:pPr marL="0" indent="0" algn="just">
              <a:buNone/>
            </a:pPr>
            <a:r>
              <a:rPr lang="cs-CZ" sz="2500" dirty="0"/>
              <a:t>Fyzická osoba se dopustí přestupku tím, že v provozu na pozemních komunikacích řídí vozidlo, </a:t>
            </a:r>
          </a:p>
          <a:p>
            <a:pPr marL="571500" indent="-457200" algn="just">
              <a:buFont typeface="+mj-lt"/>
              <a:buAutoNum type="arabicPeriod"/>
            </a:pPr>
            <a:r>
              <a:rPr lang="cs-CZ" sz="2500" dirty="0"/>
              <a:t>na němž není </a:t>
            </a:r>
            <a:r>
              <a:rPr lang="cs-CZ" sz="2500" b="1" dirty="0">
                <a:solidFill>
                  <a:srgbClr val="00B050"/>
                </a:solidFill>
              </a:rPr>
              <a:t>v rozporu s § 5 odst. 2 písm. k) </a:t>
            </a:r>
            <a:r>
              <a:rPr lang="cs-CZ" sz="2500" dirty="0"/>
              <a:t>umístěna tabulka registrační značky nebo je umístěna tabulka registrační značky, která nebyla vozidlu přidělena,</a:t>
            </a:r>
          </a:p>
          <a:p>
            <a:pPr marL="571500" indent="-457200" algn="just">
              <a:buFont typeface="+mj-lt"/>
              <a:buAutoNum type="arabicPeriod"/>
            </a:pPr>
            <a:r>
              <a:rPr lang="cs-CZ" sz="2500" dirty="0"/>
              <a:t>jehož tabulka registrační značky je </a:t>
            </a:r>
            <a:r>
              <a:rPr lang="cs-CZ" sz="2500" b="1" dirty="0">
                <a:solidFill>
                  <a:srgbClr val="00B050"/>
                </a:solidFill>
              </a:rPr>
              <a:t>v rozporu s § 5 odst. 2 písm. l)</a:t>
            </a:r>
            <a:r>
              <a:rPr lang="cs-CZ" sz="2500" dirty="0">
                <a:solidFill>
                  <a:srgbClr val="FF0000"/>
                </a:solidFill>
              </a:rPr>
              <a:t> </a:t>
            </a:r>
            <a:r>
              <a:rPr lang="cs-CZ" sz="2500" dirty="0"/>
              <a:t>zakryta, nečitelná nebo upravena anebo umístěna tak, že je znemožněna nebo podstatně ztížena její čitelnost, </a:t>
            </a:r>
          </a:p>
          <a:p>
            <a:pPr marL="571500" indent="-457200" algn="just">
              <a:buFont typeface="+mj-lt"/>
              <a:buAutoNum type="arabicPeriod"/>
            </a:pPr>
            <a:r>
              <a:rPr lang="cs-CZ" sz="2500" dirty="0"/>
              <a:t>které je technicky nezpůsobilé k provozu na pozemních komunikacích </a:t>
            </a:r>
            <a:r>
              <a:rPr lang="cs-CZ" sz="2500" b="1" dirty="0">
                <a:solidFill>
                  <a:srgbClr val="00B050"/>
                </a:solidFill>
              </a:rPr>
              <a:t>z důvodu nebezpečné závady</a:t>
            </a:r>
            <a:r>
              <a:rPr lang="cs-CZ" sz="2500" dirty="0"/>
              <a:t>, nebo</a:t>
            </a:r>
          </a:p>
          <a:p>
            <a:pPr marL="571500" indent="-457200" algn="just">
              <a:buFont typeface="+mj-lt"/>
              <a:buAutoNum type="arabicPeriod"/>
            </a:pPr>
            <a:r>
              <a:rPr lang="cs-CZ" sz="2500" dirty="0"/>
              <a:t>jehož osvědčení o registraci vozidla </a:t>
            </a:r>
            <a:r>
              <a:rPr lang="cs-CZ" sz="2500" b="1" dirty="0">
                <a:solidFill>
                  <a:srgbClr val="00B050"/>
                </a:solidFill>
              </a:rPr>
              <a:t>bylo zadrženo nebo prohlášeno za zadržené podle § 6b a nebyl vydán protokol o technické prohlídce podle § 6c odst. 1.</a:t>
            </a:r>
          </a:p>
        </p:txBody>
      </p:sp>
    </p:spTree>
    <p:custDataLst>
      <p:tags r:id="rId1"/>
    </p:custData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83DBC0-1970-C509-69A0-A20AABB917BE}"/>
              </a:ext>
            </a:extLst>
          </p:cNvPr>
          <p:cNvSpPr>
            <a:spLocks noGrp="1"/>
          </p:cNvSpPr>
          <p:nvPr>
            <p:ph type="title"/>
          </p:nvPr>
        </p:nvSpPr>
        <p:spPr>
          <a:xfrm>
            <a:off x="762000" y="274638"/>
            <a:ext cx="8077200" cy="706090"/>
          </a:xfrm>
        </p:spPr>
        <p:txBody>
          <a:bodyPr>
            <a:normAutofit/>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Přestupky podle § 125c odst. 1 písm. a) zákona č. 361/2000 Sb.</a:t>
            </a:r>
            <a:endParaRPr lang="cs-CZ" dirty="0"/>
          </a:p>
        </p:txBody>
      </p:sp>
      <p:sp>
        <p:nvSpPr>
          <p:cNvPr id="3" name="TextovéPole 2">
            <a:extLst>
              <a:ext uri="{FF2B5EF4-FFF2-40B4-BE49-F238E27FC236}">
                <a16:creationId xmlns:a16="http://schemas.microsoft.com/office/drawing/2014/main" id="{5EADB8A2-4C2E-FBD0-FA66-DF4127962794}"/>
              </a:ext>
            </a:extLst>
          </p:cNvPr>
          <p:cNvSpPr txBox="1"/>
          <p:nvPr/>
        </p:nvSpPr>
        <p:spPr>
          <a:xfrm>
            <a:off x="769345" y="1052736"/>
            <a:ext cx="8077200" cy="5383012"/>
          </a:xfrm>
          <a:prstGeom prst="rect">
            <a:avLst/>
          </a:prstGeom>
          <a:noFill/>
        </p:spPr>
        <p:txBody>
          <a:bodyPr wrap="square" rtlCol="0">
            <a:spAutoFit/>
          </a:bodyPr>
          <a:lstStyle/>
          <a:p>
            <a:r>
              <a:rPr lang="cs-CZ" sz="2400" b="1" dirty="0"/>
              <a:t>§ 125c odst. 1 písm. a)</a:t>
            </a:r>
            <a:r>
              <a:rPr lang="cs-CZ" sz="2400" b="1" dirty="0">
                <a:solidFill>
                  <a:prstClr val="black"/>
                </a:solidFill>
              </a:rPr>
              <a:t> bod 1. </a:t>
            </a:r>
            <a:endParaRPr lang="cs-CZ" sz="2400" b="1" dirty="0"/>
          </a:p>
          <a:p>
            <a:pPr marR="0" lvl="0" algn="just" defTabSz="914400" rtl="0" eaLnBrk="1" fontAlgn="auto" latinLnBrk="0" hangingPunct="1">
              <a:lnSpc>
                <a:spcPct val="100000"/>
              </a:lnSpc>
              <a:spcBef>
                <a:spcPct val="20000"/>
              </a:spcBef>
              <a:spcAft>
                <a:spcPts val="0"/>
              </a:spcAft>
              <a:buClrTx/>
              <a:buSzTx/>
              <a:tabLst/>
              <a:defRPr/>
            </a:pPr>
            <a:r>
              <a:rPr kumimoji="0" lang="cs-CZ" sz="2400" b="0" i="0" u="none" strike="noStrike" kern="1200" cap="none" spc="0" normalizeH="0" baseline="0" noProof="0" dirty="0">
                <a:ln>
                  <a:noFill/>
                </a:ln>
                <a:solidFill>
                  <a:prstClr val="black"/>
                </a:solidFill>
                <a:effectLst/>
                <a:uLnTx/>
                <a:uFillTx/>
                <a:latin typeface="Calibri"/>
                <a:ea typeface="+mn-ea"/>
                <a:cs typeface="+mn-cs"/>
              </a:rPr>
              <a:t>řídí vozidlo, na němž není </a:t>
            </a:r>
            <a:r>
              <a:rPr kumimoji="0" lang="cs-CZ" sz="2400" b="1" i="0" u="none" strike="noStrike" kern="1200" cap="none" spc="0" normalizeH="0" baseline="0" noProof="0" dirty="0">
                <a:ln>
                  <a:noFill/>
                </a:ln>
                <a:solidFill>
                  <a:srgbClr val="00B050"/>
                </a:solidFill>
                <a:effectLst/>
                <a:uLnTx/>
                <a:uFillTx/>
                <a:latin typeface="Calibri"/>
                <a:ea typeface="+mn-ea"/>
                <a:cs typeface="+mn-cs"/>
              </a:rPr>
              <a:t>v rozporu s § 5 odst. 2 písm. k) </a:t>
            </a:r>
            <a:r>
              <a:rPr kumimoji="0" lang="cs-CZ" sz="2400" b="0" i="0" u="none" strike="noStrike" kern="1200" cap="none" spc="0" normalizeH="0" baseline="0" noProof="0" dirty="0">
                <a:ln>
                  <a:noFill/>
                </a:ln>
                <a:solidFill>
                  <a:prstClr val="black"/>
                </a:solidFill>
                <a:effectLst/>
                <a:uLnTx/>
                <a:uFillTx/>
                <a:latin typeface="Calibri"/>
                <a:ea typeface="+mn-ea"/>
                <a:cs typeface="+mn-cs"/>
              </a:rPr>
              <a:t>umístěna tabulka registrační značky nebo je umístěna tabulka registrační značky, která nebyla vozidlu přidělena,</a:t>
            </a:r>
          </a:p>
          <a:p>
            <a:endParaRPr lang="cs-CZ" sz="1000" dirty="0"/>
          </a:p>
          <a:p>
            <a:pPr marL="342900" indent="-342900" algn="just">
              <a:buFont typeface="Arial" panose="020B0604020202020204" pitchFamily="34" charset="0"/>
              <a:buChar char="•"/>
            </a:pPr>
            <a:r>
              <a:rPr lang="cs-CZ" sz="2400" dirty="0"/>
              <a:t>§ 5 odst. 2 písm. k) řídit vozidlo, na němž není umístěna tabulka státní nebo vojenské poznávací značky (dále jen "registrační značka") nebo je umístěna tabulka registrační značky, která nebyla vozidlu přidělena</a:t>
            </a:r>
          </a:p>
          <a:p>
            <a:pPr marL="342900" indent="-342900" algn="just">
              <a:buFont typeface="Arial" panose="020B0604020202020204" pitchFamily="34" charset="0"/>
              <a:buChar char="•"/>
            </a:pPr>
            <a:endParaRPr lang="cs-CZ" sz="2400" dirty="0"/>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2300" b="0" i="0" u="none" strike="noStrike" kern="1200" cap="none" spc="0" normalizeH="0" baseline="0" noProof="0" dirty="0">
                <a:ln>
                  <a:noFill/>
                </a:ln>
                <a:solidFill>
                  <a:prstClr val="black"/>
                </a:solidFill>
                <a:effectLst/>
                <a:uLnTx/>
                <a:uFillTx/>
                <a:latin typeface="Calibri"/>
                <a:ea typeface="+mn-ea"/>
                <a:cs typeface="+mn-cs"/>
              </a:rPr>
              <a:t>dvě skutkové podstaty, které je nutno rozlišovat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5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cs-CZ" sz="2500" b="0" i="1" u="none" strike="noStrike" kern="1200" cap="none" spc="0" normalizeH="0" baseline="0" noProof="0" dirty="0">
                <a:ln>
                  <a:noFill/>
                </a:ln>
                <a:solidFill>
                  <a:prstClr val="black"/>
                </a:solidFill>
                <a:effectLst/>
                <a:uLnTx/>
                <a:uFillTx/>
                <a:latin typeface="Calibri"/>
                <a:ea typeface="+mn-ea"/>
                <a:cs typeface="+mn-cs"/>
              </a:rPr>
              <a:t>není umístěna tabulka registrační značky</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cs-CZ" sz="2500" b="0" i="1" u="none" strike="noStrike" kern="1200" cap="none" spc="0" normalizeH="0" baseline="0" noProof="0" dirty="0">
                <a:ln>
                  <a:noFill/>
                </a:ln>
                <a:solidFill>
                  <a:prstClr val="black"/>
                </a:solidFill>
                <a:effectLst/>
                <a:uLnTx/>
                <a:uFillTx/>
                <a:latin typeface="Calibri"/>
                <a:ea typeface="+mn-ea"/>
                <a:cs typeface="+mn-cs"/>
              </a:rPr>
              <a:t>je umístěna tabulka registrační značky, která nebyla vozidlu přidělena</a:t>
            </a:r>
            <a:endParaRPr lang="cs-CZ" sz="2400" dirty="0"/>
          </a:p>
        </p:txBody>
      </p:sp>
    </p:spTree>
    <p:extLst>
      <p:ext uri="{BB962C8B-B14F-4D97-AF65-F5344CB8AC3E}">
        <p14:creationId xmlns:p14="http://schemas.microsoft.com/office/powerpoint/2010/main" val="2308360111"/>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8D22A5-4C56-8CC5-95EE-CBB2992CEAB1}"/>
              </a:ext>
            </a:extLst>
          </p:cNvPr>
          <p:cNvSpPr>
            <a:spLocks noGrp="1"/>
          </p:cNvSpPr>
          <p:nvPr>
            <p:ph type="title"/>
          </p:nvPr>
        </p:nvSpPr>
        <p:spPr>
          <a:xfrm>
            <a:off x="899592" y="274638"/>
            <a:ext cx="8077200" cy="562074"/>
          </a:xfrm>
        </p:spPr>
        <p:txBody>
          <a:bodyPr>
            <a:normAutofit/>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Přestupky podle § 125c odst. 1 písm. a) zákona č. 361/2000 Sb.</a:t>
            </a:r>
            <a:endParaRPr lang="cs-CZ" dirty="0"/>
          </a:p>
        </p:txBody>
      </p:sp>
      <p:sp>
        <p:nvSpPr>
          <p:cNvPr id="3" name="TextovéPole 2">
            <a:extLst>
              <a:ext uri="{FF2B5EF4-FFF2-40B4-BE49-F238E27FC236}">
                <a16:creationId xmlns:a16="http://schemas.microsoft.com/office/drawing/2014/main" id="{20EEFE5A-5B9A-0F89-2146-3A6F5AF65257}"/>
              </a:ext>
            </a:extLst>
          </p:cNvPr>
          <p:cNvSpPr txBox="1"/>
          <p:nvPr/>
        </p:nvSpPr>
        <p:spPr>
          <a:xfrm>
            <a:off x="899592" y="1196752"/>
            <a:ext cx="7867600" cy="475514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a) bod 1 </a:t>
            </a:r>
            <a:endParaRPr kumimoji="0" lang="cs-CZ" sz="25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solidFill>
                  <a:prstClr val="black"/>
                </a:solidFill>
                <a:effectLst/>
                <a:uLnTx/>
                <a:uFillTx/>
                <a:latin typeface="Calibri"/>
                <a:ea typeface="+mn-ea"/>
                <a:cs typeface="Arial"/>
              </a:rPr>
              <a:t> pokuta </a:t>
            </a:r>
            <a:r>
              <a:rPr kumimoji="0" lang="cs-CZ" sz="2900" b="1" i="0" u="none" strike="noStrike" kern="1200" cap="none" spc="0" normalizeH="0" baseline="0" noProof="0" dirty="0">
                <a:ln>
                  <a:noFill/>
                </a:ln>
                <a:solidFill>
                  <a:prstClr val="black"/>
                </a:solidFill>
                <a:effectLst/>
                <a:uLnTx/>
                <a:uFillTx/>
                <a:latin typeface="Calibri"/>
                <a:ea typeface="+mn-ea"/>
                <a:cs typeface="Arial"/>
              </a:rPr>
              <a:t>od 4 000 Kč do 10 000 Kč</a:t>
            </a:r>
            <a:r>
              <a:rPr kumimoji="0" lang="en-US" sz="2900" b="0" i="0" u="none" strike="noStrike" kern="1200" cap="none" spc="0" normalizeH="0" baseline="0" noProof="0" dirty="0">
                <a:ln>
                  <a:noFill/>
                </a:ln>
                <a:solidFill>
                  <a:prstClr val="black"/>
                </a:solidFill>
                <a:effectLst/>
                <a:uLnTx/>
                <a:uFillTx/>
                <a:latin typeface="Calibri"/>
                <a:ea typeface="+mn-ea"/>
                <a:cs typeface="Arial"/>
              </a:rPr>
              <a:t>​</a:t>
            </a:r>
            <a:r>
              <a:rPr kumimoji="0" lang="cs-CZ" sz="2900" b="0" i="0" u="none" strike="noStrike" kern="1200" cap="none" spc="0" normalizeH="0" baseline="0" noProof="0" dirty="0">
                <a:ln>
                  <a:noFill/>
                </a:ln>
                <a:solidFill>
                  <a:prstClr val="black"/>
                </a:solidFill>
                <a:effectLst/>
                <a:uLnTx/>
                <a:uFillTx/>
                <a:latin typeface="Calibri"/>
                <a:ea typeface="+mn-ea"/>
                <a:cs typeface="Arial"/>
              </a:rPr>
              <a:t> (§ 125c odst. 5 písm. c)  </a:t>
            </a:r>
            <a:endParaRPr kumimoji="0" lang="en-US" sz="29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solidFill>
                  <a:prstClr val="black"/>
                </a:solidFill>
                <a:effectLst/>
                <a:uLnTx/>
                <a:uFillTx/>
                <a:latin typeface="Calibri"/>
                <a:ea typeface="+mn-ea"/>
                <a:cs typeface="Arial"/>
              </a:rPr>
              <a:t> zákaz činnosti </a:t>
            </a:r>
            <a:r>
              <a:rPr kumimoji="0" lang="cs-CZ" sz="2900" b="1" i="0" u="none" strike="noStrike" kern="1200" cap="none" spc="0" normalizeH="0" baseline="0" noProof="0" dirty="0">
                <a:ln>
                  <a:noFill/>
                </a:ln>
                <a:solidFill>
                  <a:prstClr val="black"/>
                </a:solidFill>
                <a:effectLst/>
                <a:uLnTx/>
                <a:uFillTx/>
                <a:latin typeface="Calibri"/>
                <a:ea typeface="+mn-ea"/>
                <a:cs typeface="Arial"/>
              </a:rPr>
              <a:t>od 6 měsíců do 18 měsíců </a:t>
            </a:r>
            <a:br>
              <a:rPr kumimoji="0" lang="cs-CZ" sz="2900" b="1" i="0" u="none" strike="noStrike" kern="1200" cap="none" spc="0" normalizeH="0" baseline="0" noProof="0" dirty="0">
                <a:ln>
                  <a:noFill/>
                </a:ln>
                <a:solidFill>
                  <a:prstClr val="black"/>
                </a:solidFill>
                <a:effectLst/>
                <a:uLnTx/>
                <a:uFillTx/>
                <a:latin typeface="Calibri"/>
                <a:ea typeface="+mn-ea"/>
                <a:cs typeface="Arial"/>
              </a:rPr>
            </a:br>
            <a:r>
              <a:rPr kumimoji="0" lang="cs-CZ" sz="2900" b="0" i="0" u="none" strike="noStrike" kern="1200" cap="none" spc="0" normalizeH="0" baseline="0" noProof="0" dirty="0">
                <a:ln>
                  <a:noFill/>
                </a:ln>
                <a:solidFill>
                  <a:prstClr val="black"/>
                </a:solidFill>
                <a:effectLst/>
                <a:uLnTx/>
                <a:uFillTx/>
                <a:latin typeface="Calibri"/>
                <a:ea typeface="+mn-ea"/>
                <a:cs typeface="Arial"/>
              </a:rPr>
              <a:t>(</a:t>
            </a:r>
            <a:r>
              <a:rPr kumimoji="0" lang="en-US" sz="2900" b="0" i="0" u="none" strike="noStrike" kern="1200" cap="none" spc="0" normalizeH="0" baseline="0" noProof="0" dirty="0">
                <a:ln>
                  <a:noFill/>
                </a:ln>
                <a:solidFill>
                  <a:prstClr val="black"/>
                </a:solidFill>
                <a:effectLst/>
                <a:uLnTx/>
                <a:uFillTx/>
                <a:latin typeface="Calibri"/>
                <a:ea typeface="+mn-ea"/>
                <a:cs typeface="Arial"/>
              </a:rPr>
              <a:t>​</a:t>
            </a:r>
            <a:r>
              <a:rPr kumimoji="0" lang="cs-CZ" sz="2900" b="0" i="0" u="none" strike="noStrike" kern="1200" cap="none" spc="0" normalizeH="0" baseline="0" noProof="0" dirty="0">
                <a:ln>
                  <a:noFill/>
                </a:ln>
                <a:solidFill>
                  <a:prstClr val="black"/>
                </a:solidFill>
                <a:effectLst/>
                <a:uLnTx/>
                <a:uFillTx/>
                <a:latin typeface="Calibri"/>
                <a:ea typeface="+mn-ea"/>
                <a:cs typeface="Arial"/>
              </a:rPr>
              <a:t>§ 125c odst. 6 písm. b)  </a:t>
            </a:r>
            <a:endParaRPr kumimoji="0" lang="en-US" sz="29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9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900" b="1" i="0" u="none" strike="noStrike" kern="1200" cap="none" spc="0" normalizeH="0" baseline="0" noProof="0" dirty="0">
                <a:ln>
                  <a:noFill/>
                </a:ln>
                <a:solidFill>
                  <a:prstClr val="black"/>
                </a:solidFill>
                <a:effectLst/>
                <a:uLnTx/>
                <a:uFillTx/>
                <a:latin typeface="Calibri"/>
                <a:ea typeface="+mn-ea"/>
                <a:cs typeface="Arial"/>
              </a:rPr>
              <a:t>nelze řešit </a:t>
            </a:r>
            <a:endParaRPr kumimoji="0" lang="en-US" sz="2900" b="1" i="0" u="none" strike="noStrike" kern="1200" cap="none" spc="0" normalizeH="0" baseline="0" noProof="0" dirty="0">
              <a:ln>
                <a:noFill/>
              </a:ln>
              <a:solidFill>
                <a:prstClr val="black"/>
              </a:solidFill>
              <a:effectLst/>
              <a:highlight>
                <a:srgbClr val="FFFF00"/>
              </a:highligh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900" b="0" i="0" u="none" strike="noStrike" kern="1200" cap="none" spc="0" normalizeH="0" baseline="0" noProof="0" dirty="0">
                <a:ln>
                  <a:noFill/>
                </a:ln>
                <a:solidFill>
                  <a:prstClr val="black"/>
                </a:solidFill>
                <a:effectLst/>
                <a:uLnTx/>
                <a:uFillTx/>
                <a:latin typeface="Calibri"/>
                <a:ea typeface="+mn-ea"/>
                <a:cs typeface="Arial"/>
              </a:rPr>
            </a:br>
            <a:r>
              <a:rPr kumimoji="0" lang="cs-CZ" sz="29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a:t>
            </a:r>
            <a:br>
              <a:rPr kumimoji="0" lang="cs-CZ" sz="2900" b="0" i="0" u="none" strike="noStrike" kern="1200" cap="none" spc="0" normalizeH="0" baseline="0" noProof="0" dirty="0">
                <a:ln>
                  <a:noFill/>
                </a:ln>
                <a:solidFill>
                  <a:prstClr val="black"/>
                </a:solidFill>
                <a:effectLst/>
                <a:uLnTx/>
                <a:uFillTx/>
                <a:latin typeface="Calibri"/>
                <a:ea typeface="+mn-ea"/>
                <a:cs typeface="Arial"/>
              </a:rPr>
            </a:br>
            <a:r>
              <a:rPr kumimoji="0" lang="cs-CZ" sz="2900" b="0" i="0" u="none" strike="noStrike" kern="1200" cap="none" spc="0" normalizeH="0" baseline="0" noProof="0" dirty="0">
                <a:ln>
                  <a:noFill/>
                </a:ln>
                <a:solidFill>
                  <a:prstClr val="black"/>
                </a:solidFill>
                <a:effectLst/>
                <a:uLnTx/>
                <a:uFillTx/>
                <a:latin typeface="Calibri"/>
                <a:ea typeface="+mn-ea"/>
                <a:cs typeface="Arial"/>
              </a:rPr>
              <a:t>(§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900" b="1" i="0" u="none" strike="noStrike" kern="1200" cap="none" spc="0" normalizeH="0" baseline="0" noProof="0" dirty="0">
                <a:ln>
                  <a:noFill/>
                </a:ln>
                <a:solidFill>
                  <a:prstClr val="black"/>
                </a:solidFill>
                <a:effectLst/>
                <a:uLnTx/>
                <a:uFillTx/>
                <a:latin typeface="Calibri"/>
                <a:ea typeface="+mn-ea"/>
                <a:cs typeface="Arial"/>
              </a:rPr>
              <a:t>body se neukládají</a:t>
            </a:r>
            <a:endParaRPr kumimoji="0" lang="cs-CZ" sz="2900" b="1"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527960294"/>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A0AA7A-2EA7-46BD-8FEE-C97B015A83C8}"/>
              </a:ext>
            </a:extLst>
          </p:cNvPr>
          <p:cNvSpPr>
            <a:spLocks noGrp="1"/>
          </p:cNvSpPr>
          <p:nvPr>
            <p:ph type="title"/>
          </p:nvPr>
        </p:nvSpPr>
        <p:spPr>
          <a:xfrm>
            <a:off x="762000" y="269632"/>
            <a:ext cx="8077200" cy="694592"/>
          </a:xfrm>
        </p:spPr>
        <p:txBody>
          <a:bodyPr>
            <a:normAutofit/>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Přestupky podle § 125c odst. 1 písm. a) zákona č. 361/2000 Sb.</a:t>
            </a:r>
            <a:endParaRPr lang="cs-CZ" dirty="0"/>
          </a:p>
        </p:txBody>
      </p:sp>
      <p:sp>
        <p:nvSpPr>
          <p:cNvPr id="3" name="Zástupný obsah 2">
            <a:extLst>
              <a:ext uri="{FF2B5EF4-FFF2-40B4-BE49-F238E27FC236}">
                <a16:creationId xmlns:a16="http://schemas.microsoft.com/office/drawing/2014/main" id="{59B8CC42-E099-C4C3-8A87-C8D1F3E83B40}"/>
              </a:ext>
            </a:extLst>
          </p:cNvPr>
          <p:cNvSpPr>
            <a:spLocks noGrp="1"/>
          </p:cNvSpPr>
          <p:nvPr>
            <p:ph idx="1"/>
          </p:nvPr>
        </p:nvSpPr>
        <p:spPr>
          <a:xfrm>
            <a:off x="773620" y="1124744"/>
            <a:ext cx="8077200" cy="429736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black"/>
                </a:solidFill>
                <a:effectLst/>
                <a:uLnTx/>
                <a:uFillTx/>
                <a:latin typeface="Calibri"/>
                <a:ea typeface="+mn-ea"/>
                <a:cs typeface="+mn-cs"/>
              </a:rPr>
              <a:t>§ 125c odst. 1 písm. a) bod 2 </a:t>
            </a:r>
          </a:p>
          <a:p>
            <a:pPr marL="0" indent="0" algn="just">
              <a:buNone/>
            </a:pPr>
            <a:r>
              <a:rPr lang="cs-CZ" sz="2400" dirty="0"/>
              <a:t>řídí vozidlo, jehož tabulka registrační značky je </a:t>
            </a:r>
            <a:r>
              <a:rPr lang="cs-CZ" sz="2400" b="1" dirty="0">
                <a:solidFill>
                  <a:srgbClr val="00B050"/>
                </a:solidFill>
              </a:rPr>
              <a:t>v rozporu s § 5 odst. 2 písm. l) </a:t>
            </a:r>
            <a:r>
              <a:rPr lang="cs-CZ" sz="2400" dirty="0"/>
              <a:t>zakryta, nečitelná nebo upravena anebo umístěna tak, že je znemožněna nebo podstatně ztížena její čitelnost.</a:t>
            </a:r>
          </a:p>
          <a:p>
            <a:pPr marL="0" indent="0" algn="just">
              <a:buNone/>
            </a:pPr>
            <a:endParaRPr lang="cs-CZ" sz="1000" dirty="0"/>
          </a:p>
          <a:p>
            <a:pPr algn="just"/>
            <a:r>
              <a:rPr lang="cs-CZ" sz="2400" dirty="0"/>
              <a:t>§ 5 odst. 2 písm. l) řídit vozidlo, jehož tabulka registrační značky je zakryta, nečitelná nebo upravena anebo umístěna tak, že je znemožněna nebo podstatně ztížena její čitelnost.</a:t>
            </a:r>
          </a:p>
          <a:p>
            <a:pPr algn="just"/>
            <a:endParaRPr lang="cs-CZ" sz="1000" dirty="0"/>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400" b="0" i="0" u="none" strike="noStrike" kern="1200" cap="none" spc="0" normalizeH="0" baseline="0" noProof="0" dirty="0">
                <a:ln>
                  <a:noFill/>
                </a:ln>
                <a:solidFill>
                  <a:prstClr val="black"/>
                </a:solidFill>
                <a:effectLst/>
                <a:uLnTx/>
                <a:uFillTx/>
                <a:latin typeface="Calibri"/>
                <a:ea typeface="+mn-ea"/>
                <a:cs typeface="+mn-cs"/>
              </a:rPr>
              <a:t>špína, sníh, bláto, úmyslné zakrytí apod.</a:t>
            </a:r>
          </a:p>
          <a:p>
            <a:pPr algn="just"/>
            <a:endParaRPr lang="cs-CZ" sz="2400" dirty="0"/>
          </a:p>
        </p:txBody>
      </p:sp>
    </p:spTree>
    <p:extLst>
      <p:ext uri="{BB962C8B-B14F-4D97-AF65-F5344CB8AC3E}">
        <p14:creationId xmlns:p14="http://schemas.microsoft.com/office/powerpoint/2010/main" val="1160504491"/>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F00EB0-31FA-1034-3763-B0A8D08305B3}"/>
              </a:ext>
            </a:extLst>
          </p:cNvPr>
          <p:cNvSpPr>
            <a:spLocks noGrp="1"/>
          </p:cNvSpPr>
          <p:nvPr>
            <p:ph type="title"/>
          </p:nvPr>
        </p:nvSpPr>
        <p:spPr>
          <a:xfrm>
            <a:off x="762000" y="269632"/>
            <a:ext cx="8077200" cy="783104"/>
          </a:xfrm>
        </p:spPr>
        <p:txBody>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Přestupky podle § 125c odst. 1 písm. a) zákona č. 361/2000 Sb.</a:t>
            </a:r>
            <a:endParaRPr lang="cs-CZ" dirty="0"/>
          </a:p>
        </p:txBody>
      </p:sp>
      <p:sp>
        <p:nvSpPr>
          <p:cNvPr id="3" name="Zástupný obsah 2">
            <a:extLst>
              <a:ext uri="{FF2B5EF4-FFF2-40B4-BE49-F238E27FC236}">
                <a16:creationId xmlns:a16="http://schemas.microsoft.com/office/drawing/2014/main" id="{D613CD0F-22F6-7A6F-01FB-E9F09BEB48DA}"/>
              </a:ext>
            </a:extLst>
          </p:cNvPr>
          <p:cNvSpPr>
            <a:spLocks noGrp="1"/>
          </p:cNvSpPr>
          <p:nvPr>
            <p:ph idx="1"/>
          </p:nvPr>
        </p:nvSpPr>
        <p:spPr>
          <a:xfrm>
            <a:off x="762000" y="1196753"/>
            <a:ext cx="8077200" cy="5472608"/>
          </a:xfrm>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700" b="1" i="0" u="none" strike="noStrike" kern="1200" cap="none" spc="0" normalizeH="0" baseline="0" noProof="0" dirty="0">
                <a:ln>
                  <a:noFill/>
                </a:ln>
                <a:effectLst/>
                <a:uLnTx/>
                <a:uFillTx/>
                <a:latin typeface="Calibri"/>
                <a:ea typeface="+mn-ea"/>
                <a:cs typeface="+mn-cs"/>
              </a:rPr>
              <a:t>správní tresty za písm. a) bod 2</a:t>
            </a:r>
            <a:r>
              <a:rPr kumimoji="0" lang="en-US" sz="2500" b="0" i="0" u="none" strike="noStrike" kern="1200" cap="none" spc="0" normalizeH="0" baseline="0" noProof="0" dirty="0">
                <a:ln>
                  <a:noFill/>
                </a:ln>
                <a:effectLst/>
                <a:uLnTx/>
                <a:uFillTx/>
                <a:latin typeface="Calibri"/>
                <a:ea typeface="+mn-ea"/>
                <a:cs typeface="+mn-cs"/>
              </a:rPr>
              <a:t>​</a:t>
            </a:r>
            <a:endParaRPr kumimoji="0" lang="cs-CZ" sz="2500" b="0" i="0" u="none" strike="noStrike" kern="1200" cap="none" spc="0" normalizeH="0" baseline="0" noProof="0" dirty="0">
              <a:ln>
                <a:noFill/>
              </a:ln>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effectLst/>
              <a:uLnTx/>
              <a:uFillTx/>
              <a:latin typeface="Calibri"/>
              <a:ea typeface="+mn-ea"/>
              <a:cs typeface="Calibri"/>
            </a:endParaRPr>
          </a:p>
          <a:p>
            <a:pPr marL="0" lvl="0" indent="0" algn="just">
              <a:spcBef>
                <a:spcPts val="0"/>
              </a:spcBef>
              <a:buFontTx/>
              <a:buChar char="•"/>
              <a:defRPr/>
            </a:pPr>
            <a:r>
              <a:rPr kumimoji="0" lang="cs-CZ" sz="2900" b="0" i="0" u="none" strike="noStrike" kern="1200" cap="none" spc="0" normalizeH="0" baseline="0" noProof="0" dirty="0">
                <a:ln>
                  <a:noFill/>
                </a:ln>
                <a:effectLst/>
                <a:uLnTx/>
                <a:uFillTx/>
                <a:latin typeface="Calibri"/>
                <a:ea typeface="+mn-ea"/>
                <a:cs typeface="Arial"/>
              </a:rPr>
              <a:t> pokuta </a:t>
            </a:r>
            <a:r>
              <a:rPr kumimoji="0" lang="cs-CZ" sz="2900" b="1" i="0" u="none" strike="noStrike" kern="1200" cap="none" spc="0" normalizeH="0" baseline="0" noProof="0" dirty="0">
                <a:ln>
                  <a:noFill/>
                </a:ln>
                <a:effectLst/>
                <a:uLnTx/>
                <a:uFillTx/>
                <a:latin typeface="Calibri"/>
                <a:ea typeface="+mn-ea"/>
                <a:cs typeface="Arial"/>
              </a:rPr>
              <a:t>od 4 000 Kč do 10 000 Kč</a:t>
            </a:r>
            <a:r>
              <a:rPr kumimoji="0" lang="en-US" sz="2900" b="0" i="0" u="none" strike="noStrike" kern="1200" cap="none" spc="0" normalizeH="0" baseline="0" noProof="0" dirty="0">
                <a:ln>
                  <a:noFill/>
                </a:ln>
                <a:effectLst/>
                <a:uLnTx/>
                <a:uFillTx/>
                <a:latin typeface="Calibri"/>
                <a:ea typeface="+mn-ea"/>
                <a:cs typeface="Arial"/>
              </a:rPr>
              <a:t>​</a:t>
            </a:r>
            <a:r>
              <a:rPr kumimoji="0" lang="cs-CZ" sz="2900" b="0" i="0" u="none" strike="noStrike" kern="1200" cap="none" spc="0" normalizeH="0" baseline="0" noProof="0" dirty="0">
                <a:ln>
                  <a:noFill/>
                </a:ln>
                <a:effectLst/>
                <a:uLnTx/>
                <a:uFillTx/>
                <a:latin typeface="Calibri"/>
                <a:ea typeface="+mn-ea"/>
                <a:cs typeface="Arial"/>
              </a:rPr>
              <a:t> (</a:t>
            </a:r>
            <a:r>
              <a:rPr lang="cs-CZ" sz="2900" dirty="0">
                <a:cs typeface="Arial"/>
              </a:rPr>
              <a:t>§ 125c odst. 5 písm. c)  </a:t>
            </a:r>
            <a:endParaRPr kumimoji="0" lang="en-US" sz="2900" b="0" i="0" u="none" strike="noStrike" kern="1200" cap="none" spc="0" normalizeH="0" baseline="0" noProof="0" dirty="0">
              <a:ln>
                <a:noFill/>
              </a:ln>
              <a:effectLst/>
              <a:uLnTx/>
              <a:uFillTx/>
              <a:latin typeface="Calibri"/>
              <a:ea typeface="+mn-ea"/>
              <a:cs typeface="Calibri"/>
            </a:endParaRPr>
          </a:p>
          <a:p>
            <a:pPr marL="0" lvl="0" indent="0" algn="just">
              <a:spcBef>
                <a:spcPts val="0"/>
              </a:spcBef>
              <a:buFontTx/>
              <a:buChar char="•"/>
              <a:defRPr/>
            </a:pPr>
            <a:r>
              <a:rPr kumimoji="0" lang="cs-CZ" sz="2900" b="0" i="0" u="none" strike="noStrike" kern="1200" cap="none" spc="0" normalizeH="0" baseline="0" noProof="0" dirty="0">
                <a:ln>
                  <a:noFill/>
                </a:ln>
                <a:effectLst/>
                <a:uLnTx/>
                <a:uFillTx/>
                <a:latin typeface="Calibri"/>
                <a:ea typeface="+mn-ea"/>
                <a:cs typeface="Arial"/>
              </a:rPr>
              <a:t> zákaz činnosti </a:t>
            </a:r>
            <a:r>
              <a:rPr kumimoji="0" lang="cs-CZ" sz="2900" b="1" i="0" u="none" strike="noStrike" kern="1200" cap="none" spc="0" normalizeH="0" baseline="0" noProof="0" dirty="0">
                <a:ln>
                  <a:noFill/>
                </a:ln>
                <a:effectLst/>
                <a:uLnTx/>
                <a:uFillTx/>
                <a:latin typeface="Calibri"/>
                <a:ea typeface="+mn-ea"/>
                <a:cs typeface="Arial"/>
              </a:rPr>
              <a:t>od 6 měsíců do 18 měsíců </a:t>
            </a:r>
            <a:br>
              <a:rPr kumimoji="0" lang="cs-CZ" sz="2900" b="1" i="0" u="none" strike="noStrike" kern="1200" cap="none" spc="0" normalizeH="0" baseline="0" noProof="0" dirty="0">
                <a:ln>
                  <a:noFill/>
                </a:ln>
                <a:effectLst/>
                <a:uLnTx/>
                <a:uFillTx/>
                <a:latin typeface="Calibri"/>
                <a:ea typeface="+mn-ea"/>
                <a:cs typeface="Arial"/>
              </a:rPr>
            </a:br>
            <a:r>
              <a:rPr kumimoji="0" lang="cs-CZ" sz="2900" b="0" i="0" u="none" strike="noStrike" kern="1200" cap="none" spc="0" normalizeH="0" baseline="0" noProof="0" dirty="0">
                <a:ln>
                  <a:noFill/>
                </a:ln>
                <a:effectLst/>
                <a:uLnTx/>
                <a:uFillTx/>
                <a:latin typeface="Calibri"/>
                <a:ea typeface="+mn-ea"/>
                <a:cs typeface="Arial"/>
              </a:rPr>
              <a:t>(</a:t>
            </a:r>
            <a:r>
              <a:rPr kumimoji="0" lang="en-US" sz="2900" b="0" i="0" u="none" strike="noStrike" kern="1200" cap="none" spc="0" normalizeH="0" baseline="0" noProof="0" dirty="0">
                <a:ln>
                  <a:noFill/>
                </a:ln>
                <a:effectLst/>
                <a:uLnTx/>
                <a:uFillTx/>
                <a:latin typeface="Calibri"/>
                <a:ea typeface="+mn-ea"/>
                <a:cs typeface="Arial"/>
              </a:rPr>
              <a:t>​</a:t>
            </a:r>
            <a:r>
              <a:rPr lang="cs-CZ" sz="2900" dirty="0">
                <a:cs typeface="Arial"/>
              </a:rPr>
              <a:t>§ 125c odst. 6 písm. b)  </a:t>
            </a:r>
            <a:endParaRPr kumimoji="0" lang="en-US" sz="2900" b="0" i="0" u="none" strike="noStrike" kern="1200" cap="none" spc="0" normalizeH="0" baseline="0" noProof="0" dirty="0">
              <a:ln>
                <a:noFill/>
              </a:ln>
              <a:effectLst/>
              <a:uLnTx/>
              <a:uFillTx/>
              <a:latin typeface="Calibri"/>
              <a:ea typeface="+mn-ea"/>
              <a:cs typeface="Calibri"/>
            </a:endParaRPr>
          </a:p>
          <a:p>
            <a:pPr marL="57150" indent="0" algn="just">
              <a:spcBef>
                <a:spcPts val="0"/>
              </a:spcBef>
              <a:buFontTx/>
              <a:buChar char="•"/>
              <a:defRPr/>
            </a:pPr>
            <a:r>
              <a:rPr kumimoji="0" lang="cs-CZ" sz="2900" b="0" i="0" u="none" strike="noStrike" kern="1200" cap="none" spc="0" normalizeH="0" baseline="0" noProof="0" dirty="0">
                <a:ln>
                  <a:noFill/>
                </a:ln>
                <a:effectLst/>
                <a:uLnTx/>
                <a:uFillTx/>
                <a:latin typeface="Calibri"/>
                <a:ea typeface="+mn-ea"/>
                <a:cs typeface="Arial"/>
              </a:rPr>
              <a:t> příkazem na místě - </a:t>
            </a:r>
            <a:r>
              <a:rPr kumimoji="0" lang="en-US" sz="2900" b="0" i="0" u="none" strike="noStrike" kern="1200" cap="none" spc="0" normalizeH="0" baseline="0" noProof="0" dirty="0">
                <a:ln>
                  <a:noFill/>
                </a:ln>
                <a:effectLst/>
                <a:highlight>
                  <a:srgbClr val="FFFF00"/>
                </a:highlight>
                <a:uLnTx/>
                <a:uFillTx/>
                <a:latin typeface="Calibri"/>
                <a:ea typeface="+mn-ea"/>
                <a:cs typeface="Arial"/>
              </a:rPr>
              <a:t>​</a:t>
            </a:r>
            <a:r>
              <a:rPr lang="cs-CZ" sz="2900" b="1" dirty="0">
                <a:cs typeface="Arial"/>
              </a:rPr>
              <a:t>nelze řešit </a:t>
            </a:r>
            <a:endParaRPr kumimoji="0" lang="en-US" sz="2900" b="1" i="0" u="none" strike="noStrike" kern="1200" cap="none" spc="0" normalizeH="0" baseline="0" noProof="0" dirty="0">
              <a:ln>
                <a:noFill/>
              </a:ln>
              <a:effectLst/>
              <a:highlight>
                <a:srgbClr val="FFFF00"/>
              </a:highlight>
              <a:uLnTx/>
              <a:uFillTx/>
              <a:latin typeface="Calibri"/>
              <a:ea typeface="+mn-ea"/>
              <a:cs typeface="Calibri"/>
            </a:endParaRPr>
          </a:p>
          <a:p>
            <a:pPr marL="0" lvl="0" indent="0" algn="just">
              <a:spcBef>
                <a:spcPts val="0"/>
              </a:spcBef>
              <a:buFontTx/>
              <a:buChar char="•"/>
              <a:defRPr/>
            </a:pPr>
            <a:r>
              <a:rPr kumimoji="0" lang="cs-CZ" sz="2900" b="0" i="0" u="none" strike="noStrike" kern="1200" cap="none" spc="0" normalizeH="0" baseline="0" noProof="0" dirty="0">
                <a:ln>
                  <a:noFill/>
                </a:ln>
                <a:effectLst/>
                <a:uLnTx/>
                <a:uFillTx/>
                <a:latin typeface="Calibri"/>
                <a:ea typeface="+mn-ea"/>
                <a:cs typeface="Arial"/>
              </a:rPr>
              <a:t> od uložení správního trestu nelze v rozhodnutí </a:t>
            </a:r>
            <a:br>
              <a:rPr kumimoji="0" lang="cs-CZ" sz="2900" b="0" i="0" u="none" strike="noStrike" kern="1200" cap="none" spc="0" normalizeH="0" baseline="0" noProof="0" dirty="0">
                <a:ln>
                  <a:noFill/>
                </a:ln>
                <a:effectLst/>
                <a:uLnTx/>
                <a:uFillTx/>
                <a:latin typeface="Calibri"/>
                <a:ea typeface="+mn-ea"/>
                <a:cs typeface="Arial"/>
              </a:rPr>
            </a:br>
            <a:r>
              <a:rPr kumimoji="0" lang="cs-CZ" sz="2900" b="0" i="0" u="none" strike="noStrike" kern="1200" cap="none" spc="0" normalizeH="0" baseline="0" noProof="0" dirty="0">
                <a:ln>
                  <a:noFill/>
                </a:ln>
                <a:effectLst/>
                <a:uLnTx/>
                <a:uFillTx/>
                <a:latin typeface="Calibri"/>
                <a:ea typeface="+mn-ea"/>
                <a:cs typeface="Arial"/>
              </a:rPr>
              <a:t>o přestupku upustit nebo podmíněně upustit </a:t>
            </a:r>
            <a:br>
              <a:rPr kumimoji="0" lang="cs-CZ" sz="2900" b="0" i="0" u="none" strike="noStrike" kern="1200" cap="none" spc="0" normalizeH="0" baseline="0" noProof="0" dirty="0">
                <a:ln>
                  <a:noFill/>
                </a:ln>
                <a:effectLst/>
                <a:uLnTx/>
                <a:uFillTx/>
                <a:latin typeface="Calibri"/>
                <a:ea typeface="+mn-ea"/>
                <a:cs typeface="Arial"/>
              </a:rPr>
            </a:br>
            <a:r>
              <a:rPr kumimoji="0" lang="cs-CZ" sz="2900" b="0" i="0" u="none" strike="noStrike" kern="1200" cap="none" spc="0" normalizeH="0" baseline="0" noProof="0" dirty="0">
                <a:ln>
                  <a:noFill/>
                </a:ln>
                <a:effectLst/>
                <a:uLnTx/>
                <a:uFillTx/>
                <a:latin typeface="Calibri"/>
                <a:ea typeface="+mn-ea"/>
                <a:cs typeface="Arial"/>
              </a:rPr>
              <a:t>(</a:t>
            </a:r>
            <a:r>
              <a:rPr lang="cs-CZ" sz="2900" dirty="0">
                <a:cs typeface="Arial"/>
              </a:rPr>
              <a:t>§ 125e odst. 3) </a:t>
            </a:r>
            <a:endParaRPr kumimoji="0" lang="cs-CZ" sz="2900" b="0" i="0" u="none" strike="noStrike" kern="1200" cap="none" spc="0" normalizeH="0" baseline="0" noProof="0" dirty="0">
              <a:ln>
                <a:noFill/>
              </a:ln>
              <a:effectLst/>
              <a:uLnTx/>
              <a:uFillTx/>
              <a:latin typeface="Calibri"/>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effectLst/>
                <a:uLnTx/>
                <a:uFillTx/>
                <a:latin typeface="Calibri"/>
                <a:ea typeface="+mn-ea"/>
                <a:cs typeface="Arial"/>
              </a:rPr>
              <a:t>  bodové hodnocení – </a:t>
            </a:r>
            <a:r>
              <a:rPr kumimoji="0" lang="cs-CZ" sz="2900" b="1" i="0" u="none" strike="noStrike" kern="1200" cap="none" spc="0" normalizeH="0" baseline="0" noProof="0" dirty="0">
                <a:ln>
                  <a:noFill/>
                </a:ln>
                <a:effectLst/>
                <a:uLnTx/>
                <a:uFillTx/>
                <a:latin typeface="Calibri"/>
                <a:ea typeface="+mn-ea"/>
                <a:cs typeface="Arial"/>
              </a:rPr>
              <a:t>body se neukládají</a:t>
            </a:r>
            <a:endParaRPr kumimoji="0" lang="cs-CZ" sz="2900" b="1" i="0" u="none" strike="noStrike" kern="1200" cap="none" spc="0" normalizeH="0" baseline="0" noProof="0" dirty="0">
              <a:ln>
                <a:noFill/>
              </a:ln>
              <a:effectLst/>
              <a:uLnTx/>
              <a:uFillTx/>
              <a:latin typeface="Calibri"/>
              <a:ea typeface="+mn-ea"/>
              <a:cs typeface="Calibri"/>
            </a:endParaRPr>
          </a:p>
        </p:txBody>
      </p:sp>
    </p:spTree>
    <p:extLst>
      <p:ext uri="{BB962C8B-B14F-4D97-AF65-F5344CB8AC3E}">
        <p14:creationId xmlns:p14="http://schemas.microsoft.com/office/powerpoint/2010/main" val="1530981663"/>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0"/>
            <a:ext cx="8244408" cy="908720"/>
          </a:xfrm>
        </p:spPr>
        <p:txBody>
          <a:bodyPr>
            <a:noAutofit/>
          </a:bodyPr>
          <a:lstStyle/>
          <a:p>
            <a:pPr algn="just"/>
            <a:r>
              <a:rPr lang="cs-CZ" sz="2400" b="1" dirty="0"/>
              <a:t>Přestupky podle § 125c odst. 1 písm. a) zákona č. 361/2000 Sb.</a:t>
            </a:r>
            <a:endParaRPr lang="cs-CZ" sz="2400" dirty="0"/>
          </a:p>
        </p:txBody>
      </p:sp>
      <p:sp>
        <p:nvSpPr>
          <p:cNvPr id="3" name="Zástupný symbol pro obsah 2"/>
          <p:cNvSpPr>
            <a:spLocks noGrp="1"/>
          </p:cNvSpPr>
          <p:nvPr>
            <p:ph idx="1"/>
          </p:nvPr>
        </p:nvSpPr>
        <p:spPr>
          <a:xfrm>
            <a:off x="762000" y="908720"/>
            <a:ext cx="8077200" cy="5832648"/>
          </a:xfrm>
        </p:spPr>
        <p:txBody>
          <a:bodyPr vert="horz" lIns="91440" tIns="45720" rIns="91440" bIns="45720" rtlCol="0" anchor="t">
            <a:normAutofit/>
          </a:bodyPr>
          <a:lstStyle/>
          <a:p>
            <a:pPr marL="0" lvl="0" indent="0">
              <a:buNone/>
            </a:pPr>
            <a:r>
              <a:rPr lang="cs-CZ" sz="2600" b="1" dirty="0"/>
              <a:t>§ 125c odst. 1 písm. a) bod 3</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600" b="0" i="0" u="none" strike="noStrike" kern="1200" cap="none" spc="0" normalizeH="0" baseline="0" noProof="0" dirty="0">
                <a:ln>
                  <a:noFill/>
                </a:ln>
                <a:solidFill>
                  <a:prstClr val="black"/>
                </a:solidFill>
                <a:effectLst/>
                <a:uLnTx/>
                <a:uFillTx/>
                <a:latin typeface="Calibri"/>
                <a:ea typeface="+mn-ea"/>
                <a:cs typeface="+mn-cs"/>
              </a:rPr>
              <a:t>řídí vozidlo, </a:t>
            </a:r>
            <a:r>
              <a:rPr lang="cs-CZ" sz="2600" dirty="0"/>
              <a:t>které je technicky nezpůsobilé k provozu na pozemních komunikacích </a:t>
            </a:r>
            <a:r>
              <a:rPr lang="cs-CZ" sz="2600" b="1" dirty="0">
                <a:solidFill>
                  <a:srgbClr val="00B050"/>
                </a:solidFill>
              </a:rPr>
              <a:t>z důvodu nebezpečné závady.</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1500" dirty="0">
              <a:solidFill>
                <a:srgbClr val="FF0000"/>
              </a:solidFill>
              <a:cs typeface="Calibri"/>
            </a:endParaRPr>
          </a:p>
          <a:p>
            <a:pPr marL="0" indent="0" algn="just">
              <a:buNone/>
            </a:pPr>
            <a:r>
              <a:rPr lang="cs-CZ" sz="2400" b="1" dirty="0"/>
              <a:t>Technicky nezpůsobilé silniční vozidlo k provozu (</a:t>
            </a:r>
            <a:r>
              <a:rPr lang="cs-CZ" sz="2400" dirty="0"/>
              <a:t>§ 37 z</a:t>
            </a:r>
            <a:r>
              <a:rPr kumimoji="0" lang="cs-CZ" sz="2400" b="0" i="0" u="none" strike="noStrike" kern="1200" cap="none" spc="0" normalizeH="0" baseline="0" noProof="0" dirty="0" err="1">
                <a:ln>
                  <a:noFill/>
                </a:ln>
                <a:solidFill>
                  <a:prstClr val="black"/>
                </a:solidFill>
                <a:effectLst/>
                <a:uLnTx/>
                <a:uFillTx/>
                <a:latin typeface="Calibri"/>
                <a:ea typeface="+mn-ea"/>
                <a:cs typeface="+mn-cs"/>
              </a:rPr>
              <a:t>ákona</a:t>
            </a:r>
            <a:r>
              <a:rPr kumimoji="0" lang="cs-CZ" sz="2400" b="0" i="0" u="none" strike="noStrike" kern="1200" cap="none" spc="0" normalizeH="0" baseline="0" noProof="0" dirty="0">
                <a:ln>
                  <a:noFill/>
                </a:ln>
                <a:solidFill>
                  <a:prstClr val="black"/>
                </a:solidFill>
                <a:effectLst/>
                <a:uLnTx/>
                <a:uFillTx/>
                <a:latin typeface="Calibri"/>
                <a:ea typeface="+mn-ea"/>
                <a:cs typeface="+mn-cs"/>
              </a:rPr>
              <a:t> č. 56/2001 Sb.)</a:t>
            </a:r>
            <a:endParaRPr lang="cs-CZ" sz="2400" dirty="0"/>
          </a:p>
          <a:p>
            <a:pPr marL="0" indent="0" algn="just">
              <a:buNone/>
            </a:pPr>
            <a:r>
              <a:rPr lang="cs-CZ" sz="2400" dirty="0"/>
              <a:t>(1) Silniční vozidlo je technicky nezpůsobilé k provozu na pozemních komunikacích, pokud</a:t>
            </a:r>
          </a:p>
          <a:p>
            <a:pPr marL="0" indent="0" algn="just">
              <a:buNone/>
            </a:pPr>
            <a:r>
              <a:rPr lang="cs-CZ" sz="2400" b="1" i="1" dirty="0"/>
              <a:t>a) pro závady v technickém stavu bezprostředně ohrožuje bezpečnost provozu na pozemních komunikacích,</a:t>
            </a:r>
          </a:p>
          <a:p>
            <a:pPr marL="0" indent="0" algn="just">
              <a:buNone/>
            </a:pPr>
            <a:r>
              <a:rPr lang="cs-CZ" sz="2400" dirty="0"/>
              <a:t>b) poškozuje životní prostředí nad míru stanovenou prováděcím právním předpisem,</a:t>
            </a:r>
          </a:p>
        </p:txBody>
      </p:sp>
    </p:spTree>
    <p:extLst>
      <p:ext uri="{BB962C8B-B14F-4D97-AF65-F5344CB8AC3E}">
        <p14:creationId xmlns:p14="http://schemas.microsoft.com/office/powerpoint/2010/main" val="155327052"/>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0"/>
            <a:ext cx="8382000" cy="908720"/>
          </a:xfrm>
        </p:spPr>
        <p:txBody>
          <a:bodyPr>
            <a:normAutofit/>
          </a:bodyPr>
          <a:lstStyle/>
          <a:p>
            <a:r>
              <a:rPr lang="cs-CZ" sz="2400" b="1" dirty="0">
                <a:solidFill>
                  <a:prstClr val="black"/>
                </a:solidFill>
              </a:rPr>
              <a:t>Přestupky podle § 125c odst. 1 písm. a) zákona č. 361/2000 Sb.</a:t>
            </a:r>
            <a:endParaRPr lang="cs-CZ" sz="2400" dirty="0"/>
          </a:p>
        </p:txBody>
      </p:sp>
      <p:sp>
        <p:nvSpPr>
          <p:cNvPr id="3" name="Zástupný symbol pro obsah 2"/>
          <p:cNvSpPr>
            <a:spLocks noGrp="1"/>
          </p:cNvSpPr>
          <p:nvPr>
            <p:ph idx="1"/>
          </p:nvPr>
        </p:nvSpPr>
        <p:spPr>
          <a:xfrm>
            <a:off x="762000" y="908720"/>
            <a:ext cx="8130480" cy="5688632"/>
          </a:xfrm>
        </p:spPr>
        <p:txBody>
          <a:bodyPr vert="horz" lIns="91440" tIns="45720" rIns="91440" bIns="45720" rtlCol="0" anchor="t">
            <a:normAutofit fontScale="92500" lnSpcReduction="2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600" b="0" i="0" u="none" strike="noStrike" kern="1200" cap="none" spc="0" normalizeH="0" baseline="0" noProof="0" dirty="0">
                <a:ln>
                  <a:noFill/>
                </a:ln>
                <a:solidFill>
                  <a:prstClr val="black"/>
                </a:solidFill>
                <a:effectLst/>
                <a:uLnTx/>
                <a:uFillTx/>
                <a:latin typeface="Calibri"/>
                <a:ea typeface="+mn-ea"/>
                <a:cs typeface="+mn-cs"/>
              </a:rPr>
              <a:t>c) jeho technická způsobilost nebyla schválena, jde-li o vozidlo, jehož technická způsobilost podléhá schválení, nebo nesplňuje technické požadavky na bezpečnost provozu na pozemních komunikacích, jde-li o vozidlo, jehož technická způsobilost nepodléhá schválení, nebo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600" b="0" i="0" u="none" strike="noStrike" kern="1200" cap="none" spc="0" normalizeH="0" baseline="0" noProof="0" dirty="0">
                <a:ln>
                  <a:noFill/>
                </a:ln>
                <a:solidFill>
                  <a:prstClr val="black"/>
                </a:solidFill>
                <a:effectLst/>
                <a:uLnTx/>
                <a:uFillTx/>
                <a:latin typeface="Calibri"/>
                <a:ea typeface="+mn-ea"/>
                <a:cs typeface="+mn-cs"/>
              </a:rPr>
              <a:t>d) byly na vozidle provedeny neschválené změny anebo zásahy do identifikátorů vozidla, například VIN.</a:t>
            </a:r>
          </a:p>
          <a:p>
            <a:pPr marL="0" indent="0" algn="just">
              <a:buNone/>
            </a:pPr>
            <a:endParaRPr lang="cs-CZ" sz="2600" b="1" dirty="0"/>
          </a:p>
          <a:p>
            <a:pPr algn="just"/>
            <a:r>
              <a:rPr lang="cs-CZ" sz="2600" b="1" dirty="0"/>
              <a:t>nebezpečná závada, </a:t>
            </a:r>
            <a:r>
              <a:rPr lang="cs-CZ" sz="2600" i="1" dirty="0"/>
              <a:t>která bezprostředně ohrožuje bezpečnost jízdy silničního vozidla, provoz na pozemních komunikacích nebo životní prostředí </a:t>
            </a:r>
            <a:r>
              <a:rPr lang="cs-CZ" sz="2600" dirty="0"/>
              <a:t>/§ 49 písm. c) zákona </a:t>
            </a:r>
            <a:br>
              <a:rPr lang="cs-CZ" sz="2600" dirty="0"/>
            </a:br>
            <a:r>
              <a:rPr lang="cs-CZ" sz="2600" dirty="0"/>
              <a:t>č. 56/2001 Sb./</a:t>
            </a:r>
          </a:p>
          <a:p>
            <a:pPr marL="0" indent="0" algn="just">
              <a:buNone/>
            </a:pPr>
            <a:endParaRPr lang="cs-CZ" sz="2600" dirty="0">
              <a:cs typeface="Calibri"/>
            </a:endParaRPr>
          </a:p>
          <a:p>
            <a:pPr algn="just"/>
            <a:r>
              <a:rPr lang="cs-CZ" sz="2600" b="1" dirty="0">
                <a:cs typeface="Calibri"/>
              </a:rPr>
              <a:t>„Seznam kontrolních úkonů pro kontrolu technického stavu vozidel“ </a:t>
            </a:r>
            <a:r>
              <a:rPr lang="cs-CZ" sz="2600" dirty="0">
                <a:cs typeface="Calibri"/>
              </a:rPr>
              <a:t>příloha č. 1 </a:t>
            </a:r>
            <a:r>
              <a:rPr lang="cs-CZ" sz="2600" dirty="0" err="1">
                <a:cs typeface="Calibri"/>
              </a:rPr>
              <a:t>vyhl</a:t>
            </a:r>
            <a:r>
              <a:rPr lang="cs-CZ" sz="2600" dirty="0">
                <a:cs typeface="Calibri"/>
              </a:rPr>
              <a:t>. č. 82/2012 Sb., o technických silničních kontrolách </a:t>
            </a:r>
            <a:r>
              <a:rPr lang="cs-CZ" sz="2600" dirty="0">
                <a:solidFill>
                  <a:prstClr val="black"/>
                </a:solidFill>
                <a:cs typeface="Calibri"/>
              </a:rPr>
              <a:t>(příp. </a:t>
            </a:r>
            <a:r>
              <a:rPr lang="cs-CZ" sz="2600" dirty="0" err="1">
                <a:solidFill>
                  <a:prstClr val="black"/>
                </a:solidFill>
                <a:cs typeface="Calibri"/>
              </a:rPr>
              <a:t>vyhl</a:t>
            </a:r>
            <a:r>
              <a:rPr lang="cs-CZ" sz="2600" dirty="0">
                <a:solidFill>
                  <a:prstClr val="black"/>
                </a:solidFill>
                <a:cs typeface="Calibri"/>
              </a:rPr>
              <a:t>. č. 211/2018 Sb. – totožná příloha).</a:t>
            </a:r>
            <a:endParaRPr lang="cs-CZ" sz="2600" dirty="0">
              <a:cs typeface="Calibri"/>
            </a:endParaRPr>
          </a:p>
          <a:p>
            <a:pPr marL="0" indent="0" algn="just">
              <a:buNone/>
            </a:pPr>
            <a:endParaRPr lang="cs-CZ" sz="2500" dirty="0">
              <a:cs typeface="Calibri"/>
            </a:endParaRPr>
          </a:p>
        </p:txBody>
      </p:sp>
    </p:spTree>
    <p:extLst>
      <p:ext uri="{BB962C8B-B14F-4D97-AF65-F5344CB8AC3E}">
        <p14:creationId xmlns:p14="http://schemas.microsoft.com/office/powerpoint/2010/main" val="3612588377"/>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686D97-6207-6C68-D7BD-BB8DF31AF5CE}"/>
              </a:ext>
            </a:extLst>
          </p:cNvPr>
          <p:cNvSpPr>
            <a:spLocks noGrp="1"/>
          </p:cNvSpPr>
          <p:nvPr>
            <p:ph type="title"/>
          </p:nvPr>
        </p:nvSpPr>
        <p:spPr>
          <a:xfrm>
            <a:off x="762000" y="269632"/>
            <a:ext cx="8077200" cy="567080"/>
          </a:xfrm>
        </p:spPr>
        <p:txBody>
          <a:bodyPr>
            <a:normAutofit/>
          </a:bodyPr>
          <a:lstStyle/>
          <a:p>
            <a:pPr algn="ctr"/>
            <a:r>
              <a:rPr kumimoji="0" lang="cs-CZ" sz="2600" b="1" i="0" u="none" strike="noStrike" kern="1200" cap="none" spc="0" normalizeH="0" baseline="0" noProof="0" dirty="0">
                <a:ln>
                  <a:noFill/>
                </a:ln>
                <a:solidFill>
                  <a:prstClr val="black"/>
                </a:solidFill>
                <a:effectLst/>
                <a:uLnTx/>
                <a:uFillTx/>
                <a:latin typeface="Calibri"/>
                <a:ea typeface="+mj-ea"/>
                <a:cs typeface="+mj-cs"/>
              </a:rPr>
              <a:t>Novela zákona o silničním provozu</a:t>
            </a:r>
            <a:endParaRPr lang="cs-CZ" dirty="0"/>
          </a:p>
        </p:txBody>
      </p:sp>
      <p:sp>
        <p:nvSpPr>
          <p:cNvPr id="3" name="Zástupný obsah 2">
            <a:extLst>
              <a:ext uri="{FF2B5EF4-FFF2-40B4-BE49-F238E27FC236}">
                <a16:creationId xmlns:a16="http://schemas.microsoft.com/office/drawing/2014/main" id="{D0A7F6FE-6104-63DB-EA3F-B59755116F17}"/>
              </a:ext>
            </a:extLst>
          </p:cNvPr>
          <p:cNvSpPr>
            <a:spLocks noGrp="1"/>
          </p:cNvSpPr>
          <p:nvPr>
            <p:ph idx="1"/>
          </p:nvPr>
        </p:nvSpPr>
        <p:spPr>
          <a:xfrm>
            <a:off x="762000" y="964224"/>
            <a:ext cx="8077200" cy="5777143"/>
          </a:xfrm>
        </p:spPr>
        <p:txBody>
          <a:bodyPr>
            <a:normAutofit/>
          </a:bodyPr>
          <a:lstStyle/>
          <a:p>
            <a:pPr marL="0" indent="0" algn="ctr">
              <a:buNone/>
            </a:pPr>
            <a:r>
              <a:rPr lang="cs-CZ" sz="2600" b="1" u="sng" dirty="0"/>
              <a:t>Legislativní proces</a:t>
            </a:r>
          </a:p>
          <a:p>
            <a:pPr algn="just"/>
            <a:r>
              <a:rPr lang="cs-CZ" sz="2400" dirty="0"/>
              <a:t>první návrh duben 2016 - tzv. „Ťokova novela“, druhý návrh únor 2019</a:t>
            </a:r>
          </a:p>
          <a:p>
            <a:pPr algn="just"/>
            <a:r>
              <a:rPr lang="cs-CZ" sz="2400" dirty="0"/>
              <a:t>předložení třetího návrhu MD k připomínkování (18. 7. 2022)</a:t>
            </a:r>
          </a:p>
          <a:p>
            <a:pPr marL="0" indent="0" algn="just">
              <a:buNone/>
            </a:pPr>
            <a:r>
              <a:rPr lang="cs-CZ" sz="2400" dirty="0">
                <a:hlinkClick r:id="rId3"/>
              </a:rPr>
              <a:t>(Materiál - Portál Aplikace </a:t>
            </a:r>
            <a:r>
              <a:rPr lang="cs-CZ" sz="2400" dirty="0" err="1">
                <a:hlinkClick r:id="rId3"/>
              </a:rPr>
              <a:t>Odok</a:t>
            </a:r>
            <a:r>
              <a:rPr lang="cs-CZ" sz="2400" dirty="0">
                <a:hlinkClick r:id="rId3"/>
              </a:rPr>
              <a:t>) </a:t>
            </a:r>
            <a:endParaRPr lang="cs-CZ" sz="2400" dirty="0"/>
          </a:p>
          <a:p>
            <a:pPr algn="just"/>
            <a:r>
              <a:rPr lang="cs-CZ" sz="2400" dirty="0"/>
              <a:t>ukončení meziresortního připomínkového řízení (15. 8. 2022)</a:t>
            </a:r>
          </a:p>
          <a:p>
            <a:pPr algn="just"/>
            <a:r>
              <a:rPr lang="cs-CZ" sz="2400" dirty="0"/>
              <a:t>vypořádání připomínek (30. 9. 2022)</a:t>
            </a:r>
          </a:p>
          <a:p>
            <a:pPr algn="just"/>
            <a:r>
              <a:rPr lang="cs-CZ" sz="2400" dirty="0"/>
              <a:t>doručeno Poslanecké sněmovně, </a:t>
            </a:r>
            <a:r>
              <a:rPr lang="cs-CZ" sz="2400" dirty="0">
                <a:hlinkClick r:id="rId4"/>
              </a:rPr>
              <a:t>Sněmovní tisk 366 (psp.cz)</a:t>
            </a:r>
            <a:r>
              <a:rPr lang="cs-CZ" sz="2400" dirty="0"/>
              <a:t> (18. 1. 2023)</a:t>
            </a:r>
          </a:p>
          <a:p>
            <a:pPr algn="just"/>
            <a:r>
              <a:rPr lang="cs-CZ" sz="2400" dirty="0"/>
              <a:t>schválení Poslaneckou sněmovnou (28. 6. 2023)</a:t>
            </a:r>
          </a:p>
          <a:p>
            <a:pPr algn="just"/>
            <a:r>
              <a:rPr lang="cs-CZ" sz="2400" dirty="0"/>
              <a:t>projednání Senátem, </a:t>
            </a:r>
            <a:r>
              <a:rPr lang="cs-CZ" sz="2400" dirty="0">
                <a:hlinkClick r:id="rId5"/>
              </a:rPr>
              <a:t>91105 (senat.cz)</a:t>
            </a:r>
            <a:r>
              <a:rPr lang="cs-CZ" sz="2400" dirty="0"/>
              <a:t> (2. 8. 2023)</a:t>
            </a:r>
          </a:p>
          <a:p>
            <a:pPr algn="just"/>
            <a:r>
              <a:rPr lang="cs-CZ" sz="2400" dirty="0"/>
              <a:t>vyšlo ve sbírce zákonů pod č. 271/2023 Sb. (6. 9. 2023)</a:t>
            </a:r>
          </a:p>
          <a:p>
            <a:pPr algn="just"/>
            <a:r>
              <a:rPr lang="cs-CZ" sz="2400" dirty="0"/>
              <a:t>účinnost (1. 1. 2024/částečně 1.7.2024)</a:t>
            </a:r>
          </a:p>
        </p:txBody>
      </p:sp>
    </p:spTree>
    <p:extLst>
      <p:ext uri="{BB962C8B-B14F-4D97-AF65-F5344CB8AC3E}">
        <p14:creationId xmlns:p14="http://schemas.microsoft.com/office/powerpoint/2010/main" val="3152776177"/>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5774" y="-99392"/>
            <a:ext cx="8238225" cy="1080120"/>
          </a:xfrm>
        </p:spPr>
        <p:txBody>
          <a:bodyPr>
            <a:normAutofit/>
          </a:bodyPr>
          <a:lstStyle/>
          <a:p>
            <a:r>
              <a:rPr lang="cs-CZ" sz="2400" b="1" dirty="0">
                <a:solidFill>
                  <a:prstClr val="black"/>
                </a:solidFill>
              </a:rPr>
              <a:t>Přestupky podle § 125c odst. 1 písm. a) zákona č. 361/2000 Sb.</a:t>
            </a:r>
            <a:endParaRPr lang="cs-CZ" sz="2400" dirty="0"/>
          </a:p>
        </p:txBody>
      </p:sp>
      <p:sp>
        <p:nvSpPr>
          <p:cNvPr id="3" name="Zástupný symbol pro obsah 2"/>
          <p:cNvSpPr>
            <a:spLocks noGrp="1"/>
          </p:cNvSpPr>
          <p:nvPr>
            <p:ph idx="1"/>
          </p:nvPr>
        </p:nvSpPr>
        <p:spPr>
          <a:xfrm>
            <a:off x="762000" y="1240370"/>
            <a:ext cx="8077200" cy="5068950"/>
          </a:xfrm>
        </p:spPr>
        <p:txBody>
          <a:bodyPr vert="horz" lIns="91440" tIns="45720" rIns="91440" bIns="45720" rtlCol="0" anchor="t">
            <a:normAutofit/>
          </a:bodyPr>
          <a:lstStyle/>
          <a:p>
            <a:pPr marL="114300" indent="0" algn="just">
              <a:lnSpc>
                <a:spcPts val="1800"/>
              </a:lnSpc>
              <a:buNone/>
            </a:pPr>
            <a:endParaRPr lang="cs-CZ" sz="2700" i="1" dirty="0">
              <a:ea typeface="Times New Roman"/>
              <a:cs typeface="Calibri"/>
            </a:endParaRPr>
          </a:p>
          <a:p>
            <a:endParaRPr lang="cs-CZ" dirty="0"/>
          </a:p>
        </p:txBody>
      </p:sp>
      <p:sp>
        <p:nvSpPr>
          <p:cNvPr id="4" name="TextovéPole 3">
            <a:extLst>
              <a:ext uri="{FF2B5EF4-FFF2-40B4-BE49-F238E27FC236}">
                <a16:creationId xmlns:a16="http://schemas.microsoft.com/office/drawing/2014/main" id="{BDE5B7D2-8987-443A-94A6-AD3BE463C306}"/>
              </a:ext>
            </a:extLst>
          </p:cNvPr>
          <p:cNvSpPr txBox="1"/>
          <p:nvPr/>
        </p:nvSpPr>
        <p:spPr>
          <a:xfrm>
            <a:off x="905775" y="1066815"/>
            <a:ext cx="7933425" cy="472437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cs-CZ" sz="2700" b="1" dirty="0"/>
              <a:t>správní tresty za bod 3.</a:t>
            </a:r>
            <a:endParaRPr lang="cs-CZ" sz="2700" dirty="0"/>
          </a:p>
          <a:p>
            <a:pPr algn="just"/>
            <a:endParaRPr lang="en-US" sz="1500" dirty="0">
              <a:cs typeface="Calibri"/>
            </a:endParaRPr>
          </a:p>
          <a:p>
            <a:pPr algn="just">
              <a:buChar char="•"/>
            </a:pPr>
            <a:r>
              <a:rPr lang="cs-CZ" sz="2900" dirty="0">
                <a:cs typeface="Arial"/>
              </a:rPr>
              <a:t> pokuta od </a:t>
            </a:r>
            <a:r>
              <a:rPr lang="cs-CZ" sz="2900" b="1" dirty="0">
                <a:cs typeface="Arial"/>
              </a:rPr>
              <a:t>4 000 Kč do 10 000 Kč</a:t>
            </a:r>
            <a:r>
              <a:rPr lang="en-US" sz="2900" dirty="0">
                <a:cs typeface="Arial"/>
              </a:rPr>
              <a:t>​</a:t>
            </a:r>
            <a:r>
              <a:rPr lang="cs-CZ" sz="2900" dirty="0">
                <a:cs typeface="Arial"/>
              </a:rPr>
              <a:t> (§ 125c odst. 5 </a:t>
            </a:r>
            <a:br>
              <a:rPr lang="cs-CZ" sz="2900" dirty="0">
                <a:cs typeface="Arial"/>
              </a:rPr>
            </a:br>
            <a:r>
              <a:rPr lang="cs-CZ" sz="2900" dirty="0">
                <a:cs typeface="Arial"/>
              </a:rPr>
              <a:t>písm. c)  </a:t>
            </a:r>
            <a:endParaRPr lang="en-US" sz="2900" dirty="0">
              <a:cs typeface="Calibri"/>
            </a:endParaRPr>
          </a:p>
          <a:p>
            <a:pPr algn="just">
              <a:buChar char="•"/>
            </a:pPr>
            <a:r>
              <a:rPr lang="cs-CZ" sz="2900" dirty="0">
                <a:cs typeface="Arial"/>
              </a:rPr>
              <a:t> zákaz činnosti - </a:t>
            </a:r>
            <a:r>
              <a:rPr lang="cs-CZ" sz="2900" b="1" dirty="0">
                <a:cs typeface="Arial"/>
              </a:rPr>
              <a:t>nově se neukládá</a:t>
            </a:r>
            <a:endParaRPr lang="en-US" sz="2900" b="1" dirty="0">
              <a:cs typeface="Calibri"/>
            </a:endParaRPr>
          </a:p>
          <a:p>
            <a:pPr algn="just">
              <a:buChar char="•"/>
            </a:pPr>
            <a:r>
              <a:rPr lang="cs-CZ" sz="2900" dirty="0">
                <a:cs typeface="Arial"/>
              </a:rPr>
              <a:t> příkazem na místě - pokuta </a:t>
            </a:r>
            <a:r>
              <a:rPr lang="cs-CZ" sz="2900" b="1" dirty="0">
                <a:cs typeface="Arial"/>
              </a:rPr>
              <a:t>od 2 500 Kč – 3 500 Kč</a:t>
            </a:r>
            <a:r>
              <a:rPr lang="en-US" sz="2900" dirty="0">
                <a:cs typeface="Arial"/>
              </a:rPr>
              <a:t>​</a:t>
            </a:r>
            <a:r>
              <a:rPr lang="cs-CZ" sz="2900" dirty="0">
                <a:cs typeface="Arial"/>
              </a:rPr>
              <a:t> </a:t>
            </a:r>
            <a:br>
              <a:rPr lang="cs-CZ" sz="2900" dirty="0">
                <a:cs typeface="Arial"/>
              </a:rPr>
            </a:br>
            <a:r>
              <a:rPr lang="cs-CZ" sz="2900" dirty="0">
                <a:cs typeface="Arial"/>
              </a:rPr>
              <a:t>(§ 125c odst. 7 písm. c) </a:t>
            </a:r>
            <a:endParaRPr lang="en-US" sz="2900" dirty="0">
              <a:cs typeface="Calibri"/>
            </a:endParaRPr>
          </a:p>
          <a:p>
            <a:pPr algn="just">
              <a:buChar char="•"/>
            </a:pPr>
            <a:r>
              <a:rPr lang="cs-CZ" sz="2900" dirty="0">
                <a:cs typeface="Arial"/>
              </a:rPr>
              <a:t> § 125e odst. 3 – od uložení správního trestu nelze v rozhodnutí o přestupku upustit nebo podmíněně upustit</a:t>
            </a:r>
          </a:p>
          <a:p>
            <a:pPr algn="just">
              <a:buChar char="•"/>
            </a:pPr>
            <a:r>
              <a:rPr lang="cs-CZ" sz="2900" dirty="0">
                <a:cs typeface="Arial"/>
              </a:rPr>
              <a:t>  bodové hodnocení – </a:t>
            </a:r>
            <a:r>
              <a:rPr lang="cs-CZ" sz="2900" b="1" dirty="0">
                <a:cs typeface="Arial"/>
              </a:rPr>
              <a:t>6 bodů</a:t>
            </a:r>
            <a:endParaRPr lang="cs-CZ" sz="2900" b="1" dirty="0">
              <a:latin typeface="&amp;quot"/>
            </a:endParaRPr>
          </a:p>
        </p:txBody>
      </p:sp>
    </p:spTree>
    <p:extLst>
      <p:ext uri="{BB962C8B-B14F-4D97-AF65-F5344CB8AC3E}">
        <p14:creationId xmlns:p14="http://schemas.microsoft.com/office/powerpoint/2010/main" val="1010097452"/>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0"/>
            <a:ext cx="8244408" cy="908720"/>
          </a:xfrm>
        </p:spPr>
        <p:txBody>
          <a:bodyPr>
            <a:normAutofit/>
          </a:bodyPr>
          <a:lstStyle/>
          <a:p>
            <a:pPr algn="just"/>
            <a:r>
              <a:rPr lang="cs-CZ" sz="2400" b="1" dirty="0">
                <a:solidFill>
                  <a:prstClr val="black"/>
                </a:solidFill>
              </a:rPr>
              <a:t>Přestupky podle § 125c odst. 1 písm. a) zákona č. 361/2000 Sb.</a:t>
            </a:r>
            <a:endParaRPr lang="cs-CZ" sz="2400" dirty="0"/>
          </a:p>
        </p:txBody>
      </p:sp>
      <p:sp>
        <p:nvSpPr>
          <p:cNvPr id="3" name="Zástupný symbol pro obsah 2"/>
          <p:cNvSpPr>
            <a:spLocks noGrp="1"/>
          </p:cNvSpPr>
          <p:nvPr>
            <p:ph idx="1"/>
          </p:nvPr>
        </p:nvSpPr>
        <p:spPr>
          <a:xfrm>
            <a:off x="762000" y="1052736"/>
            <a:ext cx="8130480" cy="5688631"/>
          </a:xfrm>
        </p:spPr>
        <p:txBody>
          <a:bodyPr vert="horz" lIns="91440" tIns="45720" rIns="91440" bIns="45720" rtlCol="0" anchor="t">
            <a:normAutofit fontScale="32500" lnSpcReduction="20000"/>
          </a:bodyPr>
          <a:lstStyle/>
          <a:p>
            <a:pPr marL="0" indent="0">
              <a:buNone/>
            </a:pPr>
            <a:r>
              <a:rPr lang="cs-CZ" sz="8000" b="1" dirty="0"/>
              <a:t>§ 125c odst. 1 písm. a) bod 4</a:t>
            </a:r>
          </a:p>
          <a:p>
            <a:pPr marL="0" indent="0" algn="just">
              <a:buNone/>
            </a:pPr>
            <a:r>
              <a:rPr lang="cs-CZ" sz="8000" dirty="0"/>
              <a:t>řídí vozidlo jehož osvědčení o registraci vozidla bylo zadrženo </a:t>
            </a:r>
            <a:r>
              <a:rPr lang="cs-CZ" sz="8000" dirty="0">
                <a:solidFill>
                  <a:srgbClr val="00B050"/>
                </a:solidFill>
              </a:rPr>
              <a:t>nebo prohlášeno za zadržené podle § 6b a nebyl vydán protokol o technické prohlídce podle § 6c odst. 1. </a:t>
            </a:r>
          </a:p>
          <a:p>
            <a:pPr lvl="1"/>
            <a:endParaRPr lang="cs-CZ" sz="2500" dirty="0"/>
          </a:p>
          <a:p>
            <a:pPr marL="0" indent="0" algn="just">
              <a:buNone/>
            </a:pPr>
            <a:r>
              <a:rPr lang="cs-CZ" sz="7100" b="1" dirty="0"/>
              <a:t>§ 6b odst. </a:t>
            </a:r>
            <a:r>
              <a:rPr lang="cs-CZ" sz="7400" b="1" dirty="0"/>
              <a:t>1) </a:t>
            </a:r>
          </a:p>
          <a:p>
            <a:pPr marL="0" indent="0" algn="just">
              <a:buNone/>
            </a:pPr>
            <a:r>
              <a:rPr lang="cs-CZ" sz="7400" b="1" dirty="0"/>
              <a:t>Zjistí-li</a:t>
            </a:r>
            <a:r>
              <a:rPr lang="cs-CZ" sz="7400" dirty="0"/>
              <a:t> </a:t>
            </a:r>
            <a:r>
              <a:rPr lang="cs-CZ" sz="7400" b="1" dirty="0"/>
              <a:t>se</a:t>
            </a:r>
            <a:r>
              <a:rPr lang="cs-CZ" sz="7400" dirty="0"/>
              <a:t> při technické silniční kontrole nebo při objasňování dopravní nehody </a:t>
            </a:r>
            <a:r>
              <a:rPr lang="cs-CZ" sz="7400" b="1" dirty="0"/>
              <a:t>nebezpečná závada</a:t>
            </a:r>
            <a:r>
              <a:rPr lang="cs-CZ" sz="7400" dirty="0"/>
              <a:t>, která vzhledem ke své povaze nebo rozsahu významně zvyšuje ohrožení bezpečnosti provozu na pozemních komunikacích nebo nepříznivé působení provozu vozidla na životní prostředí, </a:t>
            </a:r>
            <a:r>
              <a:rPr lang="cs-CZ" sz="7400" b="1" dirty="0"/>
              <a:t>zadrží policista osvědčení </a:t>
            </a:r>
            <a:br>
              <a:rPr lang="cs-CZ" sz="7400" b="1" dirty="0"/>
            </a:br>
            <a:r>
              <a:rPr lang="cs-CZ" sz="7400" b="1" dirty="0"/>
              <a:t>o registraci vozidla </a:t>
            </a:r>
            <a:r>
              <a:rPr lang="cs-CZ" sz="7400" dirty="0"/>
              <a:t>vykazujícího takovou závadu a vydá o tom řidiči vozidla nebo jeho provozovateli, je-li přítomen, doklad. </a:t>
            </a:r>
            <a:r>
              <a:rPr lang="cs-CZ" sz="7400" b="1" dirty="0"/>
              <a:t>Do okamžiku vydání protokolu o technické prohlídce</a:t>
            </a:r>
            <a:r>
              <a:rPr lang="cs-CZ" sz="7400" dirty="0"/>
              <a:t> podle § 6c </a:t>
            </a:r>
            <a:br>
              <a:rPr lang="cs-CZ" sz="7400" dirty="0"/>
            </a:br>
            <a:r>
              <a:rPr lang="cs-CZ" sz="7400" dirty="0"/>
              <a:t>odst. 1 </a:t>
            </a:r>
            <a:r>
              <a:rPr lang="cs-CZ" sz="7400" b="1" dirty="0"/>
              <a:t>nelze vozidlo užít v provozu na pozemních komunikacích</a:t>
            </a:r>
            <a:r>
              <a:rPr lang="cs-CZ" sz="7400" dirty="0"/>
              <a:t>.</a:t>
            </a:r>
          </a:p>
          <a:p>
            <a:endParaRPr lang="cs-CZ" dirty="0"/>
          </a:p>
        </p:txBody>
      </p:sp>
    </p:spTree>
    <p:extLst>
      <p:ext uri="{BB962C8B-B14F-4D97-AF65-F5344CB8AC3E}">
        <p14:creationId xmlns:p14="http://schemas.microsoft.com/office/powerpoint/2010/main" val="4023683732"/>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0"/>
            <a:ext cx="8244408" cy="980728"/>
          </a:xfrm>
        </p:spPr>
        <p:txBody>
          <a:bodyPr>
            <a:normAutofit/>
          </a:bodyPr>
          <a:lstStyle/>
          <a:p>
            <a:r>
              <a:rPr lang="cs-CZ" sz="2400" b="1" dirty="0">
                <a:solidFill>
                  <a:prstClr val="black"/>
                </a:solidFill>
              </a:rPr>
              <a:t>Přestupky podle § 125c odst. 1 písm. a) zákona č. 361/2000 Sb.</a:t>
            </a:r>
            <a:endParaRPr lang="cs-CZ" sz="2400" dirty="0"/>
          </a:p>
        </p:txBody>
      </p:sp>
      <p:sp>
        <p:nvSpPr>
          <p:cNvPr id="3" name="Zástupný symbol pro obsah 2"/>
          <p:cNvSpPr>
            <a:spLocks noGrp="1"/>
          </p:cNvSpPr>
          <p:nvPr>
            <p:ph idx="1"/>
          </p:nvPr>
        </p:nvSpPr>
        <p:spPr>
          <a:xfrm>
            <a:off x="762000" y="980729"/>
            <a:ext cx="8077200" cy="5573250"/>
          </a:xfrm>
        </p:spPr>
        <p:txBody>
          <a:bodyPr vert="horz" lIns="91440" tIns="45720" rIns="91440" bIns="45720" rtlCol="0" anchor="t">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bod 4</a:t>
            </a:r>
            <a:endParaRPr kumimoji="0" lang="cs-CZ" sz="2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effectLst/>
                <a:uLnTx/>
                <a:uFillTx/>
                <a:latin typeface="Calibri"/>
                <a:ea typeface="+mn-ea"/>
                <a:cs typeface="Arial"/>
              </a:rPr>
              <a:t> pokuta </a:t>
            </a:r>
            <a:r>
              <a:rPr kumimoji="0" lang="cs-CZ" sz="2700" b="1" i="0" u="none" strike="noStrike" kern="1200" cap="none" spc="0" normalizeH="0" baseline="0" noProof="0" dirty="0">
                <a:ln>
                  <a:noFill/>
                </a:ln>
                <a:effectLst/>
                <a:uLnTx/>
                <a:uFillTx/>
                <a:latin typeface="Calibri"/>
                <a:ea typeface="+mn-ea"/>
                <a:cs typeface="Arial"/>
              </a:rPr>
              <a:t>od 7 000 Kč do 25 000 Kč</a:t>
            </a:r>
            <a:r>
              <a:rPr kumimoji="0" lang="en-US" sz="2700" b="0" i="0" u="none" strike="noStrike" kern="1200" cap="none" spc="0" normalizeH="0" baseline="0" noProof="0" dirty="0">
                <a:ln>
                  <a:noFill/>
                </a:ln>
                <a:effectLst/>
                <a:uLnTx/>
                <a:uFillTx/>
                <a:latin typeface="Calibri"/>
                <a:ea typeface="+mn-ea"/>
                <a:cs typeface="Arial"/>
              </a:rPr>
              <a:t>​</a:t>
            </a:r>
            <a:r>
              <a:rPr kumimoji="0" lang="cs-CZ" sz="2700" b="0" i="0" u="none" strike="noStrike" kern="1200" cap="none" spc="0" normalizeH="0" baseline="0" noProof="0" dirty="0">
                <a:ln>
                  <a:noFill/>
                </a:ln>
                <a:effectLst/>
                <a:uLnTx/>
                <a:uFillTx/>
                <a:latin typeface="Calibri"/>
                <a:ea typeface="+mn-ea"/>
                <a:cs typeface="Arial"/>
              </a:rPr>
              <a:t> (§ 125c odst. 5 </a:t>
            </a:r>
            <a:br>
              <a:rPr kumimoji="0" lang="cs-CZ" sz="2700" b="0" i="0" u="none" strike="noStrike" kern="1200" cap="none" spc="0" normalizeH="0" baseline="0" noProof="0" dirty="0">
                <a:ln>
                  <a:noFill/>
                </a:ln>
                <a:effectLst/>
                <a:uLnTx/>
                <a:uFillTx/>
                <a:latin typeface="Calibri"/>
                <a:ea typeface="+mn-ea"/>
                <a:cs typeface="Arial"/>
              </a:rPr>
            </a:br>
            <a:r>
              <a:rPr kumimoji="0" lang="cs-CZ" sz="2700" b="0" i="0" u="none" strike="noStrike" kern="1200" cap="none" spc="0" normalizeH="0" baseline="0" noProof="0" dirty="0">
                <a:ln>
                  <a:noFill/>
                </a:ln>
                <a:effectLst/>
                <a:uLnTx/>
                <a:uFillTx/>
                <a:latin typeface="Calibri"/>
                <a:ea typeface="+mn-ea"/>
                <a:cs typeface="Arial"/>
              </a:rPr>
              <a:t>písm. b)  </a:t>
            </a:r>
            <a:endParaRPr kumimoji="0" lang="en-US" sz="2700" b="0" i="0" u="none" strike="noStrike" kern="1200" cap="none" spc="0" normalizeH="0" baseline="0" noProof="0" dirty="0">
              <a:ln>
                <a:noFill/>
              </a:ln>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effectLst/>
                <a:uLnTx/>
                <a:uFillTx/>
                <a:latin typeface="Calibri"/>
                <a:ea typeface="+mn-ea"/>
                <a:cs typeface="Arial"/>
              </a:rPr>
              <a:t> zákaz činnosti </a:t>
            </a:r>
            <a:r>
              <a:rPr kumimoji="0" lang="cs-CZ" sz="2700" b="1" i="0" u="none" strike="noStrike" kern="1200" cap="none" spc="0" normalizeH="0" baseline="0" noProof="0" dirty="0">
                <a:ln>
                  <a:noFill/>
                </a:ln>
                <a:effectLst/>
                <a:uLnTx/>
                <a:uFillTx/>
                <a:latin typeface="Calibri"/>
                <a:ea typeface="+mn-ea"/>
                <a:cs typeface="Arial"/>
              </a:rPr>
              <a:t>od 4 měsíců do 6 měsíců </a:t>
            </a:r>
            <a:br>
              <a:rPr kumimoji="0" lang="cs-CZ" sz="2700" b="1" i="0" u="none" strike="noStrike" kern="1200" cap="none" spc="0" normalizeH="0" baseline="0" noProof="0" dirty="0">
                <a:ln>
                  <a:noFill/>
                </a:ln>
                <a:effectLst/>
                <a:uLnTx/>
                <a:uFillTx/>
                <a:latin typeface="Calibri"/>
                <a:ea typeface="+mn-ea"/>
                <a:cs typeface="Arial"/>
              </a:rPr>
            </a:br>
            <a:r>
              <a:rPr kumimoji="0" lang="cs-CZ" sz="2700" b="0" i="0" u="none" strike="noStrike" kern="1200" cap="none" spc="0" normalizeH="0" baseline="0" noProof="0" dirty="0">
                <a:ln>
                  <a:noFill/>
                </a:ln>
                <a:effectLst/>
                <a:uLnTx/>
                <a:uFillTx/>
                <a:latin typeface="Calibri"/>
                <a:ea typeface="+mn-ea"/>
                <a:cs typeface="Arial"/>
              </a:rPr>
              <a:t>(</a:t>
            </a:r>
            <a:r>
              <a:rPr kumimoji="0" lang="en-US" sz="2700" b="0" i="0" u="none" strike="noStrike" kern="1200" cap="none" spc="0" normalizeH="0" baseline="0" noProof="0" dirty="0">
                <a:ln>
                  <a:noFill/>
                </a:ln>
                <a:effectLst/>
                <a:uLnTx/>
                <a:uFillTx/>
                <a:latin typeface="Calibri"/>
                <a:ea typeface="+mn-ea"/>
                <a:cs typeface="Arial"/>
              </a:rPr>
              <a:t>​</a:t>
            </a:r>
            <a:r>
              <a:rPr kumimoji="0" lang="cs-CZ" sz="2700" b="0" i="0" u="none" strike="noStrike" kern="1200" cap="none" spc="0" normalizeH="0" baseline="0" noProof="0" dirty="0">
                <a:ln>
                  <a:noFill/>
                </a:ln>
                <a:effectLst/>
                <a:uLnTx/>
                <a:uFillTx/>
                <a:latin typeface="Calibri"/>
                <a:ea typeface="+mn-ea"/>
                <a:cs typeface="Arial"/>
              </a:rPr>
              <a:t>§ 125c odst. 6 písm. d) bod 2)  </a:t>
            </a:r>
            <a:endParaRPr kumimoji="0" lang="en-US" sz="2700" b="0" i="0" u="none" strike="noStrike" kern="1200" cap="none" spc="0" normalizeH="0" baseline="0" noProof="0" dirty="0">
              <a:ln>
                <a:noFill/>
              </a:ln>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effectLst/>
                <a:uLnTx/>
                <a:uFillTx/>
                <a:latin typeface="Calibri"/>
                <a:ea typeface="+mn-ea"/>
                <a:cs typeface="Arial"/>
              </a:rPr>
              <a:t> příkazem na místě - </a:t>
            </a:r>
            <a:r>
              <a:rPr kumimoji="0" lang="en-US" sz="2700" b="0" i="0" u="none" strike="noStrike" kern="1200" cap="none" spc="0" normalizeH="0" baseline="0" noProof="0" dirty="0">
                <a:ln>
                  <a:noFill/>
                </a:ln>
                <a:effectLst/>
                <a:highlight>
                  <a:srgbClr val="FFFF00"/>
                </a:highlight>
                <a:uLnTx/>
                <a:uFillTx/>
                <a:latin typeface="Calibri"/>
                <a:ea typeface="+mn-ea"/>
                <a:cs typeface="Arial"/>
              </a:rPr>
              <a:t>​</a:t>
            </a:r>
            <a:r>
              <a:rPr kumimoji="0" lang="cs-CZ" sz="2700" b="1" i="0" u="none" strike="noStrike" kern="1200" cap="none" spc="0" normalizeH="0" baseline="0" noProof="0" dirty="0">
                <a:ln>
                  <a:noFill/>
                </a:ln>
                <a:effectLst/>
                <a:uLnTx/>
                <a:uFillTx/>
                <a:latin typeface="Calibri"/>
                <a:ea typeface="+mn-ea"/>
                <a:cs typeface="Arial"/>
              </a:rPr>
              <a:t>nelze řešit </a:t>
            </a:r>
            <a:endParaRPr kumimoji="0" lang="en-US" sz="2700" b="1" i="0" u="none" strike="noStrike" kern="1200" cap="none" spc="0" normalizeH="0" baseline="0" noProof="0" dirty="0">
              <a:ln>
                <a:noFill/>
              </a:ln>
              <a:effectLst/>
              <a:highlight>
                <a:srgbClr val="FFFF00"/>
              </a:highligh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effectLst/>
                <a:uLnTx/>
                <a:uFillTx/>
                <a:latin typeface="Calibri"/>
                <a:ea typeface="+mn-ea"/>
                <a:cs typeface="Arial"/>
              </a:rPr>
              <a:t> od uložení správního trestu nelze v rozhodnutí </a:t>
            </a:r>
            <a:br>
              <a:rPr kumimoji="0" lang="cs-CZ" sz="2700" b="0" i="0" u="none" strike="noStrike" kern="1200" cap="none" spc="0" normalizeH="0" baseline="0" noProof="0" dirty="0">
                <a:ln>
                  <a:noFill/>
                </a:ln>
                <a:effectLst/>
                <a:uLnTx/>
                <a:uFillTx/>
                <a:latin typeface="Calibri"/>
                <a:ea typeface="+mn-ea"/>
                <a:cs typeface="Arial"/>
              </a:rPr>
            </a:br>
            <a:r>
              <a:rPr kumimoji="0" lang="cs-CZ" sz="2700" b="0" i="0" u="none" strike="noStrike" kern="1200" cap="none" spc="0" normalizeH="0" baseline="0" noProof="0" dirty="0">
                <a:ln>
                  <a:noFill/>
                </a:ln>
                <a:effectLst/>
                <a:uLnTx/>
                <a:uFillTx/>
                <a:latin typeface="Calibri"/>
                <a:ea typeface="+mn-ea"/>
                <a:cs typeface="Arial"/>
              </a:rPr>
              <a:t>o přestupku upustit nebo podmíněně upustit </a:t>
            </a:r>
            <a:br>
              <a:rPr kumimoji="0" lang="cs-CZ" sz="2700" b="0" i="0" u="none" strike="noStrike" kern="1200" cap="none" spc="0" normalizeH="0" baseline="0" noProof="0" dirty="0">
                <a:ln>
                  <a:noFill/>
                </a:ln>
                <a:effectLst/>
                <a:uLnTx/>
                <a:uFillTx/>
                <a:latin typeface="Calibri"/>
                <a:ea typeface="+mn-ea"/>
                <a:cs typeface="Arial"/>
              </a:rPr>
            </a:br>
            <a:r>
              <a:rPr kumimoji="0" lang="cs-CZ" sz="2700" b="0" i="0" u="none" strike="noStrike" kern="1200" cap="none" spc="0" normalizeH="0" baseline="0" noProof="0" dirty="0">
                <a:ln>
                  <a:noFill/>
                </a:ln>
                <a:effectLst/>
                <a:uLnTx/>
                <a:uFillTx/>
                <a:latin typeface="Calibri"/>
                <a:ea typeface="+mn-ea"/>
                <a:cs typeface="Arial"/>
              </a:rPr>
              <a:t>(§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effectLst/>
                <a:uLnTx/>
                <a:uFillTx/>
                <a:latin typeface="Calibri"/>
                <a:ea typeface="+mn-ea"/>
                <a:cs typeface="Arial"/>
              </a:rPr>
              <a:t>  bodové hodnocení – </a:t>
            </a:r>
            <a:r>
              <a:rPr kumimoji="0" lang="cs-CZ" sz="2700" b="1" i="0" u="none" strike="noStrike" kern="1200" cap="none" spc="0" normalizeH="0" baseline="0" noProof="0" dirty="0">
                <a:ln>
                  <a:noFill/>
                </a:ln>
                <a:effectLst/>
                <a:uLnTx/>
                <a:uFillTx/>
                <a:latin typeface="Calibri"/>
                <a:ea typeface="+mn-ea"/>
                <a:cs typeface="Arial"/>
              </a:rPr>
              <a:t>body se neukládají</a:t>
            </a:r>
            <a:endParaRPr kumimoji="0" lang="cs-CZ" sz="2700" b="1" i="0" u="none" strike="noStrike" kern="1200" cap="none" spc="0" normalizeH="0" baseline="0" noProof="0" dirty="0">
              <a:ln>
                <a:noFill/>
              </a:ln>
              <a:effectLst/>
              <a:uLnTx/>
              <a:uFillTx/>
              <a:latin typeface="Calibri"/>
              <a:ea typeface="+mn-ea"/>
              <a:cs typeface="Calibri"/>
            </a:endParaRPr>
          </a:p>
          <a:p>
            <a:pPr algn="just"/>
            <a:endParaRPr lang="cs-CZ" sz="2900" dirty="0">
              <a:cs typeface="Calibri"/>
            </a:endParaRPr>
          </a:p>
          <a:p>
            <a:endParaRPr lang="cs-CZ" dirty="0"/>
          </a:p>
        </p:txBody>
      </p:sp>
    </p:spTree>
    <p:extLst>
      <p:ext uri="{BB962C8B-B14F-4D97-AF65-F5344CB8AC3E}">
        <p14:creationId xmlns:p14="http://schemas.microsoft.com/office/powerpoint/2010/main" val="3350500319"/>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8928" y="188640"/>
            <a:ext cx="8202488" cy="711096"/>
          </a:xfrm>
        </p:spPr>
        <p:txBody>
          <a:bodyPr>
            <a:noAutofit/>
          </a:bodyPr>
          <a:lstStyle/>
          <a:p>
            <a:r>
              <a:rPr lang="pl-PL" sz="2400" b="1" dirty="0">
                <a:solidFill>
                  <a:prstClr val="black"/>
                </a:solidFill>
              </a:rPr>
              <a:t>Přestupek podle § 125c odst. 1 písm. b) zákona č. 361/2000 Sb.</a:t>
            </a:r>
            <a:endParaRPr lang="cs-CZ" sz="2400" b="1" dirty="0">
              <a:solidFill>
                <a:prstClr val="black"/>
              </a:solidFill>
            </a:endParaRPr>
          </a:p>
        </p:txBody>
      </p:sp>
      <p:sp>
        <p:nvSpPr>
          <p:cNvPr id="3" name="Zástupný symbol pro obsah 2"/>
          <p:cNvSpPr>
            <a:spLocks noGrp="1"/>
          </p:cNvSpPr>
          <p:nvPr>
            <p:ph idx="1"/>
          </p:nvPr>
        </p:nvSpPr>
        <p:spPr>
          <a:xfrm>
            <a:off x="971600" y="899736"/>
            <a:ext cx="7776864" cy="5769623"/>
          </a:xfrm>
        </p:spPr>
        <p:txBody>
          <a:bodyPr>
            <a:normAutofit/>
          </a:bodyPr>
          <a:lstStyle/>
          <a:p>
            <a:pPr marL="0" indent="0" algn="just">
              <a:lnSpc>
                <a:spcPct val="80000"/>
              </a:lnSpc>
              <a:buNone/>
            </a:pPr>
            <a:r>
              <a:rPr lang="pl-PL" sz="2600" b="1" dirty="0"/>
              <a:t>§ 125c odst. 1 písm. </a:t>
            </a:r>
            <a:r>
              <a:rPr lang="pl-PL" sz="2600" b="1" dirty="0">
                <a:solidFill>
                  <a:srgbClr val="00B050"/>
                </a:solidFill>
              </a:rPr>
              <a:t>b)</a:t>
            </a:r>
          </a:p>
          <a:p>
            <a:pPr algn="just">
              <a:lnSpc>
                <a:spcPct val="80000"/>
              </a:lnSpc>
            </a:pPr>
            <a:r>
              <a:rPr lang="cs-CZ" sz="2600" dirty="0">
                <a:solidFill>
                  <a:srgbClr val="00B050"/>
                </a:solidFill>
              </a:rPr>
              <a:t>v rozporu s § 6a odst. 2 při technické silniční kontrole nezajede k zařízení pro provedení kontroly technického stavu nebo se neřídí pokyny osoby obsluhující toto zařízení.</a:t>
            </a:r>
          </a:p>
          <a:p>
            <a:pPr marL="0" indent="0" algn="just">
              <a:lnSpc>
                <a:spcPct val="80000"/>
              </a:lnSpc>
              <a:buNone/>
            </a:pPr>
            <a:endParaRPr lang="cs-CZ" sz="1000" dirty="0"/>
          </a:p>
          <a:p>
            <a:pPr marL="0" indent="0" algn="just">
              <a:lnSpc>
                <a:spcPct val="80000"/>
              </a:lnSpc>
              <a:buNone/>
            </a:pPr>
            <a:r>
              <a:rPr lang="cs-CZ" sz="2400" b="1" dirty="0"/>
              <a:t>§ 6a odst. 2</a:t>
            </a:r>
          </a:p>
          <a:p>
            <a:pPr marL="0" indent="0" algn="just">
              <a:lnSpc>
                <a:spcPct val="80000"/>
              </a:lnSpc>
              <a:buNone/>
            </a:pPr>
            <a:r>
              <a:rPr lang="cs-CZ" sz="2400" dirty="0"/>
              <a:t>Při technické silniční kontrole je řidič povinen</a:t>
            </a:r>
          </a:p>
          <a:p>
            <a:pPr marL="0" indent="0" algn="just">
              <a:lnSpc>
                <a:spcPct val="80000"/>
              </a:lnSpc>
              <a:buNone/>
            </a:pPr>
            <a:r>
              <a:rPr lang="cs-CZ" sz="2400" dirty="0"/>
              <a:t>a) </a:t>
            </a:r>
            <a:r>
              <a:rPr lang="cs-CZ" sz="2400" b="1" dirty="0"/>
              <a:t>zajet k mobilní kontrolní jednotce, do stanice technické kontroly nebo do stanice měření emisí, pokud zajížďka včetně cesty zpět není delší než 16 kilometrů</a:t>
            </a:r>
            <a:r>
              <a:rPr lang="cs-CZ" sz="2400" dirty="0"/>
              <a:t>,</a:t>
            </a:r>
          </a:p>
          <a:p>
            <a:pPr marL="0" indent="0" algn="just">
              <a:lnSpc>
                <a:spcPct val="80000"/>
              </a:lnSpc>
              <a:buNone/>
            </a:pPr>
            <a:r>
              <a:rPr lang="cs-CZ" sz="2400" dirty="0"/>
              <a:t>b) předložit doklady podle § 6 odst. 7 písm. e), jde-li </a:t>
            </a:r>
            <a:br>
              <a:rPr lang="cs-CZ" sz="2400" dirty="0"/>
            </a:br>
            <a:r>
              <a:rPr lang="cs-CZ" sz="2400" dirty="0"/>
              <a:t>o vozidlo kategorie M2, M3, N2, N3, O3, O4 nebo vozidlo kategorie T2) s konstrukční rychlostí převyšující 40 km.h-1, a</a:t>
            </a:r>
          </a:p>
          <a:p>
            <a:pPr marL="0" indent="0" algn="just">
              <a:lnSpc>
                <a:spcPct val="80000"/>
              </a:lnSpc>
              <a:buNone/>
            </a:pPr>
            <a:r>
              <a:rPr lang="cs-CZ" sz="2400" dirty="0"/>
              <a:t>c) </a:t>
            </a:r>
            <a:r>
              <a:rPr lang="cs-CZ" sz="2400" b="1" dirty="0"/>
              <a:t>řídit se pokyny osoby provádějící kontrolu</a:t>
            </a:r>
            <a:r>
              <a:rPr lang="cs-CZ" sz="2400" dirty="0"/>
              <a:t>.</a:t>
            </a:r>
          </a:p>
        </p:txBody>
      </p:sp>
    </p:spTree>
    <p:extLst>
      <p:ext uri="{BB962C8B-B14F-4D97-AF65-F5344CB8AC3E}">
        <p14:creationId xmlns:p14="http://schemas.microsoft.com/office/powerpoint/2010/main" val="546883959"/>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C191C3-1E8E-38AC-B522-6F0E3B627CF7}"/>
              </a:ext>
            </a:extLst>
          </p:cNvPr>
          <p:cNvSpPr>
            <a:spLocks noGrp="1"/>
          </p:cNvSpPr>
          <p:nvPr>
            <p:ph type="title"/>
          </p:nvPr>
        </p:nvSpPr>
        <p:spPr>
          <a:xfrm>
            <a:off x="762000" y="269632"/>
            <a:ext cx="8130480" cy="694592"/>
          </a:xfrm>
        </p:spPr>
        <p:txBody>
          <a:bodyPr>
            <a:noAutofit/>
          </a:bodyPr>
          <a:lstStyle/>
          <a:p>
            <a:pPr algn="ctr"/>
            <a:r>
              <a:rPr kumimoji="0" lang="pl-PL" sz="2400" b="1" i="0" u="none" strike="noStrike" kern="1200" cap="none" spc="0" normalizeH="0" baseline="0" noProof="0" dirty="0">
                <a:ln>
                  <a:noFill/>
                </a:ln>
                <a:solidFill>
                  <a:prstClr val="black"/>
                </a:solidFill>
                <a:effectLst/>
                <a:uLnTx/>
                <a:uFillTx/>
                <a:latin typeface="Calibri"/>
                <a:ea typeface="+mj-ea"/>
                <a:cs typeface="+mj-cs"/>
              </a:rPr>
              <a:t>Přestupek podle § 125c odst. 1 písm. b) zákona č. 361/2000 Sb.</a:t>
            </a:r>
            <a:endParaRPr lang="cs-CZ" sz="2400" dirty="0"/>
          </a:p>
        </p:txBody>
      </p:sp>
      <p:sp>
        <p:nvSpPr>
          <p:cNvPr id="3" name="Zástupný obsah 2">
            <a:extLst>
              <a:ext uri="{FF2B5EF4-FFF2-40B4-BE49-F238E27FC236}">
                <a16:creationId xmlns:a16="http://schemas.microsoft.com/office/drawing/2014/main" id="{2C8EADE2-73D4-139B-57BC-7252A4C1887C}"/>
              </a:ext>
            </a:extLst>
          </p:cNvPr>
          <p:cNvSpPr>
            <a:spLocks noGrp="1"/>
          </p:cNvSpPr>
          <p:nvPr>
            <p:ph idx="1"/>
          </p:nvPr>
        </p:nvSpPr>
        <p:spPr>
          <a:xfrm>
            <a:off x="762000" y="1196752"/>
            <a:ext cx="8077200" cy="4697025"/>
          </a:xfrm>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písm. b)</a:t>
            </a:r>
            <a:r>
              <a:rPr kumimoji="0" lang="en-US" sz="2700" b="0" i="0" u="none" strike="noStrike" kern="1200" cap="none" spc="0" normalizeH="0" baseline="0" noProof="0" dirty="0">
                <a:ln>
                  <a:noFill/>
                </a:ln>
                <a:solidFill>
                  <a:prstClr val="black"/>
                </a:solidFill>
                <a:effectLst/>
                <a:uLnTx/>
                <a:uFillTx/>
                <a:latin typeface="Calibri"/>
                <a:ea typeface="+mn-ea"/>
                <a:cs typeface="+mn-cs"/>
              </a:rPr>
              <a:t>​</a:t>
            </a:r>
            <a:endParaRPr kumimoji="0" lang="cs-CZ" sz="2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pokuta od </a:t>
            </a:r>
            <a:r>
              <a:rPr kumimoji="0" lang="cs-CZ" sz="2700" b="1" i="0" u="none" strike="noStrike" kern="1200" cap="none" spc="0" normalizeH="0" baseline="0" noProof="0" dirty="0">
                <a:ln>
                  <a:noFill/>
                </a:ln>
                <a:solidFill>
                  <a:prstClr val="black"/>
                </a:solidFill>
                <a:effectLst/>
                <a:uLnTx/>
                <a:uFillTx/>
                <a:latin typeface="Calibri"/>
                <a:ea typeface="+mn-ea"/>
                <a:cs typeface="Arial"/>
              </a:rPr>
              <a:t>4 000 Kč do 10 000 Kč</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 125c odst. 5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písm. c)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0" lvl="0" indent="0" algn="just">
              <a:spcBef>
                <a:spcPts val="0"/>
              </a:spcBef>
              <a:buFontTx/>
              <a:buChar char="•"/>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zákaz činnosti – </a:t>
            </a:r>
            <a:r>
              <a:rPr lang="cs-CZ" sz="2700" b="1" dirty="0">
                <a:solidFill>
                  <a:prstClr val="black"/>
                </a:solidFill>
                <a:cs typeface="Arial"/>
              </a:rPr>
              <a:t>neukládá se </a:t>
            </a:r>
            <a:endParaRPr kumimoji="0" lang="en-US" sz="2700" b="1"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příkazem na místě - pokuta </a:t>
            </a:r>
            <a:r>
              <a:rPr kumimoji="0" lang="cs-CZ" sz="2700" b="1" i="0" u="none" strike="noStrike" kern="1200" cap="none" spc="0" normalizeH="0" baseline="0" noProof="0" dirty="0">
                <a:ln>
                  <a:noFill/>
                </a:ln>
                <a:solidFill>
                  <a:prstClr val="black"/>
                </a:solidFill>
                <a:effectLst/>
                <a:uLnTx/>
                <a:uFillTx/>
                <a:latin typeface="Calibri"/>
                <a:ea typeface="+mn-ea"/>
                <a:cs typeface="Arial"/>
              </a:rPr>
              <a:t>od 2 500 Kč – 3 500 Kč</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 125c odst. 7 písm. c)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 125e odst. 3 – od uložení správního trestu nelze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v rozhodnutí o přestupku upustit nebo podmíněně upustit</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700" b="1" i="0" u="none" strike="noStrike" kern="1200" cap="none" spc="0" normalizeH="0" baseline="0" noProof="0" dirty="0">
                <a:ln>
                  <a:noFill/>
                </a:ln>
                <a:solidFill>
                  <a:prstClr val="black"/>
                </a:solidFill>
                <a:effectLst/>
                <a:uLnTx/>
                <a:uFillTx/>
                <a:latin typeface="Calibri"/>
                <a:ea typeface="+mn-ea"/>
                <a:cs typeface="Arial"/>
              </a:rPr>
              <a:t>body se neukládají</a:t>
            </a:r>
            <a:endParaRPr kumimoji="0" lang="cs-CZ" sz="2700" b="1" i="0" u="none" strike="noStrike" kern="1200" cap="none" spc="0" normalizeH="0" baseline="0" noProof="0" dirty="0">
              <a:ln>
                <a:noFill/>
              </a:ln>
              <a:solidFill>
                <a:prstClr val="black"/>
              </a:solidFill>
              <a:effectLst/>
              <a:uLnTx/>
              <a:uFillTx/>
              <a:latin typeface="&amp;quot"/>
              <a:ea typeface="+mn-ea"/>
              <a:cs typeface="+mn-cs"/>
            </a:endParaRPr>
          </a:p>
          <a:p>
            <a:pPr marL="0" indent="0">
              <a:buNone/>
            </a:pPr>
            <a:endParaRPr lang="cs-CZ" dirty="0"/>
          </a:p>
        </p:txBody>
      </p:sp>
    </p:spTree>
    <p:extLst>
      <p:ext uri="{BB962C8B-B14F-4D97-AF65-F5344CB8AC3E}">
        <p14:creationId xmlns:p14="http://schemas.microsoft.com/office/powerpoint/2010/main" val="949746792"/>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116632"/>
            <a:ext cx="8244408" cy="720080"/>
          </a:xfrm>
        </p:spPr>
        <p:txBody>
          <a:bodyPr>
            <a:normAutofit/>
          </a:bodyPr>
          <a:lstStyle/>
          <a:p>
            <a:pPr algn="ctr"/>
            <a:r>
              <a:rPr lang="pl-PL" sz="2400" b="1" dirty="0">
                <a:solidFill>
                  <a:prstClr val="black"/>
                </a:solidFill>
              </a:rPr>
              <a:t>Přestupek podle § 125c odst. 1 písm. c) zákona č. 361/2000 Sb.</a:t>
            </a:r>
            <a:endParaRPr lang="cs-CZ" sz="2400" dirty="0"/>
          </a:p>
        </p:txBody>
      </p:sp>
      <p:sp>
        <p:nvSpPr>
          <p:cNvPr id="3" name="Zástupný symbol pro obsah 2"/>
          <p:cNvSpPr>
            <a:spLocks noGrp="1"/>
          </p:cNvSpPr>
          <p:nvPr>
            <p:ph idx="1"/>
          </p:nvPr>
        </p:nvSpPr>
        <p:spPr>
          <a:xfrm>
            <a:off x="845604" y="980728"/>
            <a:ext cx="8077200" cy="5760640"/>
          </a:xfrm>
        </p:spPr>
        <p:txBody>
          <a:bodyPr vert="horz" lIns="91440" tIns="45720" rIns="91440" bIns="45720" rtlCol="0" anchor="t">
            <a:normAutofit fontScale="92500" lnSpcReduction="20000"/>
          </a:bodyPr>
          <a:lstStyle/>
          <a:p>
            <a:pPr marL="0" lvl="0" indent="0" algn="just">
              <a:buNone/>
            </a:pPr>
            <a:r>
              <a:rPr lang="cs-CZ" sz="2600" b="1" dirty="0">
                <a:solidFill>
                  <a:prstClr val="black"/>
                </a:solidFill>
              </a:rPr>
              <a:t>§ 125c odst. 1 písm. </a:t>
            </a:r>
            <a:r>
              <a:rPr lang="cs-CZ" sz="2600" b="1" dirty="0">
                <a:solidFill>
                  <a:srgbClr val="00B050"/>
                </a:solidFill>
              </a:rPr>
              <a:t>c)</a:t>
            </a:r>
          </a:p>
          <a:p>
            <a:pPr algn="just"/>
            <a:r>
              <a:rPr lang="cs-CZ" sz="2600" dirty="0">
                <a:solidFill>
                  <a:prstClr val="black"/>
                </a:solidFill>
              </a:rPr>
              <a:t>v rozporu s § 5 odst. 2 písm. b) řídí vozidlo nebo jede na zvířeti bezprostředně po požití alkoholického nápoje nebo po užití jiné návykové látky nebo v takové době po požití alkoholického nápoje nebo užití jiné návykové látky, po kterou je ještě pod vlivem alkoholu nebo jiné návykové látky,</a:t>
            </a:r>
          </a:p>
          <a:p>
            <a:pPr marL="0" lvl="0" indent="0" algn="just">
              <a:buNone/>
            </a:pPr>
            <a:endParaRPr lang="cs-CZ" sz="1000" dirty="0">
              <a:solidFill>
                <a:prstClr val="black"/>
              </a:solidFill>
            </a:endParaRPr>
          </a:p>
          <a:p>
            <a:pPr marL="0" lvl="0" indent="0" algn="just">
              <a:buNone/>
            </a:pPr>
            <a:r>
              <a:rPr lang="cs-CZ" sz="2500" dirty="0">
                <a:solidFill>
                  <a:prstClr val="black"/>
                </a:solidFill>
              </a:rPr>
              <a:t>§ 5 odst. 2 písm. b) </a:t>
            </a:r>
          </a:p>
          <a:p>
            <a:pPr lvl="1" algn="just"/>
            <a:r>
              <a:rPr lang="cs-CZ" sz="2500" dirty="0">
                <a:solidFill>
                  <a:prstClr val="black"/>
                </a:solidFill>
              </a:rPr>
              <a:t>„Řidič nesmí řídit vozidlo nebo jet na zvířeti bezprostředně po požití alkoholického nápoje nebo užití jiné návykové látky nebo v takové době po požití alkoholického nápoje nebo užití jiné návykové látky, kdy by mohl být ještě pod vlivem alkoholu nebo jiné návykové látky; </a:t>
            </a:r>
            <a:r>
              <a:rPr lang="cs-CZ" sz="2500" b="1" dirty="0">
                <a:solidFill>
                  <a:prstClr val="black"/>
                </a:solidFill>
              </a:rPr>
              <a:t>v případě jiných návykových látek uvedených v prováděcím právním předpise se řidič považuje za ovlivněného takovou návykovou látkou, pokud její množství v krevním vzorku řidiče dosáhne alespoň limitní hodnoty stanovené prováděcím právním předpisem</a:t>
            </a:r>
            <a:r>
              <a:rPr lang="cs-CZ" sz="2500" dirty="0">
                <a:solidFill>
                  <a:prstClr val="black"/>
                </a:solidFill>
              </a:rPr>
              <a:t>“</a:t>
            </a:r>
            <a:endParaRPr lang="cs-CZ" sz="2500" dirty="0"/>
          </a:p>
        </p:txBody>
      </p:sp>
    </p:spTree>
    <p:extLst>
      <p:ext uri="{BB962C8B-B14F-4D97-AF65-F5344CB8AC3E}">
        <p14:creationId xmlns:p14="http://schemas.microsoft.com/office/powerpoint/2010/main" val="2819987501"/>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80847" y="116632"/>
            <a:ext cx="8244408" cy="720080"/>
          </a:xfrm>
        </p:spPr>
        <p:txBody>
          <a:bodyPr>
            <a:normAutofit/>
          </a:bodyPr>
          <a:lstStyle/>
          <a:p>
            <a:pPr algn="ctr"/>
            <a:r>
              <a:rPr lang="cs-CZ" sz="2400" b="1" dirty="0">
                <a:solidFill>
                  <a:prstClr val="black"/>
                </a:solidFill>
              </a:rPr>
              <a:t>Přestupek </a:t>
            </a:r>
            <a:r>
              <a:rPr lang="pl-PL" sz="2400" b="1" dirty="0">
                <a:solidFill>
                  <a:prstClr val="black"/>
                </a:solidFill>
              </a:rPr>
              <a:t>podle § 125c odst. 1 písm. c) zákona č. 361/2000 Sb.</a:t>
            </a:r>
            <a:r>
              <a:rPr lang="cs-CZ" sz="2400" b="1" dirty="0">
                <a:solidFill>
                  <a:prstClr val="black"/>
                </a:solidFill>
              </a:rPr>
              <a:t> </a:t>
            </a:r>
            <a:endParaRPr lang="cs-CZ" sz="2400" dirty="0"/>
          </a:p>
        </p:txBody>
      </p:sp>
      <p:sp>
        <p:nvSpPr>
          <p:cNvPr id="3" name="Zástupný symbol pro obsah 2"/>
          <p:cNvSpPr>
            <a:spLocks noGrp="1"/>
          </p:cNvSpPr>
          <p:nvPr>
            <p:ph idx="1"/>
          </p:nvPr>
        </p:nvSpPr>
        <p:spPr>
          <a:xfrm>
            <a:off x="762000" y="1236980"/>
            <a:ext cx="8077200" cy="5432380"/>
          </a:xfrm>
        </p:spPr>
        <p:txBody>
          <a:bodyPr vert="horz" lIns="91440" tIns="45720" rIns="91440" bIns="45720" rtlCol="0" anchor="t">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písm. c)</a:t>
            </a:r>
            <a:endParaRPr kumimoji="0" lang="cs-CZ" sz="25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pokuta </a:t>
            </a:r>
            <a:r>
              <a:rPr kumimoji="0" lang="cs-CZ" sz="2700" b="1" i="0" u="none" strike="noStrike" kern="1200" cap="none" spc="0" normalizeH="0" baseline="0" noProof="0" dirty="0">
                <a:ln>
                  <a:noFill/>
                </a:ln>
                <a:solidFill>
                  <a:prstClr val="black"/>
                </a:solidFill>
                <a:effectLst/>
                <a:uLnTx/>
                <a:uFillTx/>
                <a:latin typeface="Calibri"/>
                <a:ea typeface="+mn-ea"/>
                <a:cs typeface="Arial"/>
              </a:rPr>
              <a:t>od 7 000 Kč do 25 000 Kč</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 125c odst. 5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písm. b)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zákaz činnosti </a:t>
            </a:r>
            <a:r>
              <a:rPr kumimoji="0" lang="cs-CZ" sz="2700" b="1" i="0" u="none" strike="noStrike" kern="1200" cap="none" spc="0" normalizeH="0" baseline="0" noProof="0" dirty="0">
                <a:ln>
                  <a:noFill/>
                </a:ln>
                <a:solidFill>
                  <a:prstClr val="black"/>
                </a:solidFill>
                <a:effectLst/>
                <a:uLnTx/>
                <a:uFillTx/>
                <a:latin typeface="Calibri"/>
                <a:ea typeface="+mn-ea"/>
                <a:cs typeface="Arial"/>
              </a:rPr>
              <a:t>od 6 měsíců do 18 měsíců </a:t>
            </a:r>
            <a:br>
              <a:rPr kumimoji="0" lang="cs-CZ" sz="2700" b="1"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125c odst. 6 písm. b)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7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700" b="1" i="0" u="none" strike="noStrike" kern="1200" cap="none" spc="0" normalizeH="0" baseline="0" noProof="0" dirty="0">
                <a:ln>
                  <a:noFill/>
                </a:ln>
                <a:solidFill>
                  <a:prstClr val="black"/>
                </a:solidFill>
                <a:effectLst/>
                <a:uLnTx/>
                <a:uFillTx/>
                <a:latin typeface="Calibri"/>
                <a:ea typeface="+mn-ea"/>
                <a:cs typeface="Arial"/>
              </a:rPr>
              <a:t>nelze řešit </a:t>
            </a:r>
            <a:endParaRPr kumimoji="0" lang="en-US" sz="2700" b="1" i="0" u="none" strike="noStrike" kern="1200" cap="none" spc="0" normalizeH="0" baseline="0" noProof="0" dirty="0">
              <a:ln>
                <a:noFill/>
              </a:ln>
              <a:solidFill>
                <a:prstClr val="black"/>
              </a:solidFill>
              <a:effectLst/>
              <a:highlight>
                <a:srgbClr val="FFFF00"/>
              </a:highligh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700" b="1" i="0" u="none" strike="noStrike" kern="1200" cap="none" spc="0" normalizeH="0" baseline="0" noProof="0" dirty="0">
                <a:ln>
                  <a:noFill/>
                </a:ln>
                <a:solidFill>
                  <a:prstClr val="black"/>
                </a:solidFill>
                <a:effectLst/>
                <a:uLnTx/>
                <a:uFillTx/>
                <a:latin typeface="Calibri"/>
                <a:ea typeface="+mn-ea"/>
                <a:cs typeface="Arial"/>
              </a:rPr>
              <a:t>6</a:t>
            </a:r>
            <a:r>
              <a:rPr kumimoji="0" lang="cs-CZ" sz="2700" b="0" i="0" u="none" strike="noStrike" kern="1200" cap="none" spc="0" normalizeH="0" baseline="0" noProof="0" dirty="0">
                <a:ln>
                  <a:noFill/>
                </a:ln>
                <a:solidFill>
                  <a:prstClr val="black"/>
                </a:solidFill>
                <a:effectLst/>
                <a:uLnTx/>
                <a:uFillTx/>
                <a:latin typeface="Calibri"/>
                <a:ea typeface="+mn-ea"/>
                <a:cs typeface="Arial"/>
              </a:rPr>
              <a:t> </a:t>
            </a:r>
            <a:r>
              <a:rPr kumimoji="0" lang="cs-CZ" sz="2700" b="1" i="0" u="none" strike="noStrike" kern="1200" cap="none" spc="0" normalizeH="0" baseline="0" noProof="0" dirty="0">
                <a:ln>
                  <a:noFill/>
                </a:ln>
                <a:solidFill>
                  <a:prstClr val="black"/>
                </a:solidFill>
                <a:effectLst/>
                <a:uLnTx/>
                <a:uFillTx/>
                <a:latin typeface="Calibri"/>
                <a:ea typeface="+mn-ea"/>
                <a:cs typeface="Arial"/>
              </a:rPr>
              <a:t>bodů</a:t>
            </a:r>
            <a:endParaRPr kumimoji="0" lang="cs-CZ" sz="2700" b="1" i="0" u="none" strike="noStrike" kern="1200" cap="none" spc="0" normalizeH="0" baseline="0" noProof="0" dirty="0">
              <a:ln>
                <a:noFill/>
              </a:ln>
              <a:solidFill>
                <a:prstClr val="black"/>
              </a:solidFill>
              <a:effectLst/>
              <a:uLnTx/>
              <a:uFillTx/>
              <a:latin typeface="Calibri"/>
              <a:ea typeface="+mn-ea"/>
              <a:cs typeface="Calibri"/>
            </a:endParaRPr>
          </a:p>
          <a:p>
            <a:pPr lvl="0" algn="just"/>
            <a:endParaRPr lang="cs-CZ" sz="2400" dirty="0">
              <a:solidFill>
                <a:prstClr val="black"/>
              </a:solidFill>
            </a:endParaRPr>
          </a:p>
        </p:txBody>
      </p:sp>
    </p:spTree>
    <p:extLst>
      <p:ext uri="{BB962C8B-B14F-4D97-AF65-F5344CB8AC3E}">
        <p14:creationId xmlns:p14="http://schemas.microsoft.com/office/powerpoint/2010/main" val="1824947161"/>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9960A9-AFD9-4F4D-B1E9-937C3EA0115D}"/>
              </a:ext>
            </a:extLst>
          </p:cNvPr>
          <p:cNvSpPr>
            <a:spLocks noGrp="1"/>
          </p:cNvSpPr>
          <p:nvPr>
            <p:ph type="title"/>
          </p:nvPr>
        </p:nvSpPr>
        <p:spPr>
          <a:xfrm>
            <a:off x="750802" y="260648"/>
            <a:ext cx="8213685" cy="792088"/>
          </a:xfrm>
        </p:spPr>
        <p:txBody>
          <a:bodyPr>
            <a:normAutofit/>
          </a:bodyPr>
          <a:lstStyle/>
          <a:p>
            <a:pPr algn="just"/>
            <a:r>
              <a:rPr lang="pl-PL" sz="2400" b="1" dirty="0">
                <a:solidFill>
                  <a:prstClr val="black"/>
                </a:solidFill>
              </a:rPr>
              <a:t>Přestupek podle § 125c odst. 1 písm. d) zákona č. 361/2000 Sb.</a:t>
            </a:r>
            <a:endParaRPr lang="cs-CZ" sz="2400" dirty="0"/>
          </a:p>
        </p:txBody>
      </p:sp>
      <p:sp>
        <p:nvSpPr>
          <p:cNvPr id="3" name="Zástupný obsah 2">
            <a:extLst>
              <a:ext uri="{FF2B5EF4-FFF2-40B4-BE49-F238E27FC236}">
                <a16:creationId xmlns:a16="http://schemas.microsoft.com/office/drawing/2014/main" id="{A21683D0-5758-4DD4-85BB-746914E3CD1E}"/>
              </a:ext>
            </a:extLst>
          </p:cNvPr>
          <p:cNvSpPr>
            <a:spLocks noGrp="1"/>
          </p:cNvSpPr>
          <p:nvPr>
            <p:ph idx="1"/>
          </p:nvPr>
        </p:nvSpPr>
        <p:spPr>
          <a:xfrm>
            <a:off x="762000" y="1052736"/>
            <a:ext cx="8077200" cy="5616625"/>
          </a:xfrm>
        </p:spPr>
        <p:txBody>
          <a:bodyPr>
            <a:normAutofit lnSpcReduction="10000"/>
          </a:bodyPr>
          <a:lstStyle/>
          <a:p>
            <a:pPr marL="0" lvl="0" indent="0" algn="just">
              <a:buNone/>
            </a:pPr>
            <a:r>
              <a:rPr lang="cs-CZ" sz="2700" b="1" dirty="0">
                <a:solidFill>
                  <a:prstClr val="black"/>
                </a:solidFill>
              </a:rPr>
              <a:t>§ 125c odst. 1 písm. d)</a:t>
            </a:r>
          </a:p>
          <a:p>
            <a:pPr algn="just"/>
            <a:r>
              <a:rPr lang="cs-CZ" sz="2500" dirty="0">
                <a:solidFill>
                  <a:prstClr val="black"/>
                </a:solidFill>
              </a:rPr>
              <a:t>v rozporu s § 5 odst. 1 písm. f) a g) odmítne podrobit vyšetření, zda při řízení vozidla nebo jízdě na zvířeti nebyla ovlivněna alkoholem nebo jinou návykovou látkou“</a:t>
            </a:r>
          </a:p>
          <a:p>
            <a:pPr lvl="0" algn="just"/>
            <a:endParaRPr lang="cs-CZ" sz="1600" dirty="0">
              <a:solidFill>
                <a:prstClr val="black"/>
              </a:solidFill>
            </a:endParaRPr>
          </a:p>
          <a:p>
            <a:pPr marL="0" lvl="0" indent="0" algn="just">
              <a:buNone/>
            </a:pPr>
            <a:r>
              <a:rPr lang="cs-CZ" sz="2400" dirty="0">
                <a:solidFill>
                  <a:prstClr val="black"/>
                </a:solidFill>
              </a:rPr>
              <a:t>§ 5 odst. 1 písm. f) a g)</a:t>
            </a:r>
          </a:p>
          <a:p>
            <a:pPr marL="0" lvl="0" indent="0" algn="just">
              <a:buNone/>
            </a:pPr>
            <a:r>
              <a:rPr lang="cs-CZ" sz="2400" dirty="0">
                <a:solidFill>
                  <a:prstClr val="black"/>
                </a:solidFill>
              </a:rPr>
              <a:t>- f) podrobit se na výzvu policisty, vojenského policisty, zaměstnavatele, ošetřujícího lékaře nebo strážníka obecní policie vyšetření podle zvláštního právního předpisu ke zjištění, zda není </a:t>
            </a:r>
            <a:r>
              <a:rPr lang="cs-CZ" sz="2400" b="1" dirty="0">
                <a:solidFill>
                  <a:prstClr val="black"/>
                </a:solidFill>
              </a:rPr>
              <a:t>ovlivněn alkoholem</a:t>
            </a:r>
            <a:r>
              <a:rPr lang="cs-CZ" sz="2400" dirty="0">
                <a:solidFill>
                  <a:prstClr val="black"/>
                </a:solidFill>
              </a:rPr>
              <a:t>,</a:t>
            </a:r>
          </a:p>
          <a:p>
            <a:pPr marL="0" lvl="0" indent="0" algn="just">
              <a:buNone/>
            </a:pPr>
            <a:r>
              <a:rPr lang="cs-CZ" sz="2400" dirty="0">
                <a:solidFill>
                  <a:prstClr val="black"/>
                </a:solidFill>
              </a:rPr>
              <a:t>- g) podrobit se na výzvu policisty, vojenského policisty, zaměstnavatele, ošetřujícího lékaře nebo strážníka obecní policie vyšetření podle zvláštního právního předpisu ke zjištění, zda není </a:t>
            </a:r>
            <a:r>
              <a:rPr lang="cs-CZ" sz="2400" b="1" dirty="0">
                <a:solidFill>
                  <a:prstClr val="black"/>
                </a:solidFill>
              </a:rPr>
              <a:t>ovlivněn jinou návykovou látkou než alkoholem (dále jen „jiná návyková látka“</a:t>
            </a:r>
            <a:r>
              <a:rPr lang="cs-CZ" sz="2400" dirty="0">
                <a:solidFill>
                  <a:prstClr val="black"/>
                </a:solidFill>
              </a:rPr>
              <a:t>)</a:t>
            </a:r>
          </a:p>
        </p:txBody>
      </p:sp>
    </p:spTree>
    <p:extLst>
      <p:ext uri="{BB962C8B-B14F-4D97-AF65-F5344CB8AC3E}">
        <p14:creationId xmlns:p14="http://schemas.microsoft.com/office/powerpoint/2010/main" val="2074986559"/>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9B363A-FAEA-4C80-8511-9290434B93A2}"/>
              </a:ext>
            </a:extLst>
          </p:cNvPr>
          <p:cNvSpPr>
            <a:spLocks noGrp="1"/>
          </p:cNvSpPr>
          <p:nvPr>
            <p:ph type="title"/>
          </p:nvPr>
        </p:nvSpPr>
        <p:spPr>
          <a:xfrm>
            <a:off x="762000" y="269632"/>
            <a:ext cx="8214792" cy="711096"/>
          </a:xfrm>
        </p:spPr>
        <p:txBody>
          <a:bodyPr>
            <a:normAutofit/>
          </a:bodyPr>
          <a:lstStyle/>
          <a:p>
            <a:pPr algn="just"/>
            <a:r>
              <a:rPr lang="pl-PL" sz="2400" b="1" dirty="0">
                <a:solidFill>
                  <a:prstClr val="black"/>
                </a:solidFill>
              </a:rPr>
              <a:t>Přestupky podle § 125c odst. 1 písm. d) zákona č. 361/2000 Sb.</a:t>
            </a:r>
            <a:endParaRPr lang="cs-CZ" sz="2400" dirty="0"/>
          </a:p>
        </p:txBody>
      </p:sp>
      <p:sp>
        <p:nvSpPr>
          <p:cNvPr id="3" name="Zástupný obsah 2">
            <a:extLst>
              <a:ext uri="{FF2B5EF4-FFF2-40B4-BE49-F238E27FC236}">
                <a16:creationId xmlns:a16="http://schemas.microsoft.com/office/drawing/2014/main" id="{3FDDA074-4E43-4429-9355-8C38C47C0CA6}"/>
              </a:ext>
            </a:extLst>
          </p:cNvPr>
          <p:cNvSpPr>
            <a:spLocks noGrp="1"/>
          </p:cNvSpPr>
          <p:nvPr>
            <p:ph idx="1"/>
          </p:nvPr>
        </p:nvSpPr>
        <p:spPr>
          <a:xfrm>
            <a:off x="762000" y="1412776"/>
            <a:ext cx="8077200" cy="5184575"/>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písm. d)</a:t>
            </a:r>
            <a:endParaRPr kumimoji="0" lang="cs-CZ" sz="25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pokuta </a:t>
            </a:r>
            <a:r>
              <a:rPr kumimoji="0" lang="cs-CZ" sz="2700" b="1" i="0" u="none" strike="noStrike" kern="1200" cap="none" spc="0" normalizeH="0" baseline="0" noProof="0" dirty="0">
                <a:ln>
                  <a:noFill/>
                </a:ln>
                <a:solidFill>
                  <a:prstClr val="black"/>
                </a:solidFill>
                <a:effectLst/>
                <a:uLnTx/>
                <a:uFillTx/>
                <a:latin typeface="Calibri"/>
                <a:ea typeface="+mn-ea"/>
                <a:cs typeface="Arial"/>
              </a:rPr>
              <a:t>od 25 000 Kč do 75 000 Kč</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 125c odst. 5 písm. a)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zákaz činnosti </a:t>
            </a:r>
            <a:r>
              <a:rPr kumimoji="0" lang="cs-CZ" sz="2700" b="1" i="0" u="none" strike="noStrike" kern="1200" cap="none" spc="0" normalizeH="0" baseline="0" noProof="0" dirty="0">
                <a:ln>
                  <a:noFill/>
                </a:ln>
                <a:solidFill>
                  <a:prstClr val="black"/>
                </a:solidFill>
                <a:effectLst/>
                <a:uLnTx/>
                <a:uFillTx/>
                <a:latin typeface="Calibri"/>
                <a:ea typeface="+mn-ea"/>
                <a:cs typeface="Arial"/>
              </a:rPr>
              <a:t>od 18 měsíců do 36 měsíců </a:t>
            </a:r>
            <a:br>
              <a:rPr kumimoji="0" lang="cs-CZ" sz="2700" b="1"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125c odst. 6 písm. a)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7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700" b="1" i="0" u="none" strike="noStrike" kern="1200" cap="none" spc="0" normalizeH="0" baseline="0" noProof="0" dirty="0">
                <a:ln>
                  <a:noFill/>
                </a:ln>
                <a:solidFill>
                  <a:prstClr val="black"/>
                </a:solidFill>
                <a:effectLst/>
                <a:uLnTx/>
                <a:uFillTx/>
                <a:latin typeface="Calibri"/>
                <a:ea typeface="+mn-ea"/>
                <a:cs typeface="Arial"/>
              </a:rPr>
              <a:t>nelze řešit </a:t>
            </a:r>
            <a:endParaRPr kumimoji="0" lang="en-US" sz="2700" b="1" i="0" u="none" strike="noStrike" kern="1200" cap="none" spc="0" normalizeH="0" baseline="0" noProof="0" dirty="0">
              <a:ln>
                <a:noFill/>
              </a:ln>
              <a:solidFill>
                <a:prstClr val="black"/>
              </a:solidFill>
              <a:effectLst/>
              <a:highlight>
                <a:srgbClr val="FFFF00"/>
              </a:highligh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700" b="1" i="0" u="none" strike="noStrike" kern="1200" cap="none" spc="0" normalizeH="0" baseline="0" noProof="0" dirty="0">
                <a:ln>
                  <a:noFill/>
                </a:ln>
                <a:solidFill>
                  <a:prstClr val="black"/>
                </a:solidFill>
                <a:effectLst/>
                <a:uLnTx/>
                <a:uFillTx/>
                <a:latin typeface="Calibri"/>
                <a:ea typeface="+mn-ea"/>
                <a:cs typeface="Arial"/>
              </a:rPr>
              <a:t>6</a:t>
            </a:r>
            <a:r>
              <a:rPr kumimoji="0" lang="cs-CZ" sz="2700" b="0" i="0" u="none" strike="noStrike" kern="1200" cap="none" spc="0" normalizeH="0" baseline="0" noProof="0" dirty="0">
                <a:ln>
                  <a:noFill/>
                </a:ln>
                <a:solidFill>
                  <a:prstClr val="black"/>
                </a:solidFill>
                <a:effectLst/>
                <a:uLnTx/>
                <a:uFillTx/>
                <a:latin typeface="Calibri"/>
                <a:ea typeface="+mn-ea"/>
                <a:cs typeface="Arial"/>
              </a:rPr>
              <a:t> </a:t>
            </a:r>
            <a:r>
              <a:rPr kumimoji="0" lang="cs-CZ" sz="2700" b="1" i="0" u="none" strike="noStrike" kern="1200" cap="none" spc="0" normalizeH="0" baseline="0" noProof="0" dirty="0">
                <a:ln>
                  <a:noFill/>
                </a:ln>
                <a:solidFill>
                  <a:prstClr val="black"/>
                </a:solidFill>
                <a:effectLst/>
                <a:uLnTx/>
                <a:uFillTx/>
                <a:latin typeface="Calibri"/>
                <a:ea typeface="+mn-ea"/>
                <a:cs typeface="Arial"/>
              </a:rPr>
              <a:t>bodů</a:t>
            </a:r>
            <a:endParaRPr lang="cs-CZ" sz="2700" dirty="0">
              <a:solidFill>
                <a:prstClr val="black"/>
              </a:solidFill>
            </a:endParaRPr>
          </a:p>
          <a:p>
            <a:pPr marL="0" indent="0">
              <a:buNone/>
            </a:pPr>
            <a:endParaRPr lang="cs-CZ" dirty="0"/>
          </a:p>
        </p:txBody>
      </p:sp>
    </p:spTree>
    <p:extLst>
      <p:ext uri="{BB962C8B-B14F-4D97-AF65-F5344CB8AC3E}">
        <p14:creationId xmlns:p14="http://schemas.microsoft.com/office/powerpoint/2010/main" val="3017620046"/>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188640"/>
            <a:ext cx="8077200" cy="711096"/>
          </a:xfrm>
        </p:spPr>
        <p:txBody>
          <a:bodyPr>
            <a:normAutofit/>
          </a:bodyPr>
          <a:lstStyle/>
          <a:p>
            <a:pPr algn="just"/>
            <a:r>
              <a:rPr lang="cs-CZ" sz="2400" b="1" dirty="0">
                <a:solidFill>
                  <a:prstClr val="black"/>
                </a:solidFill>
              </a:rPr>
              <a:t>Přestupky podle § 125c odst. 1 písm. e) zákona č. 361/2000 Sb.</a:t>
            </a:r>
            <a:endParaRPr lang="cs-CZ" sz="2400" dirty="0"/>
          </a:p>
        </p:txBody>
      </p:sp>
      <p:sp>
        <p:nvSpPr>
          <p:cNvPr id="3" name="Zástupný symbol pro obsah 2"/>
          <p:cNvSpPr>
            <a:spLocks noGrp="1"/>
          </p:cNvSpPr>
          <p:nvPr>
            <p:ph idx="1"/>
          </p:nvPr>
        </p:nvSpPr>
        <p:spPr>
          <a:xfrm>
            <a:off x="762000" y="980728"/>
            <a:ext cx="8077200" cy="5877272"/>
          </a:xfrm>
        </p:spPr>
        <p:txBody>
          <a:bodyPr>
            <a:normAutofit lnSpcReduction="10000"/>
          </a:bodyPr>
          <a:lstStyle/>
          <a:p>
            <a:pPr marL="0" lvl="0" indent="0">
              <a:buNone/>
            </a:pPr>
            <a:r>
              <a:rPr lang="cs-CZ" sz="2700" b="1" dirty="0">
                <a:solidFill>
                  <a:prstClr val="black"/>
                </a:solidFill>
              </a:rPr>
              <a:t>§ 125c odst. 1 písm. e)</a:t>
            </a:r>
            <a:endParaRPr lang="cs-CZ" sz="2700" dirty="0">
              <a:solidFill>
                <a:prstClr val="black"/>
              </a:solidFill>
            </a:endParaRPr>
          </a:p>
          <a:p>
            <a:pPr marL="0" lvl="0" indent="0" algn="just">
              <a:buNone/>
            </a:pPr>
            <a:r>
              <a:rPr lang="cs-CZ" sz="2700" dirty="0">
                <a:solidFill>
                  <a:prstClr val="black"/>
                </a:solidFill>
              </a:rPr>
              <a:t>řídí motorové vozidlo a</a:t>
            </a:r>
          </a:p>
          <a:p>
            <a:pPr lvl="0" algn="just"/>
            <a:r>
              <a:rPr lang="cs-CZ" sz="2900" dirty="0">
                <a:solidFill>
                  <a:prstClr val="black"/>
                </a:solidFill>
              </a:rPr>
              <a:t>1. v rozporu s § 3 odst. 3 písm. a) není držitelem řidičského oprávnění </a:t>
            </a:r>
            <a:r>
              <a:rPr lang="cs-CZ" sz="2900" dirty="0">
                <a:solidFill>
                  <a:srgbClr val="00B050"/>
                </a:solidFill>
              </a:rPr>
              <a:t>pro příslušnou skupinu vozidel,</a:t>
            </a:r>
          </a:p>
          <a:p>
            <a:pPr lvl="0" algn="just"/>
            <a:r>
              <a:rPr lang="cs-CZ" sz="2900" dirty="0">
                <a:solidFill>
                  <a:prstClr val="black"/>
                </a:solidFill>
              </a:rPr>
              <a:t>2. řidičský průkaz jí byl zadržen podle § 118b </a:t>
            </a:r>
            <a:br>
              <a:rPr lang="cs-CZ" sz="2900" dirty="0">
                <a:solidFill>
                  <a:prstClr val="black"/>
                </a:solidFill>
              </a:rPr>
            </a:br>
            <a:r>
              <a:rPr lang="cs-CZ" sz="2900" dirty="0">
                <a:solidFill>
                  <a:prstClr val="black"/>
                </a:solidFill>
              </a:rPr>
              <a:t>odst. 1 </a:t>
            </a:r>
            <a:r>
              <a:rPr lang="cs-CZ" sz="2900" dirty="0">
                <a:solidFill>
                  <a:srgbClr val="00B050"/>
                </a:solidFill>
              </a:rPr>
              <a:t>nebo byl prohlášen za zadržený </a:t>
            </a:r>
            <a:r>
              <a:rPr lang="cs-CZ" sz="2900" dirty="0">
                <a:solidFill>
                  <a:prstClr val="black"/>
                </a:solidFill>
              </a:rPr>
              <a:t>podle </a:t>
            </a:r>
            <a:br>
              <a:rPr lang="cs-CZ" sz="2900" dirty="0">
                <a:solidFill>
                  <a:prstClr val="black"/>
                </a:solidFill>
              </a:rPr>
            </a:br>
            <a:r>
              <a:rPr lang="cs-CZ" sz="2900" dirty="0">
                <a:solidFill>
                  <a:prstClr val="black"/>
                </a:solidFill>
              </a:rPr>
              <a:t>§ 118b odst. 6,</a:t>
            </a:r>
          </a:p>
          <a:p>
            <a:pPr lvl="0" algn="just"/>
            <a:r>
              <a:rPr lang="cs-CZ" sz="2900" dirty="0">
                <a:solidFill>
                  <a:prstClr val="black"/>
                </a:solidFill>
              </a:rPr>
              <a:t>3. v rozporu s § 3 odst. 4 není k jeho řízení profesně způsobilá podle zvláštního právního předpisu nebo na základě rozhodnutí příslušného orgánu jiného členského státu nebo Švýcarské konfederace,</a:t>
            </a:r>
          </a:p>
        </p:txBody>
      </p:sp>
    </p:spTree>
    <p:extLst>
      <p:ext uri="{BB962C8B-B14F-4D97-AF65-F5344CB8AC3E}">
        <p14:creationId xmlns:p14="http://schemas.microsoft.com/office/powerpoint/2010/main" val="3873301135"/>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58472" cy="711096"/>
          </a:xfrm>
        </p:spPr>
        <p:txBody>
          <a:bodyPr>
            <a:normAutofit/>
          </a:bodyPr>
          <a:lstStyle/>
          <a:p>
            <a:pPr algn="ctr"/>
            <a:r>
              <a:rPr lang="cs-CZ" sz="2600" b="1" dirty="0"/>
              <a:t>Novela zákona o silničním provozu</a:t>
            </a:r>
          </a:p>
        </p:txBody>
      </p:sp>
      <p:sp>
        <p:nvSpPr>
          <p:cNvPr id="3" name="Zástupný symbol pro obsah 2"/>
          <p:cNvSpPr>
            <a:spLocks noGrp="1"/>
          </p:cNvSpPr>
          <p:nvPr>
            <p:ph idx="1"/>
          </p:nvPr>
        </p:nvSpPr>
        <p:spPr>
          <a:xfrm>
            <a:off x="762000" y="1052736"/>
            <a:ext cx="8058472" cy="5616625"/>
          </a:xfrm>
        </p:spPr>
        <p:txBody>
          <a:bodyPr>
            <a:normAutofit fontScale="92500" lnSpcReduction="10000"/>
          </a:bodyPr>
          <a:lstStyle/>
          <a:p>
            <a:pPr marL="0" indent="0">
              <a:buNone/>
            </a:pPr>
            <a:r>
              <a:rPr lang="cs-CZ" sz="2600" b="1" u="sng" dirty="0"/>
              <a:t>Hlavní </a:t>
            </a:r>
            <a:r>
              <a:rPr lang="pt-BR" sz="2600" b="1" u="sng" dirty="0"/>
              <a:t>cíl</a:t>
            </a:r>
            <a:r>
              <a:rPr lang="cs-CZ" sz="2600" b="1" u="sng" dirty="0"/>
              <a:t>e</a:t>
            </a:r>
            <a:r>
              <a:rPr lang="pt-BR" sz="2600" b="1" u="sng" dirty="0"/>
              <a:t> a obsah návrhu novely</a:t>
            </a:r>
            <a:endParaRPr lang="cs-CZ" sz="2600" b="1" u="sng" dirty="0"/>
          </a:p>
          <a:p>
            <a:pPr marL="360000" algn="just">
              <a:spcBef>
                <a:spcPts val="1200"/>
              </a:spcBef>
            </a:pPr>
            <a:r>
              <a:rPr lang="cs-CZ" sz="2600" b="1" dirty="0"/>
              <a:t>zvýšení bezpečnosti silničního provozu – snížení nehodovosti</a:t>
            </a:r>
          </a:p>
          <a:p>
            <a:pPr marL="360000" algn="just">
              <a:spcBef>
                <a:spcPts val="1200"/>
              </a:spcBef>
            </a:pPr>
            <a:r>
              <a:rPr lang="cs-CZ" sz="2600" b="1" dirty="0"/>
              <a:t>revize správního trestání a bodového systému </a:t>
            </a:r>
            <a:r>
              <a:rPr lang="cs-CZ" sz="2600" dirty="0"/>
              <a:t>– zpřehlednění, přehodnocení správních trestů dle typové závažnosti přestupků</a:t>
            </a:r>
          </a:p>
          <a:p>
            <a:pPr marL="360000" algn="just">
              <a:spcBef>
                <a:spcPts val="1200"/>
              </a:spcBef>
            </a:pPr>
            <a:r>
              <a:rPr lang="cs-CZ" sz="2600" b="1" dirty="0"/>
              <a:t>zpřísnění postihu </a:t>
            </a:r>
            <a:r>
              <a:rPr lang="cs-CZ" sz="2600" dirty="0"/>
              <a:t>závažných porušení pravidel silničního provozu, která způsobují dopravní nehody s nejtěžšími následky</a:t>
            </a:r>
          </a:p>
          <a:p>
            <a:pPr marL="360000" algn="just">
              <a:spcBef>
                <a:spcPts val="1200"/>
              </a:spcBef>
            </a:pPr>
            <a:r>
              <a:rPr lang="cs-CZ" sz="2600" b="1" dirty="0"/>
              <a:t>zmírnění postihu </a:t>
            </a:r>
            <a:r>
              <a:rPr lang="cs-CZ" sz="2600" dirty="0"/>
              <a:t>méně závažných přestupků</a:t>
            </a:r>
          </a:p>
          <a:p>
            <a:pPr marL="360000" algn="just">
              <a:spcBef>
                <a:spcPts val="1200"/>
              </a:spcBef>
            </a:pPr>
            <a:r>
              <a:rPr lang="cs-CZ" sz="2600" dirty="0"/>
              <a:t>zefektivnění možnosti </a:t>
            </a:r>
            <a:r>
              <a:rPr lang="cs-CZ" sz="2600" b="1" dirty="0"/>
              <a:t>okamžitého vyloučení z provozu</a:t>
            </a:r>
            <a:r>
              <a:rPr lang="cs-CZ" sz="2600" dirty="0"/>
              <a:t> </a:t>
            </a:r>
            <a:br>
              <a:rPr lang="cs-CZ" sz="2600" dirty="0"/>
            </a:br>
            <a:r>
              <a:rPr lang="cs-CZ" sz="2600" dirty="0"/>
              <a:t>u řidičů, kteří postrádají základní předpoklady pro řízení</a:t>
            </a:r>
          </a:p>
          <a:p>
            <a:pPr marL="360000" algn="just">
              <a:spcBef>
                <a:spcPts val="1200"/>
              </a:spcBef>
            </a:pPr>
            <a:r>
              <a:rPr lang="cs-CZ" sz="2600" dirty="0"/>
              <a:t>specifický přístup k </a:t>
            </a:r>
            <a:r>
              <a:rPr lang="cs-CZ" sz="2600" b="1" dirty="0"/>
              <a:t>mladým a začínajícím řidičům</a:t>
            </a:r>
          </a:p>
          <a:p>
            <a:endParaRPr lang="cs-CZ" dirty="0"/>
          </a:p>
        </p:txBody>
      </p:sp>
    </p:spTree>
    <p:extLst>
      <p:ext uri="{BB962C8B-B14F-4D97-AF65-F5344CB8AC3E}">
        <p14:creationId xmlns:p14="http://schemas.microsoft.com/office/powerpoint/2010/main" val="82297127"/>
      </p:ext>
    </p:ext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1A70A3-12F4-0FB9-BE06-9A0E6453251E}"/>
              </a:ext>
            </a:extLst>
          </p:cNvPr>
          <p:cNvSpPr>
            <a:spLocks noGrp="1"/>
          </p:cNvSpPr>
          <p:nvPr>
            <p:ph type="title"/>
          </p:nvPr>
        </p:nvSpPr>
        <p:spPr>
          <a:xfrm>
            <a:off x="762000" y="269632"/>
            <a:ext cx="8077200" cy="783104"/>
          </a:xfrm>
        </p:spPr>
        <p:txBody>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Přestupky podle § 125c odst. 1 písm. e) zákona č. 361/2000 Sb.</a:t>
            </a:r>
            <a:endParaRPr lang="cs-CZ" dirty="0"/>
          </a:p>
        </p:txBody>
      </p:sp>
      <p:sp>
        <p:nvSpPr>
          <p:cNvPr id="3" name="Zástupný obsah 2">
            <a:extLst>
              <a:ext uri="{FF2B5EF4-FFF2-40B4-BE49-F238E27FC236}">
                <a16:creationId xmlns:a16="http://schemas.microsoft.com/office/drawing/2014/main" id="{C2CF6C12-15E5-506F-C137-6513B4D62CFA}"/>
              </a:ext>
            </a:extLst>
          </p:cNvPr>
          <p:cNvSpPr>
            <a:spLocks noGrp="1"/>
          </p:cNvSpPr>
          <p:nvPr>
            <p:ph idx="1"/>
          </p:nvPr>
        </p:nvSpPr>
        <p:spPr>
          <a:xfrm>
            <a:off x="762000" y="1340768"/>
            <a:ext cx="8077200" cy="5400599"/>
          </a:xfrm>
        </p:spPr>
        <p:txBody>
          <a:bodyPr>
            <a:normAutofit fontScale="47500" lnSpcReduction="20000"/>
          </a:bodyPr>
          <a:lstStyle/>
          <a:p>
            <a:pPr algn="just"/>
            <a:r>
              <a:rPr lang="cs-CZ" sz="6100" dirty="0"/>
              <a:t>4. jako držitel řidičského průkazu členského státu, řidičského průkazu vydaného cizím státem nebo mezinárodního řidičského průkazu vydaného cizím státem pozbyla právo k řízení motorového vozidla na území České republiky podle § 123c odst. 7 </a:t>
            </a:r>
            <a:r>
              <a:rPr lang="cs-CZ" sz="6100" dirty="0">
                <a:solidFill>
                  <a:srgbClr val="00B050"/>
                </a:solidFill>
              </a:rPr>
              <a:t>nebo je ve výkonu správního trestu nebo trestu zákazu činnosti spočívajícího v zákazu řízení motorových vozidel</a:t>
            </a:r>
            <a:r>
              <a:rPr lang="cs-CZ" sz="6100" dirty="0"/>
              <a:t>, </a:t>
            </a:r>
          </a:p>
          <a:p>
            <a:pPr algn="just"/>
            <a:r>
              <a:rPr lang="cs-CZ" sz="6100" dirty="0"/>
              <a:t>5. řidičské oprávnění jí bylo pozastaveno podle </a:t>
            </a:r>
            <a:br>
              <a:rPr lang="cs-CZ" sz="6100" dirty="0"/>
            </a:br>
            <a:r>
              <a:rPr lang="cs-CZ" sz="6100" dirty="0"/>
              <a:t>§ 95 nebo exekučním příkazem podle exekučního řádu, nebo</a:t>
            </a:r>
          </a:p>
          <a:p>
            <a:pPr algn="just"/>
            <a:r>
              <a:rPr lang="cs-CZ" sz="6100" dirty="0"/>
              <a:t>6. </a:t>
            </a:r>
            <a:r>
              <a:rPr lang="cs-CZ" sz="6100" dirty="0">
                <a:solidFill>
                  <a:srgbClr val="00B050"/>
                </a:solidFill>
              </a:rPr>
              <a:t>v rozporu s § 83a odst. 1 nemá doprovod mentora</a:t>
            </a:r>
            <a:r>
              <a:rPr lang="cs-CZ" sz="6100" dirty="0"/>
              <a:t>,</a:t>
            </a:r>
          </a:p>
          <a:p>
            <a:pPr marL="0" indent="0">
              <a:buNone/>
            </a:pPr>
            <a:endParaRPr lang="cs-CZ" dirty="0"/>
          </a:p>
        </p:txBody>
      </p:sp>
    </p:spTree>
    <p:extLst>
      <p:ext uri="{BB962C8B-B14F-4D97-AF65-F5344CB8AC3E}">
        <p14:creationId xmlns:p14="http://schemas.microsoft.com/office/powerpoint/2010/main" val="3353535063"/>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83104"/>
          </a:xfrm>
        </p:spPr>
        <p:txBody>
          <a:bodyPr>
            <a:normAutofit/>
          </a:bodyPr>
          <a:lstStyle/>
          <a:p>
            <a:r>
              <a:rPr lang="cs-CZ" sz="2400" b="1" dirty="0">
                <a:solidFill>
                  <a:prstClr val="black"/>
                </a:solidFill>
              </a:rPr>
              <a:t>Přestupky podle § 125c odst. 1 písm. e) zákona č. 361/2000 Sb.</a:t>
            </a:r>
            <a:endParaRPr lang="cs-CZ" sz="2400" dirty="0"/>
          </a:p>
        </p:txBody>
      </p:sp>
      <p:sp>
        <p:nvSpPr>
          <p:cNvPr id="3" name="Zástupný symbol pro obsah 2"/>
          <p:cNvSpPr>
            <a:spLocks noGrp="1"/>
          </p:cNvSpPr>
          <p:nvPr>
            <p:ph idx="1"/>
          </p:nvPr>
        </p:nvSpPr>
        <p:spPr>
          <a:xfrm>
            <a:off x="762000" y="1052736"/>
            <a:ext cx="8077200" cy="5805264"/>
          </a:xfrm>
        </p:spPr>
        <p:txBody>
          <a:bodyPr>
            <a:normAutofit/>
          </a:bodyPr>
          <a:lstStyle/>
          <a:p>
            <a:pPr marL="0" lvl="0" indent="0" algn="just">
              <a:buNone/>
            </a:pPr>
            <a:r>
              <a:rPr lang="cs-CZ" sz="2600" b="1" dirty="0">
                <a:solidFill>
                  <a:prstClr val="black"/>
                </a:solidFill>
              </a:rPr>
              <a:t>§ 125c odst. 1 písm. e) bod 1</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600" b="0" i="0" u="none" strike="noStrike" kern="1200" cap="none" spc="0" normalizeH="0" baseline="0" noProof="0" dirty="0">
                <a:ln>
                  <a:noFill/>
                </a:ln>
                <a:solidFill>
                  <a:prstClr val="black"/>
                </a:solidFill>
                <a:effectLst/>
                <a:uLnTx/>
                <a:uFillTx/>
                <a:latin typeface="Calibri"/>
                <a:ea typeface="+mn-ea"/>
                <a:cs typeface="+mn-cs"/>
              </a:rPr>
              <a:t>v rozporu s § 3 odst. 3 písm. a) řídí motorové vozidlo </a:t>
            </a:r>
            <a:br>
              <a:rPr kumimoji="0" lang="cs-CZ" sz="2600" b="0" i="0" u="none" strike="noStrike" kern="1200" cap="none" spc="0" normalizeH="0" baseline="0" noProof="0" dirty="0">
                <a:ln>
                  <a:noFill/>
                </a:ln>
                <a:solidFill>
                  <a:prstClr val="black"/>
                </a:solidFill>
                <a:effectLst/>
                <a:uLnTx/>
                <a:uFillTx/>
                <a:latin typeface="Calibri"/>
                <a:ea typeface="+mn-ea"/>
                <a:cs typeface="+mn-cs"/>
              </a:rPr>
            </a:br>
            <a:r>
              <a:rPr kumimoji="0" lang="cs-CZ" sz="2600" b="0" i="0" u="none" strike="noStrike" kern="1200" cap="none" spc="0" normalizeH="0" baseline="0" noProof="0" dirty="0">
                <a:ln>
                  <a:noFill/>
                </a:ln>
                <a:solidFill>
                  <a:prstClr val="black"/>
                </a:solidFill>
                <a:effectLst/>
                <a:uLnTx/>
                <a:uFillTx/>
                <a:latin typeface="Calibri"/>
                <a:ea typeface="+mn-ea"/>
                <a:cs typeface="+mn-cs"/>
              </a:rPr>
              <a:t>a není držitelem řidičského oprávnění </a:t>
            </a:r>
            <a:r>
              <a:rPr kumimoji="0" lang="cs-CZ" sz="2600" b="0" i="0" u="none" strike="noStrike" kern="1200" cap="none" spc="0" normalizeH="0" baseline="0" noProof="0" dirty="0">
                <a:ln>
                  <a:noFill/>
                </a:ln>
                <a:solidFill>
                  <a:srgbClr val="00B050"/>
                </a:solidFill>
                <a:effectLst/>
                <a:uLnTx/>
                <a:uFillTx/>
                <a:latin typeface="Calibri"/>
                <a:ea typeface="+mn-ea"/>
                <a:cs typeface="+mn-cs"/>
              </a:rPr>
              <a:t>pro příslušnou skupinu vozidel.</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cs-CZ" sz="1000" b="0" i="0" u="none" strike="noStrike" kern="1200" cap="none" spc="0" normalizeH="0" baseline="0" noProof="0" dirty="0">
              <a:ln>
                <a:noFill/>
              </a:ln>
              <a:solidFill>
                <a:srgbClr val="FF0000"/>
              </a:solidFill>
              <a:effectLst/>
              <a:uLnTx/>
              <a:uFillTx/>
              <a:latin typeface="Calibri"/>
              <a:ea typeface="+mn-ea"/>
              <a:cs typeface="+mn-cs"/>
            </a:endParaRPr>
          </a:p>
          <a:p>
            <a:pPr marL="0" lvl="0" indent="0" algn="just">
              <a:buNone/>
            </a:pPr>
            <a:r>
              <a:rPr lang="cs-CZ" sz="2400" dirty="0">
                <a:solidFill>
                  <a:prstClr val="black"/>
                </a:solidFill>
              </a:rPr>
              <a:t>§ 3 odst. 3 písm. a) řídit motorové vozidlo může pouze osoba, která je držitelem řidičského oprávnění pro příslušnou skupinu motorových vozidel (dále jen „skupina vozidel“) uděleného Českou republikou, státem, který je členským státem Evropské unie nebo smluvní stranou Dohody o Evropském hospodářském prostoru (dále jen „jiný členský stát“), nebo jiným státem podle mezinárodní smlouvy, kterou je Česká republika vázána a která upravuje oblast silničního provozu - Ženeva 1949, Vídeň 1968</a:t>
            </a:r>
          </a:p>
          <a:p>
            <a:pPr marL="457200" lvl="0" indent="-457200" algn="just">
              <a:buFont typeface="Arial" pitchFamily="34" charset="0"/>
              <a:buAutoNum type="alphaLcParenR"/>
            </a:pPr>
            <a:endParaRPr lang="cs-CZ" sz="500" dirty="0">
              <a:solidFill>
                <a:prstClr val="black"/>
              </a:solidFill>
            </a:endParaRPr>
          </a:p>
          <a:p>
            <a:pPr lvl="0" algn="just"/>
            <a:endParaRPr lang="cs-CZ" sz="2000" dirty="0">
              <a:solidFill>
                <a:prstClr val="black"/>
              </a:solidFill>
            </a:endParaRPr>
          </a:p>
        </p:txBody>
      </p:sp>
    </p:spTree>
    <p:extLst>
      <p:ext uri="{BB962C8B-B14F-4D97-AF65-F5344CB8AC3E}">
        <p14:creationId xmlns:p14="http://schemas.microsoft.com/office/powerpoint/2010/main" val="3518794910"/>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83104"/>
          </a:xfrm>
        </p:spPr>
        <p:txBody>
          <a:bodyPr>
            <a:normAutofit/>
          </a:bodyPr>
          <a:lstStyle/>
          <a:p>
            <a:pPr algn="just"/>
            <a:r>
              <a:rPr lang="cs-CZ" sz="2400" b="1" dirty="0">
                <a:solidFill>
                  <a:prstClr val="black"/>
                </a:solidFill>
              </a:rPr>
              <a:t>Přestupky podle § 125c odst. 1 písm. e) zákona č. 361/2000 Sb.</a:t>
            </a:r>
            <a:endParaRPr lang="cs-CZ" sz="2400" dirty="0"/>
          </a:p>
        </p:txBody>
      </p:sp>
      <p:sp>
        <p:nvSpPr>
          <p:cNvPr id="3" name="Zástupný symbol pro obsah 2"/>
          <p:cNvSpPr>
            <a:spLocks noGrp="1"/>
          </p:cNvSpPr>
          <p:nvPr>
            <p:ph idx="1"/>
          </p:nvPr>
        </p:nvSpPr>
        <p:spPr>
          <a:xfrm>
            <a:off x="762000" y="1196752"/>
            <a:ext cx="8130480" cy="5472607"/>
          </a:xfrm>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písm. e) bod 1</a:t>
            </a:r>
            <a:endParaRPr kumimoji="0" lang="cs-CZ" sz="25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solidFill>
                  <a:prstClr val="black"/>
                </a:solidFill>
                <a:effectLst/>
                <a:uLnTx/>
                <a:uFillTx/>
                <a:latin typeface="Calibri"/>
                <a:ea typeface="+mn-ea"/>
                <a:cs typeface="Arial"/>
              </a:rPr>
              <a:t> pokuta </a:t>
            </a:r>
            <a:r>
              <a:rPr kumimoji="0" lang="cs-CZ" sz="2900" b="1" i="0" u="none" strike="noStrike" kern="1200" cap="none" spc="0" normalizeH="0" baseline="0" noProof="0" dirty="0">
                <a:ln>
                  <a:noFill/>
                </a:ln>
                <a:solidFill>
                  <a:prstClr val="black"/>
                </a:solidFill>
                <a:effectLst/>
                <a:uLnTx/>
                <a:uFillTx/>
                <a:latin typeface="Calibri"/>
                <a:ea typeface="+mn-ea"/>
                <a:cs typeface="Arial"/>
              </a:rPr>
              <a:t>od 25 000 Kč do 75 000 Kč</a:t>
            </a:r>
            <a:r>
              <a:rPr kumimoji="0" lang="en-US" sz="2900" b="0" i="0" u="none" strike="noStrike" kern="1200" cap="none" spc="0" normalizeH="0" baseline="0" noProof="0" dirty="0">
                <a:ln>
                  <a:noFill/>
                </a:ln>
                <a:solidFill>
                  <a:prstClr val="black"/>
                </a:solidFill>
                <a:effectLst/>
                <a:uLnTx/>
                <a:uFillTx/>
                <a:latin typeface="Calibri"/>
                <a:ea typeface="+mn-ea"/>
                <a:cs typeface="Arial"/>
              </a:rPr>
              <a:t>​</a:t>
            </a:r>
            <a:r>
              <a:rPr kumimoji="0" lang="cs-CZ" sz="2900" b="0" i="0" u="none" strike="noStrike" kern="1200" cap="none" spc="0" normalizeH="0" baseline="0" noProof="0" dirty="0">
                <a:ln>
                  <a:noFill/>
                </a:ln>
                <a:solidFill>
                  <a:prstClr val="black"/>
                </a:solidFill>
                <a:effectLst/>
                <a:uLnTx/>
                <a:uFillTx/>
                <a:latin typeface="Calibri"/>
                <a:ea typeface="+mn-ea"/>
                <a:cs typeface="Arial"/>
              </a:rPr>
              <a:t> (§ 125c odst. 5 </a:t>
            </a:r>
            <a:br>
              <a:rPr kumimoji="0" lang="cs-CZ" sz="2900" b="0" i="0" u="none" strike="noStrike" kern="1200" cap="none" spc="0" normalizeH="0" baseline="0" noProof="0" dirty="0">
                <a:ln>
                  <a:noFill/>
                </a:ln>
                <a:solidFill>
                  <a:prstClr val="black"/>
                </a:solidFill>
                <a:effectLst/>
                <a:uLnTx/>
                <a:uFillTx/>
                <a:latin typeface="Calibri"/>
                <a:ea typeface="+mn-ea"/>
                <a:cs typeface="Arial"/>
              </a:rPr>
            </a:br>
            <a:r>
              <a:rPr kumimoji="0" lang="cs-CZ" sz="2900" b="0" i="0" u="none" strike="noStrike" kern="1200" cap="none" spc="0" normalizeH="0" baseline="0" noProof="0" dirty="0">
                <a:ln>
                  <a:noFill/>
                </a:ln>
                <a:solidFill>
                  <a:prstClr val="black"/>
                </a:solidFill>
                <a:effectLst/>
                <a:uLnTx/>
                <a:uFillTx/>
                <a:latin typeface="Calibri"/>
                <a:ea typeface="+mn-ea"/>
                <a:cs typeface="Arial"/>
              </a:rPr>
              <a:t>písm. a)  </a:t>
            </a:r>
            <a:endParaRPr kumimoji="0" lang="en-US" sz="29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solidFill>
                  <a:prstClr val="black"/>
                </a:solidFill>
                <a:effectLst/>
                <a:uLnTx/>
                <a:uFillTx/>
                <a:latin typeface="Calibri"/>
                <a:ea typeface="+mn-ea"/>
                <a:cs typeface="Arial"/>
              </a:rPr>
              <a:t> zákaz činnosti </a:t>
            </a:r>
            <a:r>
              <a:rPr kumimoji="0" lang="cs-CZ" sz="2900" b="1" i="0" u="none" strike="noStrike" kern="1200" cap="none" spc="0" normalizeH="0" baseline="0" noProof="0" dirty="0">
                <a:ln>
                  <a:noFill/>
                </a:ln>
                <a:solidFill>
                  <a:prstClr val="black"/>
                </a:solidFill>
                <a:effectLst/>
                <a:uLnTx/>
                <a:uFillTx/>
                <a:latin typeface="Calibri"/>
                <a:ea typeface="+mn-ea"/>
                <a:cs typeface="Arial"/>
              </a:rPr>
              <a:t>od 18 měsíců do 36 měsíců </a:t>
            </a:r>
            <a:br>
              <a:rPr kumimoji="0" lang="cs-CZ" sz="2900" b="1" i="0" u="none" strike="noStrike" kern="1200" cap="none" spc="0" normalizeH="0" baseline="0" noProof="0" dirty="0">
                <a:ln>
                  <a:noFill/>
                </a:ln>
                <a:solidFill>
                  <a:prstClr val="black"/>
                </a:solidFill>
                <a:effectLst/>
                <a:uLnTx/>
                <a:uFillTx/>
                <a:latin typeface="Calibri"/>
                <a:ea typeface="+mn-ea"/>
                <a:cs typeface="Arial"/>
              </a:rPr>
            </a:br>
            <a:r>
              <a:rPr kumimoji="0" lang="cs-CZ" sz="2900" b="0" i="0" u="none" strike="noStrike" kern="1200" cap="none" spc="0" normalizeH="0" baseline="0" noProof="0" dirty="0">
                <a:ln>
                  <a:noFill/>
                </a:ln>
                <a:solidFill>
                  <a:prstClr val="black"/>
                </a:solidFill>
                <a:effectLst/>
                <a:uLnTx/>
                <a:uFillTx/>
                <a:latin typeface="Calibri"/>
                <a:ea typeface="+mn-ea"/>
                <a:cs typeface="Arial"/>
              </a:rPr>
              <a:t>(</a:t>
            </a:r>
            <a:r>
              <a:rPr kumimoji="0" lang="en-US" sz="2900" b="0" i="0" u="none" strike="noStrike" kern="1200" cap="none" spc="0" normalizeH="0" baseline="0" noProof="0" dirty="0">
                <a:ln>
                  <a:noFill/>
                </a:ln>
                <a:solidFill>
                  <a:prstClr val="black"/>
                </a:solidFill>
                <a:effectLst/>
                <a:uLnTx/>
                <a:uFillTx/>
                <a:latin typeface="Calibri"/>
                <a:ea typeface="+mn-ea"/>
                <a:cs typeface="Arial"/>
              </a:rPr>
              <a:t>​</a:t>
            </a:r>
            <a:r>
              <a:rPr kumimoji="0" lang="cs-CZ" sz="2900" b="0" i="0" u="none" strike="noStrike" kern="1200" cap="none" spc="0" normalizeH="0" baseline="0" noProof="0" dirty="0">
                <a:ln>
                  <a:noFill/>
                </a:ln>
                <a:solidFill>
                  <a:prstClr val="black"/>
                </a:solidFill>
                <a:effectLst/>
                <a:uLnTx/>
                <a:uFillTx/>
                <a:latin typeface="Calibri"/>
                <a:ea typeface="+mn-ea"/>
                <a:cs typeface="Arial"/>
              </a:rPr>
              <a:t>§ 125c odst. 6 písm. a)   </a:t>
            </a:r>
            <a:endParaRPr kumimoji="0" lang="en-US" sz="29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9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900" b="1" i="0" u="none" strike="noStrike" kern="1200" cap="none" spc="0" normalizeH="0" baseline="0" noProof="0" dirty="0">
                <a:ln>
                  <a:noFill/>
                </a:ln>
                <a:solidFill>
                  <a:prstClr val="black"/>
                </a:solidFill>
                <a:effectLst/>
                <a:uLnTx/>
                <a:uFillTx/>
                <a:latin typeface="Calibri"/>
                <a:ea typeface="+mn-ea"/>
                <a:cs typeface="Arial"/>
              </a:rPr>
              <a:t>nelze řešit </a:t>
            </a:r>
            <a:endParaRPr kumimoji="0" lang="en-US" sz="2900" b="1" i="0" u="none" strike="noStrike" kern="1200" cap="none" spc="0" normalizeH="0" baseline="0" noProof="0" dirty="0">
              <a:ln>
                <a:noFill/>
              </a:ln>
              <a:solidFill>
                <a:prstClr val="black"/>
              </a:solidFill>
              <a:effectLst/>
              <a:highlight>
                <a:srgbClr val="FFFF00"/>
              </a:highligh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900" b="0" i="0" u="none" strike="noStrike" kern="1200" cap="none" spc="0" normalizeH="0" baseline="0" noProof="0" dirty="0">
                <a:ln>
                  <a:noFill/>
                </a:ln>
                <a:solidFill>
                  <a:prstClr val="black"/>
                </a:solidFill>
                <a:effectLst/>
                <a:uLnTx/>
                <a:uFillTx/>
                <a:latin typeface="Calibri"/>
                <a:ea typeface="+mn-ea"/>
                <a:cs typeface="Arial"/>
              </a:rPr>
            </a:br>
            <a:r>
              <a:rPr kumimoji="0" lang="cs-CZ" sz="29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a:t>
            </a:r>
            <a:br>
              <a:rPr kumimoji="0" lang="cs-CZ" sz="2900" b="0" i="0" u="none" strike="noStrike" kern="1200" cap="none" spc="0" normalizeH="0" baseline="0" noProof="0" dirty="0">
                <a:ln>
                  <a:noFill/>
                </a:ln>
                <a:solidFill>
                  <a:prstClr val="black"/>
                </a:solidFill>
                <a:effectLst/>
                <a:uLnTx/>
                <a:uFillTx/>
                <a:latin typeface="Calibri"/>
                <a:ea typeface="+mn-ea"/>
                <a:cs typeface="Arial"/>
              </a:rPr>
            </a:br>
            <a:r>
              <a:rPr kumimoji="0" lang="cs-CZ" sz="2900" b="0" i="0" u="none" strike="noStrike" kern="1200" cap="none" spc="0" normalizeH="0" baseline="0" noProof="0" dirty="0">
                <a:ln>
                  <a:noFill/>
                </a:ln>
                <a:solidFill>
                  <a:prstClr val="black"/>
                </a:solidFill>
                <a:effectLst/>
                <a:uLnTx/>
                <a:uFillTx/>
                <a:latin typeface="Calibri"/>
                <a:ea typeface="+mn-ea"/>
                <a:cs typeface="Arial"/>
              </a:rPr>
              <a:t>(§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900" b="1" i="0" u="none" strike="noStrike" kern="1200" cap="none" spc="0" normalizeH="0" baseline="0" noProof="0" dirty="0">
                <a:ln>
                  <a:noFill/>
                </a:ln>
                <a:solidFill>
                  <a:prstClr val="black"/>
                </a:solidFill>
                <a:effectLst/>
                <a:uLnTx/>
                <a:uFillTx/>
                <a:latin typeface="Calibri"/>
                <a:ea typeface="+mn-ea"/>
                <a:cs typeface="Arial"/>
              </a:rPr>
              <a:t>4</a:t>
            </a:r>
            <a:r>
              <a:rPr kumimoji="0" lang="cs-CZ" sz="2900" b="0" i="0" u="none" strike="noStrike" kern="1200" cap="none" spc="0" normalizeH="0" baseline="0" noProof="0" dirty="0">
                <a:ln>
                  <a:noFill/>
                </a:ln>
                <a:solidFill>
                  <a:prstClr val="black"/>
                </a:solidFill>
                <a:effectLst/>
                <a:uLnTx/>
                <a:uFillTx/>
                <a:latin typeface="Calibri"/>
                <a:ea typeface="+mn-ea"/>
                <a:cs typeface="Arial"/>
              </a:rPr>
              <a:t> </a:t>
            </a:r>
            <a:r>
              <a:rPr kumimoji="0" lang="cs-CZ" sz="2900" b="1" i="0" u="none" strike="noStrike" kern="1200" cap="none" spc="0" normalizeH="0" baseline="0" noProof="0" dirty="0">
                <a:ln>
                  <a:noFill/>
                </a:ln>
                <a:solidFill>
                  <a:prstClr val="black"/>
                </a:solidFill>
                <a:effectLst/>
                <a:uLnTx/>
                <a:uFillTx/>
                <a:latin typeface="Calibri"/>
                <a:ea typeface="+mn-ea"/>
                <a:cs typeface="Arial"/>
              </a:rPr>
              <a:t>body</a:t>
            </a:r>
            <a:endParaRPr lang="cs-CZ" sz="2700" dirty="0">
              <a:solidFill>
                <a:prstClr val="black"/>
              </a:solidFill>
            </a:endParaRPr>
          </a:p>
          <a:p>
            <a:endParaRPr lang="cs-CZ" dirty="0"/>
          </a:p>
        </p:txBody>
      </p:sp>
    </p:spTree>
    <p:extLst>
      <p:ext uri="{BB962C8B-B14F-4D97-AF65-F5344CB8AC3E}">
        <p14:creationId xmlns:p14="http://schemas.microsoft.com/office/powerpoint/2010/main" val="715981556"/>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11096"/>
          </a:xfrm>
        </p:spPr>
        <p:txBody>
          <a:bodyPr>
            <a:normAutofit/>
          </a:bodyPr>
          <a:lstStyle/>
          <a:p>
            <a:r>
              <a:rPr lang="cs-CZ" sz="2400" b="1" dirty="0">
                <a:solidFill>
                  <a:prstClr val="black"/>
                </a:solidFill>
              </a:rPr>
              <a:t>Přestupky podle § 125c odst. 1 písm. e) zákona č. 361/2000 Sb.</a:t>
            </a:r>
            <a:endParaRPr lang="cs-CZ" sz="2400" dirty="0"/>
          </a:p>
        </p:txBody>
      </p:sp>
      <p:sp>
        <p:nvSpPr>
          <p:cNvPr id="3" name="Zástupný symbol pro obsah 2"/>
          <p:cNvSpPr>
            <a:spLocks noGrp="1"/>
          </p:cNvSpPr>
          <p:nvPr>
            <p:ph idx="1"/>
          </p:nvPr>
        </p:nvSpPr>
        <p:spPr>
          <a:xfrm>
            <a:off x="762000" y="980728"/>
            <a:ext cx="8077200" cy="5832648"/>
          </a:xfrm>
        </p:spPr>
        <p:txBody>
          <a:bodyPr>
            <a:normAutofit fontScale="55000" lnSpcReduction="20000"/>
          </a:bodyPr>
          <a:lstStyle/>
          <a:p>
            <a:pPr marL="0" lvl="0" indent="0" algn="just">
              <a:buNone/>
            </a:pPr>
            <a:r>
              <a:rPr lang="pl-PL" sz="4700" b="1" dirty="0">
                <a:solidFill>
                  <a:prstClr val="black"/>
                </a:solidFill>
              </a:rPr>
              <a:t>§ 125c odst. 1 písm. e) </a:t>
            </a:r>
            <a:r>
              <a:rPr lang="cs-CZ" sz="4700" b="1" dirty="0">
                <a:solidFill>
                  <a:prstClr val="black"/>
                </a:solidFill>
              </a:rPr>
              <a:t>bod 2</a:t>
            </a:r>
          </a:p>
          <a:p>
            <a:pPr marL="0" lvl="0" indent="0" algn="just">
              <a:buNone/>
            </a:pPr>
            <a:r>
              <a:rPr lang="cs-CZ" sz="4700" dirty="0">
                <a:solidFill>
                  <a:prstClr val="black"/>
                </a:solidFill>
              </a:rPr>
              <a:t>řídí motorové vozidlo a </a:t>
            </a:r>
            <a:r>
              <a:rPr lang="cs-CZ" sz="4700" dirty="0">
                <a:solidFill>
                  <a:srgbClr val="00B050"/>
                </a:solidFill>
              </a:rPr>
              <a:t>řidičský průkaz jí byl zadržen podle </a:t>
            </a:r>
            <a:br>
              <a:rPr lang="cs-CZ" sz="4700" dirty="0">
                <a:solidFill>
                  <a:srgbClr val="00B050"/>
                </a:solidFill>
              </a:rPr>
            </a:br>
            <a:r>
              <a:rPr lang="cs-CZ" sz="4700" dirty="0">
                <a:solidFill>
                  <a:srgbClr val="00B050"/>
                </a:solidFill>
              </a:rPr>
              <a:t>§ 118b odst. 1 nebo byl prohlášen za zadržený podle </a:t>
            </a:r>
            <a:br>
              <a:rPr lang="cs-CZ" sz="4700" dirty="0">
                <a:solidFill>
                  <a:srgbClr val="00B050"/>
                </a:solidFill>
              </a:rPr>
            </a:br>
            <a:r>
              <a:rPr lang="cs-CZ" sz="4700" dirty="0">
                <a:solidFill>
                  <a:srgbClr val="00B050"/>
                </a:solidFill>
              </a:rPr>
              <a:t>§ 118b odst. 6</a:t>
            </a:r>
          </a:p>
          <a:p>
            <a:pPr marL="0" lvl="0" indent="0" algn="just">
              <a:buNone/>
            </a:pPr>
            <a:r>
              <a:rPr lang="cs-CZ" sz="4400" dirty="0">
                <a:solidFill>
                  <a:prstClr val="black"/>
                </a:solidFill>
              </a:rPr>
              <a:t>(jde o faktický úkon – od doby fyzického zadržení či prohlášení </a:t>
            </a:r>
            <a:br>
              <a:rPr lang="cs-CZ" sz="4400" dirty="0">
                <a:solidFill>
                  <a:prstClr val="black"/>
                </a:solidFill>
              </a:rPr>
            </a:br>
            <a:r>
              <a:rPr lang="cs-CZ" sz="4400" dirty="0">
                <a:solidFill>
                  <a:prstClr val="black"/>
                </a:solidFill>
              </a:rPr>
              <a:t>o zadržení, neznamená to, že musí být již pravomocné rozhodnutí)</a:t>
            </a:r>
          </a:p>
          <a:p>
            <a:pPr lvl="0" algn="just"/>
            <a:endParaRPr lang="cs-CZ" sz="1500" dirty="0">
              <a:solidFill>
                <a:prstClr val="black"/>
              </a:solidFill>
            </a:endParaRPr>
          </a:p>
          <a:p>
            <a:pPr marL="0" lvl="0" indent="0" algn="just">
              <a:buNone/>
            </a:pPr>
            <a:r>
              <a:rPr lang="cs-CZ" sz="4400" b="1" dirty="0">
                <a:solidFill>
                  <a:prstClr val="black"/>
                </a:solidFill>
              </a:rPr>
              <a:t>§ 118b odst. 1</a:t>
            </a:r>
          </a:p>
          <a:p>
            <a:pPr marL="0" lvl="0" indent="0" algn="just">
              <a:buNone/>
            </a:pPr>
            <a:r>
              <a:rPr lang="cs-CZ" sz="4400" dirty="0">
                <a:solidFill>
                  <a:prstClr val="black"/>
                </a:solidFill>
              </a:rPr>
              <a:t>(1) Policista může zadržet řidičský průkaz, je-li řidič podezřelý </a:t>
            </a:r>
            <a:br>
              <a:rPr lang="cs-CZ" sz="4400" dirty="0">
                <a:solidFill>
                  <a:prstClr val="black"/>
                </a:solidFill>
              </a:rPr>
            </a:br>
            <a:r>
              <a:rPr lang="cs-CZ" sz="4400" dirty="0">
                <a:solidFill>
                  <a:prstClr val="black"/>
                </a:solidFill>
              </a:rPr>
              <a:t>z přestupku nebo trestného činu spáchaného tím, že</a:t>
            </a:r>
          </a:p>
          <a:p>
            <a:pPr marL="0" lvl="0" indent="0" algn="just">
              <a:buNone/>
            </a:pPr>
            <a:r>
              <a:rPr lang="cs-CZ" sz="4400" dirty="0">
                <a:solidFill>
                  <a:prstClr val="black"/>
                </a:solidFill>
              </a:rPr>
              <a:t>a) řídil vozidlo bezprostředně po požití alkoholického nápoje nebo po užití jiné návykové látky nebo v takové době po požití alkoholického nápoje nebo užití jiné návykové látky, po kterou byl ještě pod vlivem alkoholu nebo jiné návykové látky,</a:t>
            </a:r>
          </a:p>
          <a:p>
            <a:pPr marL="0" lvl="0" indent="0" algn="just">
              <a:buNone/>
            </a:pPr>
            <a:r>
              <a:rPr lang="cs-CZ" sz="4400" dirty="0">
                <a:solidFill>
                  <a:prstClr val="black"/>
                </a:solidFill>
              </a:rPr>
              <a:t>b) se přes výzvu podle § 5 odst. 1 písm. f) nebo g) odmítl podrobit vyšetření, zda při řízení vozidla nebyl ovlivněn alkoholem nebo jinou návykovou látkou,</a:t>
            </a:r>
          </a:p>
        </p:txBody>
      </p:sp>
    </p:spTree>
    <p:extLst>
      <p:ext uri="{BB962C8B-B14F-4D97-AF65-F5344CB8AC3E}">
        <p14:creationId xmlns:p14="http://schemas.microsoft.com/office/powerpoint/2010/main" val="2186336048"/>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B7D152-0849-E954-4EB1-46FEAA1E1C97}"/>
              </a:ext>
            </a:extLst>
          </p:cNvPr>
          <p:cNvSpPr>
            <a:spLocks noGrp="1"/>
          </p:cNvSpPr>
          <p:nvPr>
            <p:ph type="title"/>
          </p:nvPr>
        </p:nvSpPr>
        <p:spPr>
          <a:xfrm>
            <a:off x="762000" y="269632"/>
            <a:ext cx="8077200" cy="639088"/>
          </a:xfrm>
        </p:spPr>
        <p:txBody>
          <a:bodyPr>
            <a:normAutofit/>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Přestupky podle § 125c odst. 1 písm. e) zákona č. 361/2000 Sb.</a:t>
            </a:r>
            <a:endParaRPr lang="cs-CZ" dirty="0"/>
          </a:p>
        </p:txBody>
      </p:sp>
      <p:sp>
        <p:nvSpPr>
          <p:cNvPr id="3" name="Zástupný obsah 2">
            <a:extLst>
              <a:ext uri="{FF2B5EF4-FFF2-40B4-BE49-F238E27FC236}">
                <a16:creationId xmlns:a16="http://schemas.microsoft.com/office/drawing/2014/main" id="{1BC86722-9873-06F7-CA6D-064408FB7C61}"/>
              </a:ext>
            </a:extLst>
          </p:cNvPr>
          <p:cNvSpPr>
            <a:spLocks noGrp="1"/>
          </p:cNvSpPr>
          <p:nvPr>
            <p:ph idx="1"/>
          </p:nvPr>
        </p:nvSpPr>
        <p:spPr>
          <a:xfrm>
            <a:off x="762000" y="1268761"/>
            <a:ext cx="8130480" cy="5319608"/>
          </a:xfrm>
        </p:spPr>
        <p:txBody>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u="none" strike="noStrike" kern="1200" cap="none" spc="0" normalizeH="0" baseline="0" noProof="0" dirty="0">
                <a:ln>
                  <a:noFill/>
                </a:ln>
                <a:solidFill>
                  <a:prstClr val="black"/>
                </a:solidFill>
                <a:effectLst/>
                <a:uLnTx/>
                <a:uFillTx/>
                <a:latin typeface="Calibri"/>
                <a:ea typeface="+mn-ea"/>
                <a:cs typeface="+mn-cs"/>
              </a:rPr>
              <a:t>c) řídil motorové vozidlo, aniž by byl držitelem řidičského oprávnění pro příslušnou skupinu vozidel,</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u="none" strike="noStrike" kern="1200" cap="none" spc="0" normalizeH="0" baseline="0" noProof="0" dirty="0">
                <a:ln>
                  <a:noFill/>
                </a:ln>
                <a:solidFill>
                  <a:prstClr val="black"/>
                </a:solidFill>
                <a:effectLst/>
                <a:uLnTx/>
                <a:uFillTx/>
                <a:latin typeface="Calibri"/>
                <a:ea typeface="+mn-ea"/>
                <a:cs typeface="+mn-cs"/>
              </a:rPr>
              <a:t>d) </a:t>
            </a:r>
            <a:r>
              <a:rPr kumimoji="0" lang="cs-CZ" sz="2400" b="0" u="none" strike="noStrike" kern="1200" cap="none" spc="0" normalizeH="0" baseline="0" noProof="0" dirty="0">
                <a:ln>
                  <a:noFill/>
                </a:ln>
                <a:solidFill>
                  <a:srgbClr val="00B050"/>
                </a:solidFill>
                <a:effectLst/>
                <a:uLnTx/>
                <a:uFillTx/>
                <a:latin typeface="Calibri"/>
                <a:ea typeface="+mn-ea"/>
                <a:cs typeface="+mn-cs"/>
              </a:rPr>
              <a:t>při řízení vozidla překročil nejvyšší dovolenou rychlost v obci </a:t>
            </a:r>
            <a:br>
              <a:rPr kumimoji="0" lang="cs-CZ" sz="2400" b="0" u="none" strike="noStrike" kern="1200" cap="none" spc="0" normalizeH="0" baseline="0" noProof="0" dirty="0">
                <a:ln>
                  <a:noFill/>
                </a:ln>
                <a:solidFill>
                  <a:srgbClr val="00B050"/>
                </a:solidFill>
                <a:effectLst/>
                <a:uLnTx/>
                <a:uFillTx/>
                <a:latin typeface="Calibri"/>
                <a:ea typeface="+mn-ea"/>
                <a:cs typeface="+mn-cs"/>
              </a:rPr>
            </a:br>
            <a:r>
              <a:rPr kumimoji="0" lang="cs-CZ" sz="2400" b="0" u="none" strike="noStrike" kern="1200" cap="none" spc="0" normalizeH="0" baseline="0" noProof="0" dirty="0">
                <a:ln>
                  <a:noFill/>
                </a:ln>
                <a:solidFill>
                  <a:srgbClr val="00B050"/>
                </a:solidFill>
                <a:effectLst/>
                <a:uLnTx/>
                <a:uFillTx/>
                <a:latin typeface="Calibri"/>
                <a:ea typeface="+mn-ea"/>
                <a:cs typeface="+mn-cs"/>
              </a:rPr>
              <a:t>o 40 km.h-1 a více nebo mimo obec o 50 km.h-1 a více, nebo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u="none" strike="noStrike" kern="1200" cap="none" spc="0" normalizeH="0" baseline="0" noProof="0" dirty="0">
                <a:ln>
                  <a:noFill/>
                </a:ln>
                <a:solidFill>
                  <a:prstClr val="black"/>
                </a:solidFill>
                <a:effectLst/>
                <a:uLnTx/>
                <a:uFillTx/>
                <a:latin typeface="Calibri"/>
                <a:ea typeface="+mn-ea"/>
                <a:cs typeface="+mn-cs"/>
              </a:rPr>
              <a:t>e) způsobil dopravní nehodu, při které došlo k usmrcení nebo těžké újmě na zdraví jiné osoby.</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prstClr val="black"/>
                </a:solidFill>
                <a:effectLst/>
                <a:uLnTx/>
                <a:uFillTx/>
                <a:latin typeface="Calibri"/>
                <a:ea typeface="+mn-ea"/>
                <a:cs typeface="+mn-cs"/>
              </a:rPr>
              <a:t>(2) Po dobu zadržení řidičského průkazu nesmí držitel řidičského oprávnění řídit motorové vozidlo.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cs-CZ" sz="2400" dirty="0">
                <a:solidFill>
                  <a:prstClr val="black"/>
                </a:solidFill>
                <a:latin typeface="Calibri"/>
              </a:rPr>
              <a:t>….</a:t>
            </a:r>
            <a:endParaRPr kumimoji="0" lang="cs-CZ"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prstClr val="black"/>
                </a:solidFill>
                <a:effectLst/>
                <a:uLnTx/>
                <a:uFillTx/>
                <a:latin typeface="Calibri"/>
                <a:ea typeface="+mn-ea"/>
                <a:cs typeface="+mn-cs"/>
              </a:rPr>
              <a:t>(6) Je-li dán důvod pro zadržení řidičského průkazu podle odstavce 1 a řidič jej policistovi nepředložil, může policista tento řidičský průkaz prohlásit za zadržený.</a:t>
            </a:r>
          </a:p>
          <a:p>
            <a:pPr marL="0" indent="0">
              <a:buNone/>
            </a:pPr>
            <a:endParaRPr lang="cs-CZ" dirty="0"/>
          </a:p>
        </p:txBody>
      </p:sp>
    </p:spTree>
    <p:extLst>
      <p:ext uri="{BB962C8B-B14F-4D97-AF65-F5344CB8AC3E}">
        <p14:creationId xmlns:p14="http://schemas.microsoft.com/office/powerpoint/2010/main" val="4012429572"/>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83104"/>
          </a:xfrm>
        </p:spPr>
        <p:txBody>
          <a:bodyPr>
            <a:normAutofit/>
          </a:bodyPr>
          <a:lstStyle/>
          <a:p>
            <a:r>
              <a:rPr lang="cs-CZ" sz="2400" b="1" dirty="0">
                <a:solidFill>
                  <a:prstClr val="black"/>
                </a:solidFill>
              </a:rPr>
              <a:t>Přestupky podle § 125c odst. 1 písm. e) zákona č. 361/2000 Sb.</a:t>
            </a:r>
            <a:endParaRPr lang="cs-CZ" sz="2400" dirty="0"/>
          </a:p>
        </p:txBody>
      </p:sp>
      <p:sp>
        <p:nvSpPr>
          <p:cNvPr id="3" name="Zástupný symbol pro obsah 2"/>
          <p:cNvSpPr>
            <a:spLocks noGrp="1"/>
          </p:cNvSpPr>
          <p:nvPr>
            <p:ph idx="1"/>
          </p:nvPr>
        </p:nvSpPr>
        <p:spPr>
          <a:xfrm>
            <a:off x="762000" y="1052736"/>
            <a:ext cx="8077200" cy="5544615"/>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písm. e) bod 2</a:t>
            </a:r>
            <a:endParaRPr kumimoji="0" lang="cs-CZ" sz="2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pokuta </a:t>
            </a:r>
            <a:r>
              <a:rPr kumimoji="0" lang="cs-CZ" sz="2700" b="1" i="0" u="none" strike="noStrike" kern="1200" cap="none" spc="0" normalizeH="0" baseline="0" noProof="0" dirty="0">
                <a:ln>
                  <a:noFill/>
                </a:ln>
                <a:solidFill>
                  <a:prstClr val="black"/>
                </a:solidFill>
                <a:effectLst/>
                <a:uLnTx/>
                <a:uFillTx/>
                <a:latin typeface="Calibri"/>
                <a:ea typeface="+mn-ea"/>
                <a:cs typeface="Arial"/>
              </a:rPr>
              <a:t>od 7 000 Kč do 25 000 Kč</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 125c odst. 5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písm. b)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zákaz činnosti </a:t>
            </a:r>
            <a:r>
              <a:rPr kumimoji="0" lang="cs-CZ" sz="2700" b="1" i="0" u="none" strike="noStrike" kern="1200" cap="none" spc="0" normalizeH="0" baseline="0" noProof="0" dirty="0">
                <a:ln>
                  <a:noFill/>
                </a:ln>
                <a:solidFill>
                  <a:prstClr val="black"/>
                </a:solidFill>
                <a:effectLst/>
                <a:uLnTx/>
                <a:uFillTx/>
                <a:latin typeface="Calibri"/>
                <a:ea typeface="+mn-ea"/>
                <a:cs typeface="Arial"/>
              </a:rPr>
              <a:t>od 6 měsíců do 18 měsíců </a:t>
            </a:r>
            <a:br>
              <a:rPr kumimoji="0" lang="cs-CZ" sz="2700" b="1"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125c odst. 6 písm. b)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7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700" b="1" i="0" u="none" strike="noStrike" kern="1200" cap="none" spc="0" normalizeH="0" baseline="0" noProof="0" dirty="0">
                <a:ln>
                  <a:noFill/>
                </a:ln>
                <a:solidFill>
                  <a:prstClr val="black"/>
                </a:solidFill>
                <a:effectLst/>
                <a:uLnTx/>
                <a:uFillTx/>
                <a:latin typeface="Calibri"/>
                <a:ea typeface="+mn-ea"/>
                <a:cs typeface="Arial"/>
              </a:rPr>
              <a:t>nelze řešit </a:t>
            </a:r>
            <a:endParaRPr kumimoji="0" lang="en-US" sz="2700" b="1" i="0" u="none" strike="noStrike" kern="1200" cap="none" spc="0" normalizeH="0" baseline="0" noProof="0" dirty="0">
              <a:ln>
                <a:noFill/>
              </a:ln>
              <a:solidFill>
                <a:prstClr val="black"/>
              </a:solidFill>
              <a:effectLst/>
              <a:highlight>
                <a:srgbClr val="FFFF00"/>
              </a:highligh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700" b="1" i="0" u="none" strike="noStrike" kern="1200" cap="none" spc="0" normalizeH="0" baseline="0" noProof="0" dirty="0">
                <a:ln>
                  <a:noFill/>
                </a:ln>
                <a:solidFill>
                  <a:prstClr val="black"/>
                </a:solidFill>
                <a:effectLst/>
                <a:uLnTx/>
                <a:uFillTx/>
                <a:latin typeface="Calibri"/>
                <a:ea typeface="+mn-ea"/>
                <a:cs typeface="Arial"/>
              </a:rPr>
              <a:t>4</a:t>
            </a:r>
            <a:r>
              <a:rPr kumimoji="0" lang="cs-CZ" sz="2700" b="0" i="0" u="none" strike="noStrike" kern="1200" cap="none" spc="0" normalizeH="0" baseline="0" noProof="0" dirty="0">
                <a:ln>
                  <a:noFill/>
                </a:ln>
                <a:solidFill>
                  <a:prstClr val="black"/>
                </a:solidFill>
                <a:effectLst/>
                <a:uLnTx/>
                <a:uFillTx/>
                <a:latin typeface="Calibri"/>
                <a:ea typeface="+mn-ea"/>
                <a:cs typeface="Arial"/>
              </a:rPr>
              <a:t> </a:t>
            </a:r>
            <a:r>
              <a:rPr kumimoji="0" lang="cs-CZ" sz="2700" b="1" i="0" u="none" strike="noStrike" kern="1200" cap="none" spc="0" normalizeH="0" baseline="0" noProof="0" dirty="0">
                <a:ln>
                  <a:noFill/>
                </a:ln>
                <a:solidFill>
                  <a:prstClr val="black"/>
                </a:solidFill>
                <a:effectLst/>
                <a:uLnTx/>
                <a:uFillTx/>
                <a:latin typeface="Calibri"/>
                <a:ea typeface="+mn-ea"/>
                <a:cs typeface="Arial"/>
              </a:rPr>
              <a:t>body</a:t>
            </a:r>
            <a:endParaRPr lang="cs-CZ" sz="2700" dirty="0">
              <a:solidFill>
                <a:prstClr val="black"/>
              </a:solidFill>
            </a:endParaRPr>
          </a:p>
          <a:p>
            <a:pPr marL="0" indent="0">
              <a:buNone/>
            </a:pPr>
            <a:endParaRPr lang="cs-CZ" dirty="0"/>
          </a:p>
        </p:txBody>
      </p:sp>
    </p:spTree>
    <p:extLst>
      <p:ext uri="{BB962C8B-B14F-4D97-AF65-F5344CB8AC3E}">
        <p14:creationId xmlns:p14="http://schemas.microsoft.com/office/powerpoint/2010/main" val="2745127049"/>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11096"/>
          </a:xfrm>
        </p:spPr>
        <p:txBody>
          <a:bodyPr>
            <a:normAutofit/>
          </a:bodyPr>
          <a:lstStyle/>
          <a:p>
            <a:r>
              <a:rPr lang="cs-CZ" sz="2400" b="1" dirty="0">
                <a:solidFill>
                  <a:prstClr val="black"/>
                </a:solidFill>
              </a:rPr>
              <a:t>Přestupky podle § 125c odst. 1 písm. e) zákona č. 361/2000 Sb.</a:t>
            </a:r>
            <a:endParaRPr lang="cs-CZ" sz="2400" dirty="0"/>
          </a:p>
        </p:txBody>
      </p:sp>
      <p:sp>
        <p:nvSpPr>
          <p:cNvPr id="3" name="Zástupný symbol pro obsah 2"/>
          <p:cNvSpPr>
            <a:spLocks noGrp="1"/>
          </p:cNvSpPr>
          <p:nvPr>
            <p:ph idx="1"/>
          </p:nvPr>
        </p:nvSpPr>
        <p:spPr>
          <a:xfrm>
            <a:off x="762000" y="1124744"/>
            <a:ext cx="8077200" cy="5544615"/>
          </a:xfrm>
        </p:spPr>
        <p:txBody>
          <a:bodyPr>
            <a:normAutofit fontScale="85000" lnSpcReduction="10000"/>
          </a:bodyPr>
          <a:lstStyle/>
          <a:p>
            <a:pPr marL="0" lvl="0" indent="0" algn="just">
              <a:buNone/>
            </a:pPr>
            <a:r>
              <a:rPr lang="pt-BR" sz="2800" b="1" dirty="0">
                <a:solidFill>
                  <a:prstClr val="black"/>
                </a:solidFill>
              </a:rPr>
              <a:t>§ 125c odst. 1 písm. e) </a:t>
            </a:r>
            <a:r>
              <a:rPr lang="cs-CZ" sz="2800" b="1" dirty="0">
                <a:solidFill>
                  <a:prstClr val="black"/>
                </a:solidFill>
              </a:rPr>
              <a:t>bod </a:t>
            </a:r>
            <a:r>
              <a:rPr lang="cs-CZ" sz="2800" b="1" dirty="0">
                <a:solidFill>
                  <a:srgbClr val="003300"/>
                </a:solidFill>
              </a:rPr>
              <a:t>3</a:t>
            </a:r>
          </a:p>
          <a:p>
            <a:pPr algn="just"/>
            <a:r>
              <a:rPr lang="cs-CZ" sz="2800" dirty="0">
                <a:solidFill>
                  <a:prstClr val="black"/>
                </a:solidFill>
              </a:rPr>
              <a:t>řídí motorové vozidlo v rozporu s § 3 odst. 4 a není </a:t>
            </a:r>
            <a:br>
              <a:rPr lang="cs-CZ" sz="2800" dirty="0">
                <a:solidFill>
                  <a:prstClr val="black"/>
                </a:solidFill>
              </a:rPr>
            </a:br>
            <a:r>
              <a:rPr lang="cs-CZ" sz="2800" dirty="0">
                <a:solidFill>
                  <a:prstClr val="black"/>
                </a:solidFill>
              </a:rPr>
              <a:t>k řízení profesně způsobilá podle zvláštního právního předpisu nebo na základě rozhodnutí příslušného orgánu jiného členského státu nebo Švýcarské konfederace</a:t>
            </a:r>
          </a:p>
          <a:p>
            <a:pPr marL="0" lvl="0" indent="0" algn="just">
              <a:buNone/>
            </a:pPr>
            <a:endParaRPr lang="cs-CZ" sz="1500" dirty="0">
              <a:solidFill>
                <a:prstClr val="black"/>
              </a:solidFill>
            </a:endParaRPr>
          </a:p>
          <a:p>
            <a:pPr marL="0" lvl="0" indent="0" algn="just">
              <a:buNone/>
            </a:pPr>
            <a:r>
              <a:rPr lang="cs-CZ" sz="2700" b="1" dirty="0">
                <a:solidFill>
                  <a:prstClr val="black"/>
                </a:solidFill>
              </a:rPr>
              <a:t>§ 3 odst. 4 </a:t>
            </a:r>
            <a:r>
              <a:rPr lang="cs-CZ" sz="2700" dirty="0">
                <a:solidFill>
                  <a:prstClr val="black"/>
                </a:solidFill>
              </a:rPr>
              <a:t>- Řídit motorové vozidlo zařazené do skupiny vozidel C1, C1+E, C, C+E, D1, D1+E, D nebo D+E může dále pouze osoba, která je profesně způsobilá k řízení těchto vozidel podle zvláštního právního předpisu nebo na základě rozhodnutí příslušného orgánu jiného členského státu nebo Švýcarské konfederace. Profesní způsobilost k řízení vozidla zařazeného do některé ze skupin C1, C1+E, C a C+E platí pro řízení vozidla zařazeného do kterékoliv </a:t>
            </a:r>
            <a:br>
              <a:rPr lang="cs-CZ" sz="2700" dirty="0">
                <a:solidFill>
                  <a:prstClr val="black"/>
                </a:solidFill>
              </a:rPr>
            </a:br>
            <a:r>
              <a:rPr lang="cs-CZ" sz="2700" dirty="0">
                <a:solidFill>
                  <a:prstClr val="black"/>
                </a:solidFill>
              </a:rPr>
              <a:t>z těchto skupin. Profesní způsobilost k řízení vozidla zařazeného do některé ze skupin D1, D1+E, D a D+E platí pro řízení vozidla zařazeného do kterékoliv z těchto skupin.</a:t>
            </a:r>
          </a:p>
        </p:txBody>
      </p:sp>
    </p:spTree>
    <p:extLst>
      <p:ext uri="{BB962C8B-B14F-4D97-AF65-F5344CB8AC3E}">
        <p14:creationId xmlns:p14="http://schemas.microsoft.com/office/powerpoint/2010/main" val="2311521369"/>
      </p:ext>
    </p:extLst>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57564"/>
            <a:ext cx="8077200" cy="711096"/>
          </a:xfrm>
        </p:spPr>
        <p:txBody>
          <a:bodyPr>
            <a:normAutofit/>
          </a:bodyPr>
          <a:lstStyle/>
          <a:p>
            <a:r>
              <a:rPr lang="cs-CZ" sz="2400" b="1" dirty="0">
                <a:solidFill>
                  <a:prstClr val="black"/>
                </a:solidFill>
              </a:rPr>
              <a:t>Přestupky podle § 125c odst. 1 písm. e) zákona č. 361/2000 Sb.</a:t>
            </a:r>
            <a:endParaRPr lang="cs-CZ" sz="2400" dirty="0"/>
          </a:p>
        </p:txBody>
      </p:sp>
      <p:sp>
        <p:nvSpPr>
          <p:cNvPr id="3" name="Zástupný symbol pro obsah 2"/>
          <p:cNvSpPr>
            <a:spLocks noGrp="1"/>
          </p:cNvSpPr>
          <p:nvPr>
            <p:ph idx="1"/>
          </p:nvPr>
        </p:nvSpPr>
        <p:spPr>
          <a:xfrm>
            <a:off x="762000" y="1196752"/>
            <a:ext cx="8077200" cy="5472607"/>
          </a:xfrm>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písm. e) bod 3</a:t>
            </a:r>
            <a:endParaRPr kumimoji="0" lang="cs-CZ" sz="2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pokuta </a:t>
            </a:r>
            <a:r>
              <a:rPr kumimoji="0" lang="cs-CZ" sz="2700" b="1" i="0" u="none" strike="noStrike" kern="1200" cap="none" spc="0" normalizeH="0" baseline="0" noProof="0" dirty="0">
                <a:ln>
                  <a:noFill/>
                </a:ln>
                <a:solidFill>
                  <a:prstClr val="black"/>
                </a:solidFill>
                <a:effectLst/>
                <a:uLnTx/>
                <a:uFillTx/>
                <a:latin typeface="Calibri"/>
                <a:ea typeface="+mn-ea"/>
                <a:cs typeface="Arial"/>
              </a:rPr>
              <a:t>od 7 000 Kč do 25 000 Kč</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 125c odst. 5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písm. b)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zákaz činnosti </a:t>
            </a:r>
            <a:r>
              <a:rPr kumimoji="0" lang="cs-CZ" sz="2700" b="1" i="0" u="none" strike="noStrike" kern="1200" cap="none" spc="0" normalizeH="0" baseline="0" noProof="0" dirty="0">
                <a:ln>
                  <a:noFill/>
                </a:ln>
                <a:solidFill>
                  <a:prstClr val="black"/>
                </a:solidFill>
                <a:effectLst/>
                <a:uLnTx/>
                <a:uFillTx/>
                <a:latin typeface="Calibri"/>
                <a:ea typeface="+mn-ea"/>
                <a:cs typeface="Arial"/>
              </a:rPr>
              <a:t>od 6 měsíců do 18 měsíců </a:t>
            </a:r>
            <a:br>
              <a:rPr kumimoji="0" lang="cs-CZ" sz="2700" b="1"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125c odst. 6 písm. b)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7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700" b="1" i="0" u="none" strike="noStrike" kern="1200" cap="none" spc="0" normalizeH="0" baseline="0" noProof="0" dirty="0">
                <a:ln>
                  <a:noFill/>
                </a:ln>
                <a:solidFill>
                  <a:prstClr val="black"/>
                </a:solidFill>
                <a:effectLst/>
                <a:uLnTx/>
                <a:uFillTx/>
                <a:latin typeface="Calibri"/>
                <a:ea typeface="+mn-ea"/>
                <a:cs typeface="Arial"/>
              </a:rPr>
              <a:t>nelze řešit </a:t>
            </a:r>
            <a:endParaRPr kumimoji="0" lang="en-US" sz="2700" b="1" i="0" u="none" strike="noStrike" kern="1200" cap="none" spc="0" normalizeH="0" baseline="0" noProof="0" dirty="0">
              <a:ln>
                <a:noFill/>
              </a:ln>
              <a:solidFill>
                <a:prstClr val="black"/>
              </a:solidFill>
              <a:effectLst/>
              <a:highlight>
                <a:srgbClr val="FFFF00"/>
              </a:highligh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700" b="1" i="0" u="none" strike="noStrike" kern="1200" cap="none" spc="0" normalizeH="0" baseline="0" noProof="0" dirty="0">
                <a:ln>
                  <a:noFill/>
                </a:ln>
                <a:solidFill>
                  <a:prstClr val="black"/>
                </a:solidFill>
                <a:effectLst/>
                <a:uLnTx/>
                <a:uFillTx/>
                <a:latin typeface="Calibri"/>
                <a:ea typeface="+mn-ea"/>
                <a:cs typeface="Arial"/>
              </a:rPr>
              <a:t>2</a:t>
            </a:r>
            <a:r>
              <a:rPr kumimoji="0" lang="cs-CZ" sz="2700" b="0" i="0" u="none" strike="noStrike" kern="1200" cap="none" spc="0" normalizeH="0" baseline="0" noProof="0" dirty="0">
                <a:ln>
                  <a:noFill/>
                </a:ln>
                <a:solidFill>
                  <a:prstClr val="black"/>
                </a:solidFill>
                <a:effectLst/>
                <a:uLnTx/>
                <a:uFillTx/>
                <a:latin typeface="Calibri"/>
                <a:ea typeface="+mn-ea"/>
                <a:cs typeface="Arial"/>
              </a:rPr>
              <a:t> </a:t>
            </a:r>
            <a:r>
              <a:rPr kumimoji="0" lang="cs-CZ" sz="2700" b="1" i="0" u="none" strike="noStrike" kern="1200" cap="none" spc="0" normalizeH="0" baseline="0" noProof="0" dirty="0">
                <a:ln>
                  <a:noFill/>
                </a:ln>
                <a:solidFill>
                  <a:prstClr val="black"/>
                </a:solidFill>
                <a:effectLst/>
                <a:uLnTx/>
                <a:uFillTx/>
                <a:latin typeface="Calibri"/>
                <a:ea typeface="+mn-ea"/>
                <a:cs typeface="Arial"/>
              </a:rPr>
              <a:t>body</a:t>
            </a:r>
          </a:p>
          <a:p>
            <a:pPr marL="0" marR="0" lvl="0" indent="0" algn="just" defTabSz="914400" rtl="0" eaLnBrk="1" fontAlgn="auto" latinLnBrk="0" hangingPunct="1">
              <a:lnSpc>
                <a:spcPct val="100000"/>
              </a:lnSpc>
              <a:spcBef>
                <a:spcPts val="0"/>
              </a:spcBef>
              <a:spcAft>
                <a:spcPts val="0"/>
              </a:spcAft>
              <a:buClrTx/>
              <a:buSzTx/>
              <a:buFontTx/>
              <a:buChar char="•"/>
              <a:tabLst/>
              <a:defRPr/>
            </a:pPr>
            <a:endParaRPr lang="cs-CZ" sz="2700" b="1" dirty="0">
              <a:solidFill>
                <a:prstClr val="black"/>
              </a:solidFill>
              <a:latin typeface="Calibri"/>
              <a:cs typeface="Arial"/>
            </a:endParaRPr>
          </a:p>
          <a:p>
            <a:pPr marL="0" marR="0" lvl="0" indent="0" algn="just" defTabSz="914400" rtl="0" eaLnBrk="1" fontAlgn="auto" latinLnBrk="0" hangingPunct="1">
              <a:lnSpc>
                <a:spcPct val="100000"/>
              </a:lnSpc>
              <a:spcBef>
                <a:spcPts val="0"/>
              </a:spcBef>
              <a:spcAft>
                <a:spcPts val="0"/>
              </a:spcAft>
              <a:buClrTx/>
              <a:buSzTx/>
              <a:buNone/>
              <a:tabLst/>
              <a:defRPr/>
            </a:pPr>
            <a:endParaRPr kumimoji="0" lang="cs-CZ" sz="2700" b="0" i="0" u="none" strike="noStrike" kern="1200" cap="none" spc="0" normalizeH="0" baseline="0" noProof="0" dirty="0">
              <a:ln>
                <a:noFill/>
              </a:ln>
              <a:solidFill>
                <a:prstClr val="black"/>
              </a:solidFill>
              <a:effectLst/>
              <a:uLnTx/>
              <a:uFillTx/>
              <a:latin typeface="Calibri"/>
              <a:ea typeface="+mn-ea"/>
              <a:cs typeface="+mn-cs"/>
            </a:endParaRPr>
          </a:p>
          <a:p>
            <a:pPr marL="0" indent="0" algn="just">
              <a:buNone/>
            </a:pPr>
            <a:endParaRPr lang="cs-CZ" sz="1600" dirty="0">
              <a:solidFill>
                <a:prstClr val="black"/>
              </a:solidFill>
            </a:endParaRPr>
          </a:p>
          <a:p>
            <a:pPr marL="0" lvl="0" indent="0" algn="just">
              <a:buNone/>
            </a:pPr>
            <a:endParaRPr lang="cs-CZ" sz="2400" dirty="0">
              <a:solidFill>
                <a:prstClr val="black"/>
              </a:solidFill>
            </a:endParaRPr>
          </a:p>
          <a:p>
            <a:endParaRPr lang="cs-CZ" dirty="0"/>
          </a:p>
        </p:txBody>
      </p:sp>
    </p:spTree>
    <p:extLst>
      <p:ext uri="{BB962C8B-B14F-4D97-AF65-F5344CB8AC3E}">
        <p14:creationId xmlns:p14="http://schemas.microsoft.com/office/powerpoint/2010/main" val="1212486377"/>
      </p:ext>
    </p:extLst>
  </p:cSld>
  <p:clrMapOvr>
    <a:masterClrMapping/>
  </p:clrMapOvr>
  <p:transition spd="slow">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11096"/>
          </a:xfrm>
        </p:spPr>
        <p:txBody>
          <a:bodyPr>
            <a:normAutofit/>
          </a:bodyPr>
          <a:lstStyle/>
          <a:p>
            <a:r>
              <a:rPr lang="cs-CZ" sz="2400" b="1" dirty="0">
                <a:solidFill>
                  <a:prstClr val="black"/>
                </a:solidFill>
              </a:rPr>
              <a:t>Přestupky podle § 125c odst. 1 písm. e) zákona č. 361/2000 Sb.</a:t>
            </a:r>
            <a:endParaRPr lang="cs-CZ" sz="2400" dirty="0"/>
          </a:p>
        </p:txBody>
      </p:sp>
      <p:sp>
        <p:nvSpPr>
          <p:cNvPr id="3" name="Zástupný symbol pro obsah 2"/>
          <p:cNvSpPr>
            <a:spLocks noGrp="1"/>
          </p:cNvSpPr>
          <p:nvPr>
            <p:ph idx="1"/>
          </p:nvPr>
        </p:nvSpPr>
        <p:spPr>
          <a:xfrm>
            <a:off x="762000" y="980728"/>
            <a:ext cx="8077200" cy="5877272"/>
          </a:xfrm>
        </p:spPr>
        <p:txBody>
          <a:bodyPr>
            <a:normAutofit fontScale="92500"/>
          </a:bodyPr>
          <a:lstStyle/>
          <a:p>
            <a:pPr marL="0" lvl="0" indent="0" algn="just">
              <a:buNone/>
            </a:pPr>
            <a:r>
              <a:rPr lang="pt-BR" sz="2600" b="1" dirty="0">
                <a:solidFill>
                  <a:prstClr val="black"/>
                </a:solidFill>
              </a:rPr>
              <a:t>§ 125c odst. 1 písm. e) </a:t>
            </a:r>
            <a:r>
              <a:rPr lang="cs-CZ" sz="2600" b="1" dirty="0">
                <a:solidFill>
                  <a:prstClr val="black"/>
                </a:solidFill>
              </a:rPr>
              <a:t>bod </a:t>
            </a:r>
            <a:r>
              <a:rPr lang="cs-CZ" sz="2600" b="1" dirty="0">
                <a:solidFill>
                  <a:srgbClr val="00B050"/>
                </a:solidFill>
              </a:rPr>
              <a:t>4</a:t>
            </a:r>
            <a:r>
              <a:rPr lang="cs-CZ" sz="2600" dirty="0">
                <a:solidFill>
                  <a:srgbClr val="00B050"/>
                </a:solidFill>
              </a:rPr>
              <a:t> </a:t>
            </a:r>
            <a:r>
              <a:rPr lang="cs-CZ" sz="2400" dirty="0">
                <a:solidFill>
                  <a:prstClr val="black"/>
                </a:solidFill>
              </a:rPr>
              <a:t>(cizozemský ŘP)</a:t>
            </a:r>
          </a:p>
          <a:p>
            <a:pPr algn="just"/>
            <a:r>
              <a:rPr lang="cs-CZ" sz="2600" dirty="0">
                <a:solidFill>
                  <a:prstClr val="black"/>
                </a:solidFill>
              </a:rPr>
              <a:t>řídí motorové vozidlo a jako držitel řidičského průkazu členského státu, řidičského průkazu vydaného cizím státem nebo mezinárodního řidičského průkazu vydaného cizím státem pozbyla právo k řízení motorového vozidla na území České republiky podle § 123c odst. 7 </a:t>
            </a:r>
            <a:r>
              <a:rPr lang="cs-CZ" sz="2600" dirty="0">
                <a:solidFill>
                  <a:srgbClr val="00B050"/>
                </a:solidFill>
              </a:rPr>
              <a:t>nebo je ve výkonu správního trestu nebo trestu zákazu činnosti spočívajícího </a:t>
            </a:r>
            <a:br>
              <a:rPr lang="cs-CZ" sz="2600" dirty="0">
                <a:solidFill>
                  <a:srgbClr val="00B050"/>
                </a:solidFill>
              </a:rPr>
            </a:br>
            <a:r>
              <a:rPr lang="cs-CZ" sz="2600" dirty="0">
                <a:solidFill>
                  <a:srgbClr val="00B050"/>
                </a:solidFill>
              </a:rPr>
              <a:t>v zákazu řízení motorových vozidel.</a:t>
            </a:r>
          </a:p>
          <a:p>
            <a:pPr marL="0" lvl="0" indent="0" algn="just">
              <a:buNone/>
            </a:pPr>
            <a:r>
              <a:rPr lang="cs-CZ" sz="2400" b="1" dirty="0">
                <a:solidFill>
                  <a:prstClr val="black"/>
                </a:solidFill>
              </a:rPr>
              <a:t>§ 123c odst. 7 </a:t>
            </a:r>
            <a:r>
              <a:rPr lang="cs-CZ" sz="2400" dirty="0">
                <a:solidFill>
                  <a:prstClr val="black"/>
                </a:solidFill>
              </a:rPr>
              <a:t>Dosáhne-li řidič, který je držitelem řidičského průkazu členského státu, řidičského průkazu vydaného cizím státem, mezinárodního řidičského průkazu vydaného cizím státem, celkového počtu 12 bodů, pozbývá právo k řízení motorového vozidla na území České republiky po dobu jednoho roku. Ministerstvo sdělí, po obdržení podkladů zaslaných příslušným obecním úřadem obce </a:t>
            </a:r>
            <a:br>
              <a:rPr lang="cs-CZ" sz="2400" dirty="0">
                <a:solidFill>
                  <a:prstClr val="black"/>
                </a:solidFill>
              </a:rPr>
            </a:br>
            <a:r>
              <a:rPr lang="cs-CZ" sz="2400" dirty="0">
                <a:solidFill>
                  <a:prstClr val="black"/>
                </a:solidFill>
              </a:rPr>
              <a:t>s rozšířenou působností, tuto skutečnost orgánu, který řidičský průkaz vydal.</a:t>
            </a:r>
            <a:endParaRPr lang="cs-CZ" sz="1100" dirty="0">
              <a:solidFill>
                <a:prstClr val="black"/>
              </a:solidFill>
            </a:endParaRPr>
          </a:p>
        </p:txBody>
      </p:sp>
    </p:spTree>
    <p:extLst>
      <p:ext uri="{BB962C8B-B14F-4D97-AF65-F5344CB8AC3E}">
        <p14:creationId xmlns:p14="http://schemas.microsoft.com/office/powerpoint/2010/main" val="1225953139"/>
      </p:ext>
    </p:extLst>
  </p:cSld>
  <p:clrMapOvr>
    <a:masterClrMapping/>
  </p:clrMapOvr>
  <p:transition spd="slow">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83104"/>
          </a:xfrm>
        </p:spPr>
        <p:txBody>
          <a:bodyPr>
            <a:normAutofit/>
          </a:bodyPr>
          <a:lstStyle/>
          <a:p>
            <a:r>
              <a:rPr lang="cs-CZ" sz="2400" b="1" dirty="0">
                <a:solidFill>
                  <a:prstClr val="black"/>
                </a:solidFill>
              </a:rPr>
              <a:t>Přestupky podle § 125c odst. 1 písm. e) zákona č. 361/2000 Sb.</a:t>
            </a:r>
            <a:endParaRPr lang="cs-CZ" sz="2400" dirty="0"/>
          </a:p>
        </p:txBody>
      </p:sp>
      <p:sp>
        <p:nvSpPr>
          <p:cNvPr id="3" name="Zástupný symbol pro obsah 2"/>
          <p:cNvSpPr>
            <a:spLocks noGrp="1"/>
          </p:cNvSpPr>
          <p:nvPr>
            <p:ph idx="1"/>
          </p:nvPr>
        </p:nvSpPr>
        <p:spPr>
          <a:xfrm>
            <a:off x="762000" y="1196752"/>
            <a:ext cx="8077200" cy="5544615"/>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500" b="1" i="0" u="none" strike="noStrike" kern="1200" cap="none" spc="0" normalizeH="0" baseline="0" noProof="0" dirty="0">
                <a:ln>
                  <a:noFill/>
                </a:ln>
                <a:solidFill>
                  <a:prstClr val="black"/>
                </a:solidFill>
                <a:effectLst/>
                <a:uLnTx/>
                <a:uFillTx/>
                <a:latin typeface="Calibri"/>
                <a:ea typeface="+mn-ea"/>
                <a:cs typeface="+mn-cs"/>
              </a:rPr>
              <a:t>správní tresty za písm. e) bod 4</a:t>
            </a:r>
            <a:endParaRPr kumimoji="0" lang="cs-CZ" sz="2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pokuta </a:t>
            </a:r>
            <a:r>
              <a:rPr kumimoji="0" lang="cs-CZ" sz="2700" b="1" i="0" u="none" strike="noStrike" kern="1200" cap="none" spc="0" normalizeH="0" baseline="0" noProof="0" dirty="0">
                <a:ln>
                  <a:noFill/>
                </a:ln>
                <a:solidFill>
                  <a:prstClr val="black"/>
                </a:solidFill>
                <a:effectLst/>
                <a:uLnTx/>
                <a:uFillTx/>
                <a:latin typeface="Calibri"/>
                <a:ea typeface="+mn-ea"/>
                <a:cs typeface="Arial"/>
              </a:rPr>
              <a:t>od 25 000 Kč do 75 000 Kč</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 125c odst. 5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písm. a)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zákaz činnosti </a:t>
            </a:r>
            <a:r>
              <a:rPr kumimoji="0" lang="cs-CZ" sz="2700" b="1" i="0" u="none" strike="noStrike" kern="1200" cap="none" spc="0" normalizeH="0" baseline="0" noProof="0" dirty="0">
                <a:ln>
                  <a:noFill/>
                </a:ln>
                <a:solidFill>
                  <a:prstClr val="black"/>
                </a:solidFill>
                <a:effectLst/>
                <a:uLnTx/>
                <a:uFillTx/>
                <a:latin typeface="Calibri"/>
                <a:ea typeface="+mn-ea"/>
                <a:cs typeface="Arial"/>
              </a:rPr>
              <a:t>od 18 měsíců do 36 měsíců </a:t>
            </a:r>
            <a:br>
              <a:rPr kumimoji="0" lang="cs-CZ" sz="2700" b="1"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125c odst. 6 písm. a)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7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700" b="1" i="0" u="none" strike="noStrike" kern="1200" cap="none" spc="0" normalizeH="0" baseline="0" noProof="0" dirty="0">
                <a:ln>
                  <a:noFill/>
                </a:ln>
                <a:solidFill>
                  <a:prstClr val="black"/>
                </a:solidFill>
                <a:effectLst/>
                <a:uLnTx/>
                <a:uFillTx/>
                <a:latin typeface="Calibri"/>
                <a:ea typeface="+mn-ea"/>
                <a:cs typeface="Arial"/>
              </a:rPr>
              <a:t>nelze řešit </a:t>
            </a:r>
            <a:endParaRPr kumimoji="0" lang="en-US" sz="2700" b="1" i="0" u="none" strike="noStrike" kern="1200" cap="none" spc="0" normalizeH="0" baseline="0" noProof="0" dirty="0">
              <a:ln>
                <a:noFill/>
              </a:ln>
              <a:solidFill>
                <a:prstClr val="black"/>
              </a:solidFill>
              <a:effectLst/>
              <a:highlight>
                <a:srgbClr val="FFFF00"/>
              </a:highligh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700" b="1" i="0" u="none" strike="noStrike" kern="1200" cap="none" spc="0" normalizeH="0" baseline="0" noProof="0" dirty="0">
                <a:ln>
                  <a:noFill/>
                </a:ln>
                <a:solidFill>
                  <a:prstClr val="black"/>
                </a:solidFill>
                <a:effectLst/>
                <a:uLnTx/>
                <a:uFillTx/>
                <a:latin typeface="Calibri"/>
                <a:ea typeface="+mn-ea"/>
                <a:cs typeface="Arial"/>
              </a:rPr>
              <a:t>4</a:t>
            </a:r>
            <a:r>
              <a:rPr kumimoji="0" lang="cs-CZ" sz="2700" b="0" i="0" u="none" strike="noStrike" kern="1200" cap="none" spc="0" normalizeH="0" baseline="0" noProof="0" dirty="0">
                <a:ln>
                  <a:noFill/>
                </a:ln>
                <a:solidFill>
                  <a:prstClr val="black"/>
                </a:solidFill>
                <a:effectLst/>
                <a:uLnTx/>
                <a:uFillTx/>
                <a:latin typeface="Calibri"/>
                <a:ea typeface="+mn-ea"/>
                <a:cs typeface="Arial"/>
              </a:rPr>
              <a:t> </a:t>
            </a:r>
            <a:r>
              <a:rPr kumimoji="0" lang="cs-CZ" sz="2700" b="1" i="0" u="none" strike="noStrike" kern="1200" cap="none" spc="0" normalizeH="0" baseline="0" noProof="0" dirty="0">
                <a:ln>
                  <a:noFill/>
                </a:ln>
                <a:solidFill>
                  <a:prstClr val="black"/>
                </a:solidFill>
                <a:effectLst/>
                <a:uLnTx/>
                <a:uFillTx/>
                <a:latin typeface="Calibri"/>
                <a:ea typeface="+mn-ea"/>
                <a:cs typeface="Arial"/>
              </a:rPr>
              <a:t>body</a:t>
            </a:r>
            <a:endParaRPr kumimoji="0" lang="cs-CZ" sz="2500" b="0" i="0" u="none" strike="noStrike" kern="1200" cap="none" spc="0" normalizeH="0" baseline="0" noProof="0" dirty="0">
              <a:ln>
                <a:noFill/>
              </a:ln>
              <a:solidFill>
                <a:prstClr val="black"/>
              </a:solidFill>
              <a:effectLst/>
              <a:uLnTx/>
              <a:uFillTx/>
              <a:latin typeface="Calibri"/>
              <a:ea typeface="+mn-ea"/>
              <a:cs typeface="+mn-cs"/>
            </a:endParaRPr>
          </a:p>
          <a:p>
            <a:pPr lvl="0" algn="just"/>
            <a:endParaRPr lang="cs-CZ" sz="2700" dirty="0">
              <a:solidFill>
                <a:prstClr val="black"/>
              </a:solidFill>
            </a:endParaRPr>
          </a:p>
        </p:txBody>
      </p:sp>
    </p:spTree>
    <p:extLst>
      <p:ext uri="{BB962C8B-B14F-4D97-AF65-F5344CB8AC3E}">
        <p14:creationId xmlns:p14="http://schemas.microsoft.com/office/powerpoint/2010/main" val="893129637"/>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11096"/>
          </a:xfrm>
        </p:spPr>
        <p:txBody>
          <a:bodyPr>
            <a:normAutofit/>
          </a:bodyPr>
          <a:lstStyle/>
          <a:p>
            <a:pPr algn="ctr"/>
            <a:r>
              <a:rPr lang="cs-CZ" sz="2600" b="1" dirty="0">
                <a:solidFill>
                  <a:prstClr val="black"/>
                </a:solidFill>
              </a:rPr>
              <a:t>Novela zákona o silničním provozu</a:t>
            </a:r>
            <a:endParaRPr lang="cs-CZ" dirty="0"/>
          </a:p>
        </p:txBody>
      </p:sp>
      <p:sp>
        <p:nvSpPr>
          <p:cNvPr id="3" name="Zástupný symbol pro obsah 2"/>
          <p:cNvSpPr>
            <a:spLocks noGrp="1"/>
          </p:cNvSpPr>
          <p:nvPr>
            <p:ph idx="1"/>
          </p:nvPr>
        </p:nvSpPr>
        <p:spPr>
          <a:xfrm>
            <a:off x="762000" y="1124744"/>
            <a:ext cx="8077200" cy="5544615"/>
          </a:xfrm>
        </p:spPr>
        <p:txBody>
          <a:bodyPr>
            <a:normAutofit lnSpcReduction="10000"/>
          </a:bodyPr>
          <a:lstStyle/>
          <a:p>
            <a:pPr marL="0" indent="0">
              <a:lnSpc>
                <a:spcPct val="90000"/>
              </a:lnSpc>
              <a:buNone/>
            </a:pPr>
            <a:r>
              <a:rPr lang="cs-CZ" sz="2400" b="1" u="sng" dirty="0"/>
              <a:t>Hlavní změny v novele</a:t>
            </a:r>
          </a:p>
          <a:p>
            <a:pPr algn="just">
              <a:spcBef>
                <a:spcPts val="1200"/>
              </a:spcBef>
            </a:pPr>
            <a:r>
              <a:rPr lang="cs-CZ" sz="2400" b="1" dirty="0"/>
              <a:t>prohlášení ŘP a ORV za zadržené, odejmutí ŘP a ORV</a:t>
            </a:r>
          </a:p>
          <a:p>
            <a:pPr algn="just">
              <a:spcBef>
                <a:spcPts val="1200"/>
              </a:spcBef>
            </a:pPr>
            <a:r>
              <a:rPr lang="cs-CZ" sz="2400" b="1" dirty="0"/>
              <a:t>zrušení povinnosti mít u sebe </a:t>
            </a:r>
            <a:r>
              <a:rPr lang="cs-CZ" sz="2400" b="1" dirty="0">
                <a:highlight>
                  <a:srgbClr val="FFFF00"/>
                </a:highlight>
              </a:rPr>
              <a:t>platný</a:t>
            </a:r>
            <a:r>
              <a:rPr lang="cs-CZ" sz="2400" b="1" dirty="0"/>
              <a:t> ŘP, ORV, PPZŘ (pouze OP)</a:t>
            </a:r>
          </a:p>
          <a:p>
            <a:pPr algn="just">
              <a:spcBef>
                <a:spcPts val="1200"/>
              </a:spcBef>
            </a:pPr>
            <a:r>
              <a:rPr lang="cs-CZ" sz="2400" b="1" dirty="0"/>
              <a:t>výjimka z užití chodníku pro IZS a OP/MP</a:t>
            </a:r>
          </a:p>
          <a:p>
            <a:pPr algn="just">
              <a:spcBef>
                <a:spcPts val="1200"/>
              </a:spcBef>
            </a:pPr>
            <a:r>
              <a:rPr lang="cs-CZ" sz="2400" dirty="0"/>
              <a:t>rozšíření oprávnění OP/MP řešit přestupky </a:t>
            </a:r>
            <a:r>
              <a:rPr lang="cs-CZ" sz="2400" b="1" dirty="0"/>
              <a:t>příkazem na místě </a:t>
            </a:r>
            <a:r>
              <a:rPr lang="cs-CZ" sz="2400" dirty="0"/>
              <a:t>– pěší, cyklistická, obytná či sdílená zóna, včetně některých nových přestupků</a:t>
            </a:r>
          </a:p>
          <a:p>
            <a:pPr algn="just">
              <a:spcBef>
                <a:spcPts val="1200"/>
              </a:spcBef>
            </a:pPr>
            <a:r>
              <a:rPr lang="cs-CZ" sz="2400" dirty="0"/>
              <a:t>oprávnění </a:t>
            </a:r>
            <a:r>
              <a:rPr lang="cs-CZ" sz="2400" b="1" dirty="0"/>
              <a:t>celníků </a:t>
            </a:r>
            <a:r>
              <a:rPr lang="cs-CZ" sz="2400" dirty="0"/>
              <a:t>usměrňovat provoz</a:t>
            </a:r>
          </a:p>
          <a:p>
            <a:pPr algn="just">
              <a:spcBef>
                <a:spcPts val="1200"/>
              </a:spcBef>
            </a:pPr>
            <a:r>
              <a:rPr lang="cs-CZ" sz="2400" dirty="0"/>
              <a:t>oprávnění </a:t>
            </a:r>
            <a:r>
              <a:rPr lang="cs-CZ" sz="2400" b="1" dirty="0"/>
              <a:t>Vojenské policie </a:t>
            </a:r>
            <a:r>
              <a:rPr lang="cs-CZ" sz="2400" dirty="0"/>
              <a:t>řešit vybrané přestupky příkazem na místě</a:t>
            </a:r>
          </a:p>
          <a:p>
            <a:pPr algn="just">
              <a:spcBef>
                <a:spcPts val="1200"/>
              </a:spcBef>
            </a:pPr>
            <a:r>
              <a:rPr lang="cs-CZ" sz="2400" dirty="0"/>
              <a:t>možnost zvýšení nejvyšší dovolené rychlost na </a:t>
            </a:r>
            <a:r>
              <a:rPr lang="cs-CZ" sz="2400" b="1" dirty="0"/>
              <a:t>dálnici na </a:t>
            </a:r>
            <a:br>
              <a:rPr lang="cs-CZ" sz="2400" b="1" dirty="0"/>
            </a:br>
            <a:r>
              <a:rPr lang="cs-CZ" sz="2400" b="1" dirty="0"/>
              <a:t>150 km/h</a:t>
            </a:r>
          </a:p>
        </p:txBody>
      </p:sp>
    </p:spTree>
    <p:extLst>
      <p:ext uri="{BB962C8B-B14F-4D97-AF65-F5344CB8AC3E}">
        <p14:creationId xmlns:p14="http://schemas.microsoft.com/office/powerpoint/2010/main" val="1979752605"/>
      </p:ext>
    </p:extLst>
  </p:cSld>
  <p:clrMapOvr>
    <a:masterClrMapping/>
  </p:clrMapOvr>
  <p:transition spd="slow">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639088"/>
          </a:xfrm>
        </p:spPr>
        <p:txBody>
          <a:bodyPr>
            <a:normAutofit/>
          </a:bodyPr>
          <a:lstStyle/>
          <a:p>
            <a:r>
              <a:rPr lang="cs-CZ" sz="2400" b="1" dirty="0">
                <a:solidFill>
                  <a:prstClr val="black"/>
                </a:solidFill>
              </a:rPr>
              <a:t>Přestupky podle § 125c odst. 1 písm. e) zákona č. 361/2000 Sb.</a:t>
            </a:r>
            <a:endParaRPr lang="cs-CZ" sz="2400" dirty="0"/>
          </a:p>
        </p:txBody>
      </p:sp>
      <p:sp>
        <p:nvSpPr>
          <p:cNvPr id="3" name="Zástupný symbol pro obsah 2"/>
          <p:cNvSpPr>
            <a:spLocks noGrp="1"/>
          </p:cNvSpPr>
          <p:nvPr>
            <p:ph idx="1"/>
          </p:nvPr>
        </p:nvSpPr>
        <p:spPr>
          <a:xfrm>
            <a:off x="762000" y="1124745"/>
            <a:ext cx="8077200" cy="5400600"/>
          </a:xfrm>
        </p:spPr>
        <p:txBody>
          <a:bodyPr>
            <a:normAutofit/>
          </a:bodyPr>
          <a:lstStyle/>
          <a:p>
            <a:pPr marL="0" lvl="0" indent="0" algn="just">
              <a:buNone/>
            </a:pPr>
            <a:r>
              <a:rPr lang="pt-BR" sz="2600" b="1" dirty="0">
                <a:solidFill>
                  <a:prstClr val="black"/>
                </a:solidFill>
              </a:rPr>
              <a:t>§ 125c odst. 1 písm. e) </a:t>
            </a:r>
            <a:r>
              <a:rPr lang="cs-CZ" sz="2600" b="1" dirty="0">
                <a:solidFill>
                  <a:prstClr val="black"/>
                </a:solidFill>
              </a:rPr>
              <a:t>bod </a:t>
            </a:r>
            <a:r>
              <a:rPr lang="cs-CZ" sz="2600" b="1" dirty="0">
                <a:solidFill>
                  <a:srgbClr val="00B050"/>
                </a:solidFill>
              </a:rPr>
              <a:t>5</a:t>
            </a:r>
          </a:p>
          <a:p>
            <a:pPr algn="just"/>
            <a:r>
              <a:rPr lang="cs-CZ" sz="2400" dirty="0">
                <a:solidFill>
                  <a:prstClr val="black"/>
                </a:solidFill>
              </a:rPr>
              <a:t>řídí motorové vozidlo a řidičské oprávnění jí bylo pozastaveno podle § 95 nebo exekučním příkazem podle exekučního řádu</a:t>
            </a:r>
          </a:p>
          <a:p>
            <a:pPr marL="0" lvl="0" indent="0" algn="just">
              <a:buNone/>
            </a:pPr>
            <a:r>
              <a:rPr lang="cs-CZ" sz="2400" b="1" dirty="0">
                <a:solidFill>
                  <a:prstClr val="black"/>
                </a:solidFill>
              </a:rPr>
              <a:t>§ 95 Pozastavení řidičského oprávnění (zdravotní, odborná nezpůsobilost)</a:t>
            </a:r>
            <a:endParaRPr lang="cs-CZ" sz="2400" dirty="0">
              <a:solidFill>
                <a:prstClr val="black"/>
              </a:solidFill>
            </a:endParaRPr>
          </a:p>
          <a:p>
            <a:pPr marL="0" lvl="0" indent="0" algn="just">
              <a:buNone/>
            </a:pPr>
            <a:r>
              <a:rPr lang="cs-CZ" sz="2400" dirty="0">
                <a:solidFill>
                  <a:prstClr val="black"/>
                </a:solidFill>
              </a:rPr>
              <a:t>(1) V rámci řízení o podmínění, omezení nebo odnětí řidičského oprávnění může příslušný obecní úřad obce s rozšířenou působností rozhodnout o pozastavení řidičského oprávnění jako o předběžném opatření podle zvláštního právního předpisu.</a:t>
            </a:r>
          </a:p>
          <a:p>
            <a:pPr marL="0" lvl="0" indent="0" algn="just">
              <a:buNone/>
            </a:pPr>
            <a:r>
              <a:rPr lang="cs-CZ" sz="2400" dirty="0">
                <a:solidFill>
                  <a:prstClr val="black"/>
                </a:solidFill>
              </a:rPr>
              <a:t>(2) Pozastavení řidičského oprávnění znamená, že držitel řidičského oprávnění nesmí po dobu platnosti tohoto pozastavení řídit motorová vozidla.</a:t>
            </a:r>
          </a:p>
        </p:txBody>
      </p:sp>
    </p:spTree>
    <p:extLst>
      <p:ext uri="{BB962C8B-B14F-4D97-AF65-F5344CB8AC3E}">
        <p14:creationId xmlns:p14="http://schemas.microsoft.com/office/powerpoint/2010/main" val="791695056"/>
      </p:ext>
    </p:extLst>
  </p:cSld>
  <p:clrMapOvr>
    <a:masterClrMapping/>
  </p:clrMapOvr>
  <p:transition spd="slow">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11096"/>
          </a:xfrm>
        </p:spPr>
        <p:txBody>
          <a:bodyPr>
            <a:normAutofit/>
          </a:bodyPr>
          <a:lstStyle/>
          <a:p>
            <a:r>
              <a:rPr lang="cs-CZ" sz="2400" b="1" dirty="0">
                <a:solidFill>
                  <a:prstClr val="black"/>
                </a:solidFill>
              </a:rPr>
              <a:t>Přestupky podle § 125c odst. 1 písm. e) zákona č. 361/2000 Sb.</a:t>
            </a:r>
            <a:endParaRPr lang="cs-CZ" sz="2400" dirty="0"/>
          </a:p>
        </p:txBody>
      </p:sp>
      <p:sp>
        <p:nvSpPr>
          <p:cNvPr id="3" name="Zástupný symbol pro obsah 2"/>
          <p:cNvSpPr>
            <a:spLocks noGrp="1"/>
          </p:cNvSpPr>
          <p:nvPr>
            <p:ph idx="1"/>
          </p:nvPr>
        </p:nvSpPr>
        <p:spPr>
          <a:xfrm>
            <a:off x="762000" y="980728"/>
            <a:ext cx="8077200" cy="5877271"/>
          </a:xfrm>
        </p:spPr>
        <p:txBody>
          <a:bodyPr/>
          <a:lstStyle/>
          <a:p>
            <a:pPr marL="0" lvl="0" indent="0" algn="just">
              <a:buNone/>
            </a:pPr>
            <a:r>
              <a:rPr lang="cs-CZ" sz="2600" dirty="0">
                <a:solidFill>
                  <a:prstClr val="black"/>
                </a:solidFill>
              </a:rPr>
              <a:t>Zákon č. 120/2001 Sb., o soudních exekutorech a exekuční činnosti (exekuční řád) a o změně dalších zákonů  </a:t>
            </a:r>
          </a:p>
          <a:p>
            <a:pPr marL="0" lvl="0" indent="0" algn="just">
              <a:buNone/>
            </a:pPr>
            <a:endParaRPr lang="cs-CZ" sz="1300" dirty="0">
              <a:solidFill>
                <a:prstClr val="black"/>
              </a:solidFill>
            </a:endParaRPr>
          </a:p>
          <a:p>
            <a:pPr marL="0" lvl="0" indent="0" algn="just">
              <a:buNone/>
            </a:pPr>
            <a:r>
              <a:rPr lang="cs-CZ" sz="2700" b="1" dirty="0">
                <a:solidFill>
                  <a:prstClr val="black"/>
                </a:solidFill>
              </a:rPr>
              <a:t>Exekuce pozastavením řidičského oprávnění (§ 71a)</a:t>
            </a:r>
            <a:endParaRPr lang="cs-CZ" sz="2700" dirty="0">
              <a:solidFill>
                <a:prstClr val="black"/>
              </a:solidFill>
            </a:endParaRPr>
          </a:p>
          <a:p>
            <a:pPr marL="0" lvl="0" indent="0" algn="just">
              <a:buNone/>
            </a:pPr>
            <a:r>
              <a:rPr lang="cs-CZ" sz="2500" dirty="0">
                <a:solidFill>
                  <a:prstClr val="black"/>
                </a:solidFill>
              </a:rPr>
              <a:t>§ 71a [Exekuční příkaz k pozastavení řidičského oprávnění]</a:t>
            </a:r>
          </a:p>
          <a:p>
            <a:pPr marL="0" lvl="0" indent="0" algn="just">
              <a:buNone/>
            </a:pPr>
            <a:r>
              <a:rPr lang="cs-CZ" sz="2400" dirty="0">
                <a:solidFill>
                  <a:prstClr val="black"/>
                </a:solidFill>
              </a:rPr>
              <a:t>(1) Exekuční příkaz k pozastavení řidičského oprávnění povinného může exekutor vydat pouze tehdy, jestliže je v exekuci vymáhán nedoplatek výživného na nezletilé dítě.</a:t>
            </a:r>
          </a:p>
          <a:p>
            <a:pPr marL="0" marR="0" lvl="0" indent="0" algn="just" defTabSz="914400" rtl="0" eaLnBrk="1" fontAlgn="auto" latinLnBrk="0" hangingPunct="1">
              <a:lnSpc>
                <a:spcPct val="100000"/>
              </a:lnSpc>
              <a:spcBef>
                <a:spcPct val="20000"/>
              </a:spcBef>
              <a:spcAft>
                <a:spcPts val="0"/>
              </a:spcAft>
              <a:buClrTx/>
              <a:buSzTx/>
              <a:buNone/>
              <a:tabLst/>
              <a:defRPr/>
            </a:pPr>
            <a:r>
              <a:rPr lang="cs-CZ" sz="2400" dirty="0">
                <a:solidFill>
                  <a:prstClr val="black"/>
                </a:solidFill>
              </a:rPr>
              <a:t>(3) Dnem doručení exekučního příkazu povinnému se povinnému pozastavuje řidičské oprávnění udělené podle zvláštního právního předpisu. </a:t>
            </a:r>
            <a:r>
              <a:rPr lang="cs-CZ" sz="2400" b="1" dirty="0">
                <a:solidFill>
                  <a:prstClr val="black"/>
                </a:solidFill>
              </a:rPr>
              <a:t>Po dobu pozastavení řidičského oprávnění držitel řidičského oprávnění nesmí řídit motorová vozidla. Exekuční příkaz se povinnému doručuje do vlastních rukou.</a:t>
            </a:r>
          </a:p>
          <a:p>
            <a:pPr marL="0" lvl="0" indent="0" algn="just">
              <a:buNone/>
            </a:pPr>
            <a:endParaRPr lang="cs-CZ" sz="2400" dirty="0">
              <a:solidFill>
                <a:prstClr val="black"/>
              </a:solidFill>
            </a:endParaRPr>
          </a:p>
        </p:txBody>
      </p:sp>
    </p:spTree>
    <p:extLst>
      <p:ext uri="{BB962C8B-B14F-4D97-AF65-F5344CB8AC3E}">
        <p14:creationId xmlns:p14="http://schemas.microsoft.com/office/powerpoint/2010/main" val="4126279617"/>
      </p:ext>
    </p:extLst>
  </p:cSld>
  <p:clrMapOvr>
    <a:masterClrMapping/>
  </p:clrMapOvr>
  <p:transition spd="slow">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639088"/>
          </a:xfrm>
        </p:spPr>
        <p:txBody>
          <a:bodyPr>
            <a:normAutofit/>
          </a:bodyPr>
          <a:lstStyle/>
          <a:p>
            <a:r>
              <a:rPr lang="cs-CZ" sz="2400" b="1" dirty="0">
                <a:solidFill>
                  <a:prstClr val="black"/>
                </a:solidFill>
              </a:rPr>
              <a:t>Přestupky podle § 125c odst. 1 písm. e) zákona č. 361/2000 Sb.</a:t>
            </a:r>
            <a:endParaRPr lang="cs-CZ" sz="2400" dirty="0"/>
          </a:p>
        </p:txBody>
      </p:sp>
      <p:sp>
        <p:nvSpPr>
          <p:cNvPr id="3" name="Zástupný symbol pro obsah 2"/>
          <p:cNvSpPr>
            <a:spLocks noGrp="1"/>
          </p:cNvSpPr>
          <p:nvPr>
            <p:ph idx="1"/>
          </p:nvPr>
        </p:nvSpPr>
        <p:spPr>
          <a:xfrm>
            <a:off x="762000" y="1052737"/>
            <a:ext cx="8130480" cy="4968551"/>
          </a:xfrm>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písm. e) bod 5</a:t>
            </a:r>
            <a:endParaRPr kumimoji="0" lang="cs-CZ" sz="2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solidFill>
                  <a:prstClr val="black"/>
                </a:solidFill>
                <a:effectLst/>
                <a:uLnTx/>
                <a:uFillTx/>
                <a:latin typeface="Calibri"/>
                <a:ea typeface="+mn-ea"/>
                <a:cs typeface="Arial"/>
              </a:rPr>
              <a:t> </a:t>
            </a:r>
            <a:r>
              <a:rPr kumimoji="0" lang="cs-CZ" sz="2700" b="0" i="0" u="none" strike="noStrike" kern="1200" cap="none" spc="0" normalizeH="0" baseline="0" noProof="0" dirty="0">
                <a:ln>
                  <a:noFill/>
                </a:ln>
                <a:solidFill>
                  <a:prstClr val="black"/>
                </a:solidFill>
                <a:effectLst/>
                <a:uLnTx/>
                <a:uFillTx/>
                <a:latin typeface="Calibri"/>
                <a:ea typeface="+mn-ea"/>
                <a:cs typeface="Arial"/>
              </a:rPr>
              <a:t>pokuta </a:t>
            </a:r>
            <a:r>
              <a:rPr kumimoji="0" lang="cs-CZ" sz="2700" b="1" i="0" u="none" strike="noStrike" kern="1200" cap="none" spc="0" normalizeH="0" baseline="0" noProof="0" dirty="0">
                <a:ln>
                  <a:noFill/>
                </a:ln>
                <a:solidFill>
                  <a:prstClr val="black"/>
                </a:solidFill>
                <a:effectLst/>
                <a:uLnTx/>
                <a:uFillTx/>
                <a:latin typeface="Calibri"/>
                <a:ea typeface="+mn-ea"/>
                <a:cs typeface="Arial"/>
              </a:rPr>
              <a:t>od 7 000 Kč do 25 000 Kč</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 125c odst. 5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písm. b)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zákaz činnosti </a:t>
            </a:r>
            <a:r>
              <a:rPr kumimoji="0" lang="cs-CZ" sz="2700" b="1" i="0" u="none" strike="noStrike" kern="1200" cap="none" spc="0" normalizeH="0" baseline="0" noProof="0" dirty="0">
                <a:ln>
                  <a:noFill/>
                </a:ln>
                <a:solidFill>
                  <a:prstClr val="black"/>
                </a:solidFill>
                <a:effectLst/>
                <a:uLnTx/>
                <a:uFillTx/>
                <a:latin typeface="Calibri"/>
                <a:ea typeface="+mn-ea"/>
                <a:cs typeface="Arial"/>
              </a:rPr>
              <a:t>od 6 měsíců do 18 měsíců </a:t>
            </a:r>
            <a:br>
              <a:rPr kumimoji="0" lang="cs-CZ" sz="2700" b="1"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125c odst. 6 písm. b)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7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700" b="1" i="0" u="none" strike="noStrike" kern="1200" cap="none" spc="0" normalizeH="0" baseline="0" noProof="0" dirty="0">
                <a:ln>
                  <a:noFill/>
                </a:ln>
                <a:solidFill>
                  <a:prstClr val="black"/>
                </a:solidFill>
                <a:effectLst/>
                <a:uLnTx/>
                <a:uFillTx/>
                <a:latin typeface="Calibri"/>
                <a:ea typeface="+mn-ea"/>
                <a:cs typeface="Arial"/>
              </a:rPr>
              <a:t>nelze řešit </a:t>
            </a:r>
            <a:endParaRPr kumimoji="0" lang="en-US" sz="2700" b="1" i="0" u="none" strike="noStrike" kern="1200" cap="none" spc="0" normalizeH="0" baseline="0" noProof="0" dirty="0">
              <a:ln>
                <a:noFill/>
              </a:ln>
              <a:solidFill>
                <a:prstClr val="black"/>
              </a:solidFill>
              <a:effectLst/>
              <a:highlight>
                <a:srgbClr val="FFFF00"/>
              </a:highligh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700" b="1" i="0" u="none" strike="noStrike" kern="1200" cap="none" spc="0" normalizeH="0" baseline="0" noProof="0" dirty="0">
                <a:ln>
                  <a:noFill/>
                </a:ln>
                <a:solidFill>
                  <a:prstClr val="black"/>
                </a:solidFill>
                <a:effectLst/>
                <a:uLnTx/>
                <a:uFillTx/>
                <a:latin typeface="Calibri"/>
                <a:ea typeface="+mn-ea"/>
                <a:cs typeface="Arial"/>
              </a:rPr>
              <a:t>body se neukládají</a:t>
            </a:r>
            <a:endParaRPr kumimoji="0" lang="cs-CZ" sz="2700" b="0" i="0" u="none" strike="noStrike" kern="1200" cap="none" spc="0" normalizeH="0" baseline="0" noProof="0" dirty="0">
              <a:ln>
                <a:noFill/>
              </a:ln>
              <a:solidFill>
                <a:prstClr val="black"/>
              </a:solidFill>
              <a:effectLst/>
              <a:uLnTx/>
              <a:uFillTx/>
              <a:latin typeface="Calibri"/>
              <a:ea typeface="+mn-ea"/>
              <a:cs typeface="+mn-cs"/>
            </a:endParaRPr>
          </a:p>
          <a:p>
            <a:pPr lvl="0" algn="just"/>
            <a:endParaRPr lang="cs-CZ" sz="1000" dirty="0">
              <a:solidFill>
                <a:prstClr val="black"/>
              </a:solidFill>
            </a:endParaRPr>
          </a:p>
        </p:txBody>
      </p:sp>
    </p:spTree>
    <p:extLst>
      <p:ext uri="{BB962C8B-B14F-4D97-AF65-F5344CB8AC3E}">
        <p14:creationId xmlns:p14="http://schemas.microsoft.com/office/powerpoint/2010/main" val="1263195382"/>
      </p:ext>
    </p:extLst>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11096"/>
          </a:xfrm>
        </p:spPr>
        <p:txBody>
          <a:bodyPr>
            <a:normAutofit/>
          </a:bodyPr>
          <a:lstStyle/>
          <a:p>
            <a:r>
              <a:rPr lang="cs-CZ" sz="2400" b="1" dirty="0">
                <a:solidFill>
                  <a:prstClr val="black"/>
                </a:solidFill>
              </a:rPr>
              <a:t>Přestupky podle § 125c odst. 1 písm. e) zákona č. 361/2000 Sb.</a:t>
            </a:r>
            <a:endParaRPr lang="cs-CZ" sz="2400" dirty="0"/>
          </a:p>
        </p:txBody>
      </p:sp>
      <p:sp>
        <p:nvSpPr>
          <p:cNvPr id="3" name="Zástupný symbol pro obsah 2"/>
          <p:cNvSpPr>
            <a:spLocks noGrp="1"/>
          </p:cNvSpPr>
          <p:nvPr>
            <p:ph idx="1"/>
          </p:nvPr>
        </p:nvSpPr>
        <p:spPr>
          <a:xfrm>
            <a:off x="762000" y="1124744"/>
            <a:ext cx="8202488" cy="5463624"/>
          </a:xfrm>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2600" b="1" dirty="0">
                <a:solidFill>
                  <a:prstClr val="black"/>
                </a:solidFill>
              </a:rPr>
              <a:t>§ 125c odst. 1 písm. e) </a:t>
            </a:r>
            <a:r>
              <a:rPr lang="cs-CZ" sz="2600" b="1" dirty="0">
                <a:solidFill>
                  <a:prstClr val="black"/>
                </a:solidFill>
              </a:rPr>
              <a:t>bod 6 </a:t>
            </a:r>
            <a:r>
              <a:rPr kumimoji="0" lang="cs-CZ" sz="2500" b="1" i="0" u="none" strike="noStrike" kern="1200" cap="none" spc="0" normalizeH="0" baseline="0" noProof="0" dirty="0">
                <a:ln>
                  <a:noFill/>
                </a:ln>
                <a:solidFill>
                  <a:srgbClr val="00B050"/>
                </a:solidFill>
                <a:effectLst/>
                <a:uLnTx/>
                <a:uFillTx/>
                <a:latin typeface="Calibri"/>
                <a:ea typeface="+mn-ea"/>
                <a:cs typeface="+mn-cs"/>
              </a:rPr>
              <a:t>(pouze osoby 17-18 let)</a:t>
            </a:r>
            <a:endParaRPr kumimoji="0" lang="cs-CZ" sz="2300" b="0" i="0" u="none" strike="noStrike" kern="1200" cap="none" spc="0" normalizeH="0" baseline="0" noProof="0" dirty="0">
              <a:ln>
                <a:noFill/>
              </a:ln>
              <a:solidFill>
                <a:srgbClr val="00B050"/>
              </a:solidFill>
              <a:effectLst/>
              <a:uLnTx/>
              <a:uFillTx/>
              <a:latin typeface="Calibri"/>
              <a:ea typeface="+mn-ea"/>
              <a:cs typeface="+mn-cs"/>
            </a:endParaRPr>
          </a:p>
          <a:p>
            <a:pPr algn="just"/>
            <a:r>
              <a:rPr lang="pl-PL" sz="2500" dirty="0">
                <a:solidFill>
                  <a:srgbClr val="00B050"/>
                </a:solidFill>
              </a:rPr>
              <a:t>řídí motorové vozidlo a v rozporu s § 83a odst. 1 nemá doprovod mentora</a:t>
            </a:r>
          </a:p>
          <a:p>
            <a:pPr lvl="0" algn="just"/>
            <a:endParaRPr lang="cs-CZ" sz="1000" dirty="0">
              <a:solidFill>
                <a:prstClr val="black"/>
              </a:solidFill>
            </a:endParaRPr>
          </a:p>
          <a:p>
            <a:pPr marL="0" lvl="0" indent="0" algn="just">
              <a:buNone/>
            </a:pPr>
            <a:r>
              <a:rPr lang="cs-CZ" sz="2400" b="1" dirty="0">
                <a:solidFill>
                  <a:prstClr val="black"/>
                </a:solidFill>
              </a:rPr>
              <a:t>§ 83a</a:t>
            </a:r>
          </a:p>
          <a:p>
            <a:pPr marL="0" lvl="0" indent="0" algn="just">
              <a:buNone/>
            </a:pPr>
            <a:r>
              <a:rPr lang="cs-CZ" sz="2400" b="1" dirty="0">
                <a:solidFill>
                  <a:prstClr val="black"/>
                </a:solidFill>
              </a:rPr>
              <a:t>(1) </a:t>
            </a:r>
            <a:r>
              <a:rPr lang="cs-CZ" sz="2400" dirty="0">
                <a:solidFill>
                  <a:prstClr val="black"/>
                </a:solidFill>
              </a:rPr>
              <a:t>Řidičské oprávnění pro skupinu B lze s písemným souhlasem jejího zákonného zástupce udělit rovněž osobě, která dosáhla věku 17 let. Držitel tohoto řidičského oprávnění před dosažením věku 18 let (dále jen "</a:t>
            </a:r>
            <a:r>
              <a:rPr lang="cs-CZ" sz="2400" b="1" dirty="0">
                <a:solidFill>
                  <a:prstClr val="black"/>
                </a:solidFill>
              </a:rPr>
              <a:t>sedmnáctiletý řidič</a:t>
            </a:r>
            <a:r>
              <a:rPr lang="cs-CZ" sz="2400" dirty="0">
                <a:solidFill>
                  <a:prstClr val="black"/>
                </a:solidFill>
              </a:rPr>
              <a:t>") </a:t>
            </a:r>
            <a:r>
              <a:rPr lang="cs-CZ" sz="2400" b="1" dirty="0">
                <a:solidFill>
                  <a:prstClr val="black"/>
                </a:solidFill>
              </a:rPr>
              <a:t>je oprávněn k řízení motorového vozidla zařazeného do skupiny B pouze </a:t>
            </a:r>
            <a:br>
              <a:rPr lang="cs-CZ" sz="2400" b="1" dirty="0">
                <a:solidFill>
                  <a:prstClr val="black"/>
                </a:solidFill>
              </a:rPr>
            </a:br>
            <a:r>
              <a:rPr lang="cs-CZ" sz="2400" b="1" dirty="0">
                <a:solidFill>
                  <a:prstClr val="black"/>
                </a:solidFill>
              </a:rPr>
              <a:t>s doprovodem osoby, která je zapsána v registru řidičů jako jeho mentor.</a:t>
            </a:r>
          </a:p>
        </p:txBody>
      </p:sp>
    </p:spTree>
    <p:extLst>
      <p:ext uri="{BB962C8B-B14F-4D97-AF65-F5344CB8AC3E}">
        <p14:creationId xmlns:p14="http://schemas.microsoft.com/office/powerpoint/2010/main" val="2405888854"/>
      </p:ext>
    </p:extLst>
  </p:cSld>
  <p:clrMapOvr>
    <a:masterClrMapping/>
  </p:clrMapOvr>
  <p:transition spd="slow">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639088"/>
          </a:xfrm>
        </p:spPr>
        <p:txBody>
          <a:bodyPr>
            <a:normAutofit/>
          </a:bodyPr>
          <a:lstStyle/>
          <a:p>
            <a:r>
              <a:rPr lang="cs-CZ" sz="2400" b="1" dirty="0">
                <a:solidFill>
                  <a:prstClr val="black"/>
                </a:solidFill>
              </a:rPr>
              <a:t>Přestupky podle § 125c odst. 1 písm. e) zákona č. 361/2000 Sb.</a:t>
            </a:r>
            <a:endParaRPr lang="cs-CZ" sz="2400" dirty="0"/>
          </a:p>
        </p:txBody>
      </p:sp>
      <p:sp>
        <p:nvSpPr>
          <p:cNvPr id="3" name="Zástupný symbol pro obsah 2"/>
          <p:cNvSpPr>
            <a:spLocks noGrp="1"/>
          </p:cNvSpPr>
          <p:nvPr>
            <p:ph idx="1"/>
          </p:nvPr>
        </p:nvSpPr>
        <p:spPr>
          <a:xfrm>
            <a:off x="762000" y="1052736"/>
            <a:ext cx="8202488" cy="5688632"/>
          </a:xfrm>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písm. e) bod 6 </a:t>
            </a:r>
            <a:r>
              <a:rPr kumimoji="0" lang="cs-CZ" sz="2700" b="1" i="0" u="none" strike="noStrike" kern="1200" cap="none" spc="0" normalizeH="0" baseline="0" noProof="0" dirty="0">
                <a:ln>
                  <a:noFill/>
                </a:ln>
                <a:solidFill>
                  <a:srgbClr val="00B050"/>
                </a:solidFill>
                <a:effectLst/>
                <a:uLnTx/>
                <a:uFillTx/>
                <a:latin typeface="Calibri"/>
                <a:ea typeface="+mn-ea"/>
                <a:cs typeface="+mn-cs"/>
              </a:rPr>
              <a:t>(pouze osoby 17-18 let)</a:t>
            </a:r>
            <a:endParaRPr kumimoji="0" lang="cs-CZ" sz="2700" b="0" i="0" u="none" strike="noStrike" kern="1200" cap="none" spc="0" normalizeH="0" baseline="0" noProof="0" dirty="0">
              <a:ln>
                <a:noFill/>
              </a:ln>
              <a:solidFill>
                <a:srgbClr val="00B05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pokuta </a:t>
            </a:r>
            <a:r>
              <a:rPr kumimoji="0" lang="cs-CZ" sz="2700" b="1" i="0" u="none" strike="noStrike" kern="1200" cap="none" spc="0" normalizeH="0" baseline="0" noProof="0" dirty="0">
                <a:ln>
                  <a:noFill/>
                </a:ln>
                <a:solidFill>
                  <a:prstClr val="black"/>
                </a:solidFill>
                <a:effectLst/>
                <a:uLnTx/>
                <a:uFillTx/>
                <a:latin typeface="Calibri"/>
                <a:ea typeface="+mn-ea"/>
                <a:cs typeface="Arial"/>
              </a:rPr>
              <a:t>od 2 000 Kč do 5 000 Kč</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 125c odst. 5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písm. d)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zákaz činnosti </a:t>
            </a:r>
            <a:r>
              <a:rPr kumimoji="0" lang="cs-CZ" sz="2700" b="1" i="0" u="none" strike="noStrike" kern="1200" cap="none" spc="0" normalizeH="0" baseline="0" noProof="0" dirty="0">
                <a:ln>
                  <a:noFill/>
                </a:ln>
                <a:solidFill>
                  <a:prstClr val="black"/>
                </a:solidFill>
                <a:effectLst/>
                <a:uLnTx/>
                <a:uFillTx/>
                <a:latin typeface="Calibri"/>
                <a:ea typeface="+mn-ea"/>
                <a:cs typeface="Arial"/>
              </a:rPr>
              <a:t>od 6 měsíců do 12 měsíců </a:t>
            </a:r>
            <a:br>
              <a:rPr kumimoji="0" lang="cs-CZ" sz="2700" b="1"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125c odst. 6 písm. c)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7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700" b="1" i="0" u="none" strike="noStrike" kern="1200" cap="none" spc="0" normalizeH="0" baseline="0" noProof="0" dirty="0">
                <a:ln>
                  <a:noFill/>
                </a:ln>
                <a:solidFill>
                  <a:prstClr val="black"/>
                </a:solidFill>
                <a:effectLst/>
                <a:uLnTx/>
                <a:uFillTx/>
                <a:latin typeface="Calibri"/>
                <a:ea typeface="+mn-ea"/>
                <a:cs typeface="Arial"/>
              </a:rPr>
              <a:t>nelze řešit </a:t>
            </a:r>
            <a:endParaRPr kumimoji="0" lang="en-US" sz="2700" b="1" i="0" u="none" strike="noStrike" kern="1200" cap="none" spc="0" normalizeH="0" baseline="0" noProof="0" dirty="0">
              <a:ln>
                <a:noFill/>
              </a:ln>
              <a:solidFill>
                <a:prstClr val="black"/>
              </a:solidFill>
              <a:effectLst/>
              <a:highlight>
                <a:srgbClr val="FFFF00"/>
              </a:highligh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700" b="1" i="0" u="none" strike="noStrike" kern="1200" cap="none" spc="0" normalizeH="0" baseline="0" noProof="0" dirty="0">
                <a:ln>
                  <a:noFill/>
                </a:ln>
                <a:solidFill>
                  <a:prstClr val="black"/>
                </a:solidFill>
                <a:effectLst/>
                <a:uLnTx/>
                <a:uFillTx/>
                <a:latin typeface="Calibri"/>
                <a:ea typeface="+mn-ea"/>
                <a:cs typeface="Arial"/>
              </a:rPr>
              <a:t>body se neukládají</a:t>
            </a:r>
          </a:p>
          <a:p>
            <a:pPr marL="0" marR="0" lvl="0" indent="0" algn="just" defTabSz="914400" rtl="0" eaLnBrk="1" fontAlgn="auto" latinLnBrk="0" hangingPunct="1">
              <a:lnSpc>
                <a:spcPct val="100000"/>
              </a:lnSpc>
              <a:spcBef>
                <a:spcPts val="0"/>
              </a:spcBef>
              <a:spcAft>
                <a:spcPts val="0"/>
              </a:spcAft>
              <a:buClrTx/>
              <a:buSzTx/>
              <a:buNone/>
              <a:tabLst/>
              <a:defRPr/>
            </a:pPr>
            <a:endParaRPr lang="cs-CZ" sz="1000" dirty="0">
              <a:solidFill>
                <a:prstClr val="black"/>
              </a:solidFill>
              <a:latin typeface="Calibri"/>
              <a:cs typeface="Arial"/>
            </a:endParaRPr>
          </a:p>
          <a:p>
            <a:pPr marL="0" indent="0">
              <a:buNone/>
            </a:pPr>
            <a:endParaRPr lang="cs-CZ" dirty="0"/>
          </a:p>
        </p:txBody>
      </p:sp>
    </p:spTree>
    <p:extLst>
      <p:ext uri="{BB962C8B-B14F-4D97-AF65-F5344CB8AC3E}">
        <p14:creationId xmlns:p14="http://schemas.microsoft.com/office/powerpoint/2010/main" val="4023158164"/>
      </p:ext>
    </p:extLst>
  </p:cSld>
  <p:clrMapOvr>
    <a:masterClrMapping/>
  </p:clrMapOvr>
  <p:transition spd="slow">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855112"/>
          </a:xfrm>
        </p:spPr>
        <p:txBody>
          <a:bodyPr>
            <a:normAutofit/>
          </a:bodyPr>
          <a:lstStyle/>
          <a:p>
            <a:r>
              <a:rPr lang="cs-CZ" sz="2400" b="1" dirty="0">
                <a:solidFill>
                  <a:prstClr val="black"/>
                </a:solidFill>
              </a:rPr>
              <a:t>Přestupky podle § 125c odst. 1 písm. f) zákona č. 361/2000 Sb.</a:t>
            </a:r>
            <a:endParaRPr lang="cs-CZ" sz="2400" dirty="0"/>
          </a:p>
        </p:txBody>
      </p:sp>
      <p:sp>
        <p:nvSpPr>
          <p:cNvPr id="3" name="Zástupný symbol pro obsah 2"/>
          <p:cNvSpPr>
            <a:spLocks noGrp="1"/>
          </p:cNvSpPr>
          <p:nvPr>
            <p:ph idx="1"/>
          </p:nvPr>
        </p:nvSpPr>
        <p:spPr>
          <a:xfrm>
            <a:off x="827584" y="1111956"/>
            <a:ext cx="8130480" cy="5616624"/>
          </a:xfrm>
        </p:spPr>
        <p:txBody>
          <a:bodyPr>
            <a:normAutofit/>
          </a:bodyPr>
          <a:lstStyle/>
          <a:p>
            <a:pPr marL="0" lvl="0" indent="0">
              <a:buNone/>
            </a:pPr>
            <a:r>
              <a:rPr lang="cs-CZ" sz="2700" b="1" u="sng" dirty="0">
                <a:solidFill>
                  <a:prstClr val="black"/>
                </a:solidFill>
              </a:rPr>
              <a:t>§ 125c odst. 1 písm. f)</a:t>
            </a:r>
            <a:endParaRPr lang="cs-CZ" sz="2700" dirty="0">
              <a:solidFill>
                <a:prstClr val="black"/>
              </a:solidFill>
            </a:endParaRPr>
          </a:p>
          <a:p>
            <a:pPr marL="0" lvl="0" indent="0" algn="just">
              <a:buNone/>
            </a:pPr>
            <a:endParaRPr lang="cs-CZ" altLang="cs-CZ" sz="1000" dirty="0">
              <a:solidFill>
                <a:prstClr val="black"/>
              </a:solidFill>
            </a:endParaRPr>
          </a:p>
          <a:p>
            <a:pPr marL="0" lvl="0" indent="0" algn="just">
              <a:buNone/>
            </a:pPr>
            <a:r>
              <a:rPr lang="cs-CZ" altLang="cs-CZ" sz="2400" dirty="0">
                <a:solidFill>
                  <a:prstClr val="black"/>
                </a:solidFill>
              </a:rPr>
              <a:t>při řízení vozidla</a:t>
            </a:r>
          </a:p>
          <a:p>
            <a:pPr marL="0" lvl="0" indent="0" algn="just">
              <a:buNone/>
            </a:pPr>
            <a:r>
              <a:rPr lang="cs-CZ" altLang="cs-CZ" sz="2700" dirty="0">
                <a:solidFill>
                  <a:prstClr val="black"/>
                </a:solidFill>
              </a:rPr>
              <a:t>1. v rozporu s § 7 odst. 1 písm. c) drží v ruce nebo jiným způsobem telefonní přístroj nebo jiné hovorové nebo záznamové zařízení,</a:t>
            </a:r>
          </a:p>
          <a:p>
            <a:pPr marL="0" indent="0" algn="just">
              <a:lnSpc>
                <a:spcPct val="107000"/>
              </a:lnSpc>
              <a:spcAft>
                <a:spcPts val="800"/>
              </a:spcAft>
              <a:buNone/>
            </a:pPr>
            <a:r>
              <a:rPr lang="cs-CZ" altLang="cs-CZ" sz="2700" dirty="0">
                <a:solidFill>
                  <a:prstClr val="black"/>
                </a:solidFill>
              </a:rPr>
              <a:t>2. překročí nejvyšší dovolenou rychlost v obci o 40 km.h</a:t>
            </a:r>
            <a:r>
              <a:rPr lang="cs-CZ" sz="24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cs-CZ" altLang="cs-CZ" sz="2700" dirty="0">
                <a:solidFill>
                  <a:prstClr val="black"/>
                </a:solidFill>
              </a:rPr>
              <a:t> a více nebo mimo obec o 50 km.h</a:t>
            </a:r>
            <a:r>
              <a:rPr lang="cs-CZ" sz="2800" baseline="30000" dirty="0">
                <a:effectLst/>
                <a:latin typeface="Calibri" panose="020F0502020204030204" pitchFamily="34" charset="0"/>
                <a:ea typeface="Calibri" panose="020F0502020204030204" pitchFamily="34" charset="0"/>
                <a:cs typeface="Times New Roman" panose="02020603050405020304" pitchFamily="18" charset="0"/>
              </a:rPr>
              <a:t>-1 </a:t>
            </a:r>
            <a:r>
              <a:rPr lang="cs-CZ" altLang="cs-CZ" sz="2700" dirty="0">
                <a:solidFill>
                  <a:prstClr val="black"/>
                </a:solidFill>
              </a:rPr>
              <a:t>a více,</a:t>
            </a:r>
          </a:p>
          <a:p>
            <a:pPr marL="0" lvl="0" indent="0" algn="just">
              <a:buNone/>
            </a:pPr>
            <a:r>
              <a:rPr lang="cs-CZ" altLang="cs-CZ" sz="2700" dirty="0">
                <a:solidFill>
                  <a:prstClr val="black"/>
                </a:solidFill>
              </a:rPr>
              <a:t>3. překročí nejvyšší dovolenou rychlost v obci o 20 km.h</a:t>
            </a:r>
            <a:r>
              <a:rPr lang="cs-CZ" sz="24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cs-CZ" altLang="cs-CZ" sz="2700" dirty="0">
                <a:solidFill>
                  <a:prstClr val="black"/>
                </a:solidFill>
              </a:rPr>
              <a:t> a více nebo mimo obec o 30 km.h</a:t>
            </a:r>
            <a:r>
              <a:rPr lang="cs-CZ" sz="24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cs-CZ" altLang="cs-CZ" sz="2700" dirty="0">
                <a:solidFill>
                  <a:prstClr val="black"/>
                </a:solidFill>
              </a:rPr>
              <a:t> a více,</a:t>
            </a:r>
          </a:p>
          <a:p>
            <a:pPr marL="0" lvl="0" indent="0" algn="just">
              <a:buNone/>
            </a:pPr>
            <a:r>
              <a:rPr lang="cs-CZ" altLang="cs-CZ" sz="2700" dirty="0">
                <a:solidFill>
                  <a:prstClr val="black"/>
                </a:solidFill>
              </a:rPr>
              <a:t>4. </a:t>
            </a:r>
            <a:r>
              <a:rPr lang="cs-CZ" altLang="cs-CZ" sz="2700" b="1" dirty="0">
                <a:solidFill>
                  <a:srgbClr val="00B050"/>
                </a:solidFill>
              </a:rPr>
              <a:t>překročí nejvyšší dovolenou rychlost o 10 km.h</a:t>
            </a:r>
            <a:r>
              <a:rPr lang="cs-CZ" sz="2400" b="1" baseline="30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 </a:t>
            </a:r>
            <a:br>
              <a:rPr lang="cs-CZ" sz="2400" b="1" baseline="30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br>
            <a:r>
              <a:rPr lang="cs-CZ" altLang="cs-CZ" sz="2700" b="1" dirty="0">
                <a:solidFill>
                  <a:srgbClr val="00B050"/>
                </a:solidFill>
              </a:rPr>
              <a:t>a více,</a:t>
            </a:r>
          </a:p>
        </p:txBody>
      </p:sp>
    </p:spTree>
    <p:extLst>
      <p:ext uri="{BB962C8B-B14F-4D97-AF65-F5344CB8AC3E}">
        <p14:creationId xmlns:p14="http://schemas.microsoft.com/office/powerpoint/2010/main" val="3356762228"/>
      </p:ext>
    </p:extLst>
  </p:cSld>
  <p:clrMapOvr>
    <a:masterClrMapping/>
  </p:clrMapOvr>
  <p:transition spd="slow">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639088"/>
          </a:xfrm>
        </p:spPr>
        <p:txBody>
          <a:bodyPr>
            <a:normAutofit/>
          </a:bodyPr>
          <a:lstStyle/>
          <a:p>
            <a:r>
              <a:rPr lang="cs-CZ" sz="2400" b="1" dirty="0">
                <a:solidFill>
                  <a:prstClr val="black"/>
                </a:solidFill>
              </a:rPr>
              <a:t>Přestupky podle § 125c odst. 1 písm. f) zákona č. 361/2000 Sb.</a:t>
            </a:r>
            <a:endParaRPr lang="cs-CZ" sz="2400" dirty="0"/>
          </a:p>
        </p:txBody>
      </p:sp>
      <p:sp>
        <p:nvSpPr>
          <p:cNvPr id="3" name="Zástupný symbol pro obsah 2"/>
          <p:cNvSpPr>
            <a:spLocks noGrp="1"/>
          </p:cNvSpPr>
          <p:nvPr>
            <p:ph idx="1"/>
          </p:nvPr>
        </p:nvSpPr>
        <p:spPr>
          <a:xfrm>
            <a:off x="762000" y="1052736"/>
            <a:ext cx="8077200" cy="5616623"/>
          </a:xfrm>
        </p:spPr>
        <p:txBody>
          <a:bodyPr>
            <a:normAutofit fontScale="92500" lnSpcReduction="10000"/>
          </a:bodyPr>
          <a:lstStyle/>
          <a:p>
            <a:pPr marL="0" lvl="0" indent="0" algn="just">
              <a:buNone/>
            </a:pPr>
            <a:r>
              <a:rPr lang="cs-CZ" altLang="cs-CZ" sz="2500" dirty="0">
                <a:solidFill>
                  <a:prstClr val="black"/>
                </a:solidFill>
              </a:rPr>
              <a:t>5. v rozporu s § 4 písm. b) nebo c) nezastaví vozidlo na signál, který jí přikazuje zastavit vozidlo, nebo na pokyn k zastavení vozidla daný osobou k tomu oprávněnou při řízení nebo usměrňování provozu na pozemních komunikacích anebo při dohledu na bezpečnost a plynulost provozu na pozemních komunikacích,</a:t>
            </a:r>
          </a:p>
          <a:p>
            <a:pPr marL="0" lvl="0" indent="0" algn="just">
              <a:buNone/>
            </a:pPr>
            <a:r>
              <a:rPr lang="cs-CZ" altLang="cs-CZ" sz="2500" dirty="0">
                <a:solidFill>
                  <a:prstClr val="black"/>
                </a:solidFill>
              </a:rPr>
              <a:t>6. v rozporu s § 5 odst. 2 písm. f) ohrozí nebo omezí chodce, který přechází pozemní komunikaci po přechodu pro chodce, nebo nezastaví vozidlo před přechodem pro chodce v případech, kde je povinna tak učinit, nebo v rozporu s § 5 odst. 2 písm. g) ohrozí chodce přecházejícího pozemní komunikaci, na kterou odbočuje, nebo ohrozí chodce při odbočování na místo ležící mimo pozemní komunikaci, při vjíždění na pozemní komunikaci nebo při otáčení nebo couvání,</a:t>
            </a:r>
          </a:p>
          <a:p>
            <a:pPr marL="0" lvl="0" indent="0" algn="just">
              <a:buNone/>
            </a:pPr>
            <a:r>
              <a:rPr lang="cs-CZ" altLang="cs-CZ" sz="2500" dirty="0">
                <a:solidFill>
                  <a:prstClr val="black"/>
                </a:solidFill>
              </a:rPr>
              <a:t>7. předjíždí vozidlo v případech, kdy je to obecnou, místní nebo přechodnou úpravou provozu na pozemních komunikacích zakázáno,</a:t>
            </a:r>
          </a:p>
          <a:p>
            <a:endParaRPr lang="cs-CZ" dirty="0"/>
          </a:p>
        </p:txBody>
      </p:sp>
    </p:spTree>
    <p:extLst>
      <p:ext uri="{BB962C8B-B14F-4D97-AF65-F5344CB8AC3E}">
        <p14:creationId xmlns:p14="http://schemas.microsoft.com/office/powerpoint/2010/main" val="1694232902"/>
      </p:ext>
    </p:extLst>
  </p:cSld>
  <p:clrMapOvr>
    <a:masterClrMapping/>
  </p:clrMapOvr>
  <p:transition spd="slow">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83104"/>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62000" y="1052736"/>
            <a:ext cx="8077200" cy="5805263"/>
          </a:xfrm>
        </p:spPr>
        <p:txBody>
          <a:bodyPr>
            <a:normAutofit/>
          </a:bodyPr>
          <a:lstStyle/>
          <a:p>
            <a:pPr marL="0" lvl="0" indent="0" algn="just">
              <a:buNone/>
            </a:pPr>
            <a:r>
              <a:rPr lang="cs-CZ" altLang="cs-CZ" sz="2400" dirty="0">
                <a:solidFill>
                  <a:prstClr val="black"/>
                </a:solidFill>
              </a:rPr>
              <a:t>8. nedá přednost v jízdě v případě, kdy je k tomu povinna,</a:t>
            </a:r>
          </a:p>
          <a:p>
            <a:pPr marL="0" lvl="0" indent="0" algn="just">
              <a:buNone/>
            </a:pPr>
            <a:r>
              <a:rPr lang="cs-CZ" altLang="cs-CZ" sz="2400" dirty="0">
                <a:solidFill>
                  <a:prstClr val="black"/>
                </a:solidFill>
              </a:rPr>
              <a:t>9. v rozporu s § 29 odst. 1 vjíždí na železniční přejezd v případě, kdy je to zakázáno,</a:t>
            </a:r>
          </a:p>
          <a:p>
            <a:pPr marL="0" lvl="0" indent="0" algn="just">
              <a:buNone/>
            </a:pPr>
            <a:r>
              <a:rPr lang="cs-CZ" altLang="cs-CZ" sz="2400" dirty="0">
                <a:solidFill>
                  <a:prstClr val="black"/>
                </a:solidFill>
              </a:rPr>
              <a:t>10. na dálnici nebo na silnici pro motorová vozidla jede </a:t>
            </a:r>
            <a:br>
              <a:rPr lang="cs-CZ" altLang="cs-CZ" sz="2400" dirty="0">
                <a:solidFill>
                  <a:prstClr val="black"/>
                </a:solidFill>
              </a:rPr>
            </a:br>
            <a:r>
              <a:rPr lang="cs-CZ" altLang="cs-CZ" sz="2400" dirty="0">
                <a:solidFill>
                  <a:prstClr val="black"/>
                </a:solidFill>
              </a:rPr>
              <a:t>v protisměru nebo v rozporu s § 36 odst. 1 písm. b) otáčí nebo couvá,</a:t>
            </a:r>
          </a:p>
          <a:p>
            <a:pPr marL="0" lvl="0" indent="0" algn="just">
              <a:buNone/>
            </a:pPr>
            <a:r>
              <a:rPr lang="cs-CZ" altLang="cs-CZ" sz="2400" dirty="0">
                <a:solidFill>
                  <a:prstClr val="black"/>
                </a:solidFill>
              </a:rPr>
              <a:t>11. v rozporu s § 67 odst. 4 neoprávněně označí vozidlo parkovacím průkazem pro osoby se zdravotním postižením nebo v rozporu s § 67 odst. 8 neoprávněně stojí s vozidlem na parkovišti vyhrazeném pro vozidlo označené parkovacím průkazem pro osoby se zdravotním postižením,</a:t>
            </a:r>
          </a:p>
          <a:p>
            <a:pPr marL="0" lvl="0" indent="0" algn="just">
              <a:buNone/>
            </a:pPr>
            <a:r>
              <a:rPr lang="cs-CZ" altLang="cs-CZ" sz="2400" b="1" dirty="0">
                <a:solidFill>
                  <a:srgbClr val="00B050"/>
                </a:solidFill>
              </a:rPr>
              <a:t>12. v rozporu s § 6 odst. 1 písm. a) není připoutána na sedadle bezpečnostním pásem nebo při přepravě dítěte nepoužije dětskou autosedačku nebo bezpečnostní pás podle § 6 odst. 1,</a:t>
            </a:r>
          </a:p>
          <a:p>
            <a:endParaRPr lang="cs-CZ" dirty="0"/>
          </a:p>
        </p:txBody>
      </p:sp>
    </p:spTree>
    <p:extLst>
      <p:ext uri="{BB962C8B-B14F-4D97-AF65-F5344CB8AC3E}">
        <p14:creationId xmlns:p14="http://schemas.microsoft.com/office/powerpoint/2010/main" val="3917283230"/>
      </p:ext>
    </p:extLst>
  </p:cSld>
  <p:clrMapOvr>
    <a:masterClrMapping/>
  </p:clrMapOvr>
  <p:transition spd="slow">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11096"/>
          </a:xfrm>
        </p:spPr>
        <p:txBody>
          <a:bodyPr>
            <a:normAutofit/>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62000" y="1196752"/>
            <a:ext cx="8077200" cy="5472609"/>
          </a:xfrm>
        </p:spPr>
        <p:txBody>
          <a:bodyPr>
            <a:normAutofit/>
          </a:bodyPr>
          <a:lstStyle/>
          <a:p>
            <a:pPr marL="0" indent="0" algn="just">
              <a:buNone/>
            </a:pPr>
            <a:r>
              <a:rPr lang="cs-CZ" sz="2400" b="1" dirty="0">
                <a:solidFill>
                  <a:srgbClr val="00B050"/>
                </a:solidFill>
              </a:rPr>
              <a:t>13. v rozporu s § 6 odst. 1 písm. h) nemá za jízdy na motocyklu nebo na mopedu na hlavě nasazenou nebo řádně připevněnou ochrannou přílbu,</a:t>
            </a:r>
          </a:p>
          <a:p>
            <a:pPr marL="0" indent="0" algn="just">
              <a:buNone/>
            </a:pPr>
            <a:r>
              <a:rPr lang="cs-CZ" sz="2400" b="1" dirty="0">
                <a:solidFill>
                  <a:srgbClr val="00B050"/>
                </a:solidFill>
              </a:rPr>
              <a:t>14. v rozporu s § 12 odst. 5 při přejíždění z jednoho jízdního pruhu do druhého ohrozí řidiče jedoucího v jízdním pruhu, do kterého přejíždí,</a:t>
            </a:r>
          </a:p>
          <a:p>
            <a:pPr marL="0" indent="0" algn="just">
              <a:buNone/>
            </a:pPr>
            <a:r>
              <a:rPr lang="cs-CZ" sz="2400" b="1" dirty="0">
                <a:solidFill>
                  <a:srgbClr val="00B050"/>
                </a:solidFill>
              </a:rPr>
              <a:t>15. v rozporu s § 4 písm. b) neuposlechne zákaz jízdy nebo příkaz směru jízdy podle § 124 odst. 12 písm. e), nebo</a:t>
            </a:r>
          </a:p>
          <a:p>
            <a:pPr marL="0" indent="0" algn="just">
              <a:buNone/>
            </a:pPr>
            <a:r>
              <a:rPr lang="cs-CZ" sz="2400" b="1" dirty="0">
                <a:solidFill>
                  <a:srgbClr val="00B050"/>
                </a:solidFill>
              </a:rPr>
              <a:t>16. v rozporu s § 43 poruší omezení jízdy některých vozidel, </a:t>
            </a:r>
          </a:p>
          <a:p>
            <a:pPr marL="0" indent="0" algn="just">
              <a:buNone/>
            </a:pPr>
            <a:r>
              <a:rPr lang="cs-CZ" sz="2400" b="1" dirty="0">
                <a:solidFill>
                  <a:srgbClr val="00B050"/>
                </a:solidFill>
              </a:rPr>
              <a:t>17. poruší zákaz zastavení nebo stání vozidla a způsobí tím překážku provozu na pozemních komunikacích,</a:t>
            </a:r>
          </a:p>
          <a:p>
            <a:pPr marL="0" indent="0">
              <a:buNone/>
            </a:pPr>
            <a:endParaRPr lang="cs-CZ" dirty="0"/>
          </a:p>
        </p:txBody>
      </p:sp>
    </p:spTree>
    <p:extLst>
      <p:ext uri="{BB962C8B-B14F-4D97-AF65-F5344CB8AC3E}">
        <p14:creationId xmlns:p14="http://schemas.microsoft.com/office/powerpoint/2010/main" val="2788138553"/>
      </p:ext>
    </p:extLst>
  </p:cSld>
  <p:clrMapOvr>
    <a:masterClrMapping/>
  </p:clrMapOvr>
  <p:transition spd="slow">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11096"/>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62000" y="1196752"/>
            <a:ext cx="8077200" cy="5544615"/>
          </a:xfrm>
        </p:spPr>
        <p:txBody>
          <a:bodyPr/>
          <a:lstStyle/>
          <a:p>
            <a:pPr marL="0" lvl="0" indent="0" algn="just">
              <a:buNone/>
            </a:pPr>
            <a:r>
              <a:rPr lang="cs-CZ" sz="2600" b="1" dirty="0">
                <a:solidFill>
                  <a:prstClr val="black"/>
                </a:solidFill>
              </a:rPr>
              <a:t>§ 125c  odst. 1 písm. f) bod 1</a:t>
            </a:r>
          </a:p>
          <a:p>
            <a:pPr algn="just"/>
            <a:r>
              <a:rPr lang="cs-CZ" sz="2600" dirty="0">
                <a:solidFill>
                  <a:prstClr val="black"/>
                </a:solidFill>
              </a:rPr>
              <a:t>při řízení vozidla v rozporu s § 7 odst. 1 písm. c) drží </a:t>
            </a:r>
            <a:br>
              <a:rPr lang="cs-CZ" sz="2600" dirty="0">
                <a:solidFill>
                  <a:prstClr val="black"/>
                </a:solidFill>
              </a:rPr>
            </a:br>
            <a:r>
              <a:rPr lang="cs-CZ" sz="2600" dirty="0">
                <a:solidFill>
                  <a:prstClr val="black"/>
                </a:solidFill>
              </a:rPr>
              <a:t>v ruce nebo jiným způsobem telefonní přístroj nebo jiné hovorové nebo záznamové zařízení</a:t>
            </a:r>
          </a:p>
          <a:p>
            <a:pPr marL="457200" lvl="0" indent="-457200" algn="just">
              <a:buFont typeface="Arial" pitchFamily="34" charset="0"/>
              <a:buAutoNum type="arabicPeriod"/>
            </a:pPr>
            <a:endParaRPr lang="cs-CZ" sz="1000" dirty="0">
              <a:solidFill>
                <a:prstClr val="black"/>
              </a:solidFill>
            </a:endParaRPr>
          </a:p>
          <a:p>
            <a:pPr marL="0" lvl="0" indent="0" algn="just">
              <a:buNone/>
            </a:pPr>
            <a:r>
              <a:rPr lang="cs-CZ" sz="2400" b="1" dirty="0">
                <a:solidFill>
                  <a:prstClr val="black"/>
                </a:solidFill>
              </a:rPr>
              <a:t>§ 7 odst. 1 písm. c)</a:t>
            </a:r>
          </a:p>
          <a:p>
            <a:pPr marL="0" lvl="0" indent="0" algn="just">
              <a:buNone/>
            </a:pPr>
            <a:r>
              <a:rPr lang="cs-CZ" sz="2400" dirty="0">
                <a:solidFill>
                  <a:prstClr val="black"/>
                </a:solidFill>
              </a:rPr>
              <a:t>Řidič nesmí při jízdě vozidlem držet v ruce nebo jiným způsobem telefonní přístroj nebo jiné hovorové nebo záznamové zařízení.</a:t>
            </a:r>
          </a:p>
          <a:p>
            <a:pPr lvl="1" algn="just"/>
            <a:endParaRPr lang="cs-CZ" sz="2300" dirty="0">
              <a:solidFill>
                <a:prstClr val="black"/>
              </a:solidFill>
            </a:endParaRPr>
          </a:p>
          <a:p>
            <a:endParaRPr lang="cs-CZ"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79913" y="4581127"/>
            <a:ext cx="3338084" cy="1869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793138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11096"/>
          </a:xfrm>
        </p:spPr>
        <p:txBody>
          <a:bodyPr>
            <a:normAutofit/>
          </a:bodyPr>
          <a:lstStyle/>
          <a:p>
            <a:pPr algn="ctr"/>
            <a:r>
              <a:rPr lang="cs-CZ" sz="2600" b="1" dirty="0">
                <a:solidFill>
                  <a:prstClr val="black"/>
                </a:solidFill>
              </a:rPr>
              <a:t>Novela zákona o silničním provozu</a:t>
            </a:r>
            <a:endParaRPr lang="cs-CZ" dirty="0"/>
          </a:p>
        </p:txBody>
      </p:sp>
      <p:sp>
        <p:nvSpPr>
          <p:cNvPr id="3" name="Zástupný symbol pro obsah 2"/>
          <p:cNvSpPr>
            <a:spLocks noGrp="1"/>
          </p:cNvSpPr>
          <p:nvPr>
            <p:ph idx="1"/>
          </p:nvPr>
        </p:nvSpPr>
        <p:spPr>
          <a:xfrm>
            <a:off x="762000" y="980728"/>
            <a:ext cx="8130480" cy="5760640"/>
          </a:xfrm>
        </p:spPr>
        <p:txBody>
          <a:bodyPr>
            <a:normAutofit fontScale="85000" lnSpcReduction="20000"/>
          </a:bodyPr>
          <a:lstStyle/>
          <a:p>
            <a:pPr marL="0" indent="0">
              <a:buNone/>
            </a:pPr>
            <a:r>
              <a:rPr lang="cs-CZ" sz="2800" b="1" u="sng" dirty="0"/>
              <a:t>Změny v souvislosti </a:t>
            </a:r>
            <a:r>
              <a:rPr lang="en-US" sz="2800" b="1" u="sng" dirty="0"/>
              <a:t>s </a:t>
            </a:r>
            <a:r>
              <a:rPr lang="cs-CZ" sz="2800" b="1" u="sng" dirty="0"/>
              <a:t>řidičským oprávněním</a:t>
            </a:r>
          </a:p>
          <a:p>
            <a:pPr algn="just">
              <a:spcBef>
                <a:spcPts val="1800"/>
              </a:spcBef>
            </a:pPr>
            <a:r>
              <a:rPr lang="cs-CZ" sz="2600" b="1" dirty="0"/>
              <a:t>podmínka pro vrácení ŘO </a:t>
            </a:r>
            <a:r>
              <a:rPr lang="cs-CZ" sz="2600" dirty="0"/>
              <a:t>dle § 102 odst. 5 – 1 rok od PM rozhodnutí, jímž došlo k uložení zákazu činnosti atp. – zdravotní </a:t>
            </a:r>
            <a:br>
              <a:rPr lang="cs-CZ" sz="2600" dirty="0"/>
            </a:br>
            <a:r>
              <a:rPr lang="cs-CZ" sz="2600" dirty="0"/>
              <a:t>a odborná způsobilosti – </a:t>
            </a:r>
            <a:r>
              <a:rPr lang="cs-CZ" sz="2600" b="1" dirty="0"/>
              <a:t>nově 1 rok běží již ode dne zadržení ŘP</a:t>
            </a:r>
          </a:p>
          <a:p>
            <a:pPr algn="just">
              <a:spcBef>
                <a:spcPts val="1800"/>
              </a:spcBef>
            </a:pPr>
            <a:r>
              <a:rPr lang="cs-CZ" sz="2600" b="1" dirty="0"/>
              <a:t>změna důvodů pro zadržení ŘP </a:t>
            </a:r>
            <a:r>
              <a:rPr lang="cs-CZ" sz="2600" dirty="0"/>
              <a:t>(vyjmutí ujetí od nehody a řízení vozidla v době uloženého zákazu činnosti; </a:t>
            </a:r>
            <a:r>
              <a:rPr lang="cs-CZ" sz="2600" b="1" dirty="0"/>
              <a:t>navíc rychlost f) b 2.</a:t>
            </a:r>
            <a:r>
              <a:rPr lang="cs-CZ" sz="2600" dirty="0"/>
              <a:t>)</a:t>
            </a:r>
          </a:p>
          <a:p>
            <a:pPr algn="just">
              <a:spcBef>
                <a:spcPts val="1800"/>
              </a:spcBef>
            </a:pPr>
            <a:r>
              <a:rPr lang="cs-CZ" sz="2600" dirty="0"/>
              <a:t>v registru se evidují informace o řidičích „</a:t>
            </a:r>
            <a:r>
              <a:rPr lang="cs-CZ" sz="2600" b="1" dirty="0"/>
              <a:t>motorových</a:t>
            </a:r>
            <a:r>
              <a:rPr lang="cs-CZ" sz="2600" dirty="0"/>
              <a:t>“ vozidel </a:t>
            </a:r>
            <a:br>
              <a:rPr lang="cs-CZ" sz="2600" dirty="0"/>
            </a:br>
            <a:r>
              <a:rPr lang="cs-CZ" sz="2600" dirty="0"/>
              <a:t>(§ 119) </a:t>
            </a:r>
          </a:p>
          <a:p>
            <a:pPr algn="just">
              <a:spcBef>
                <a:spcPts val="1800"/>
              </a:spcBef>
            </a:pPr>
            <a:r>
              <a:rPr lang="cs-CZ" sz="2600" b="1" dirty="0"/>
              <a:t>možnost vydání rozhodnutí jako první úkon v řízení </a:t>
            </a:r>
            <a:r>
              <a:rPr lang="cs-CZ" sz="2600" dirty="0"/>
              <a:t>– </a:t>
            </a:r>
            <a:br>
              <a:rPr lang="cs-CZ" sz="2600" dirty="0"/>
            </a:br>
            <a:r>
              <a:rPr lang="cs-CZ" sz="2600" dirty="0"/>
              <a:t>o námitkách, o zadržení ŘP</a:t>
            </a:r>
          </a:p>
          <a:p>
            <a:pPr algn="just">
              <a:spcBef>
                <a:spcPts val="1800"/>
              </a:spcBef>
            </a:pPr>
            <a:r>
              <a:rPr lang="cs-CZ" sz="2600" dirty="0"/>
              <a:t>dosažení 12 bodů jednáním se ZŘMV – </a:t>
            </a:r>
            <a:r>
              <a:rPr lang="cs-CZ" sz="2600" b="1" dirty="0"/>
              <a:t>pozbyde ŘO rovnou na </a:t>
            </a:r>
            <a:br>
              <a:rPr lang="cs-CZ" sz="2600" b="1" dirty="0"/>
            </a:br>
            <a:r>
              <a:rPr lang="cs-CZ" sz="2600" b="1" dirty="0"/>
              <a:t>1 rok, nepřerušuje se</a:t>
            </a:r>
          </a:p>
          <a:p>
            <a:pPr algn="just">
              <a:spcBef>
                <a:spcPts val="1800"/>
              </a:spcBef>
            </a:pPr>
            <a:r>
              <a:rPr lang="cs-CZ" sz="2600" dirty="0"/>
              <a:t>řízení vozidla v době 1 roku po dosažení 12 bodů – </a:t>
            </a:r>
            <a:r>
              <a:rPr lang="cs-CZ" sz="2600" b="1" dirty="0"/>
              <a:t>jízdy </a:t>
            </a:r>
            <a:br>
              <a:rPr lang="cs-CZ" sz="2600" b="1" dirty="0"/>
            </a:br>
            <a:r>
              <a:rPr lang="cs-CZ" sz="2600" b="1" dirty="0"/>
              <a:t>a</a:t>
            </a:r>
            <a:r>
              <a:rPr lang="cs-CZ" sz="2600" dirty="0"/>
              <a:t> </a:t>
            </a:r>
            <a:r>
              <a:rPr lang="cs-CZ" sz="2600" b="1" dirty="0"/>
              <a:t>přezkoušení lze uskutečnit nejdříve 30 dnů před uplynutím </a:t>
            </a:r>
            <a:br>
              <a:rPr lang="cs-CZ" sz="2600" b="1" dirty="0"/>
            </a:br>
            <a:r>
              <a:rPr lang="cs-CZ" sz="2600" b="1" dirty="0"/>
              <a:t>1 roku (NSS vs. NS)</a:t>
            </a:r>
          </a:p>
          <a:p>
            <a:pPr marL="0" indent="0">
              <a:buNone/>
            </a:pPr>
            <a:endParaRPr lang="cs-CZ" sz="2400" b="1" u="sng" dirty="0"/>
          </a:p>
        </p:txBody>
      </p:sp>
    </p:spTree>
    <p:extLst>
      <p:ext uri="{BB962C8B-B14F-4D97-AF65-F5344CB8AC3E}">
        <p14:creationId xmlns:p14="http://schemas.microsoft.com/office/powerpoint/2010/main" val="1815839046"/>
      </p:ext>
    </p:extLst>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927120"/>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62000" y="1412776"/>
            <a:ext cx="8077200" cy="5256583"/>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písm. f) bod 1</a:t>
            </a:r>
            <a:endParaRPr kumimoji="0" lang="cs-CZ" sz="2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solidFill>
                  <a:prstClr val="black"/>
                </a:solidFill>
                <a:effectLst/>
                <a:uLnTx/>
                <a:uFillTx/>
                <a:latin typeface="Calibri"/>
                <a:ea typeface="+mn-ea"/>
                <a:cs typeface="Arial"/>
              </a:rPr>
              <a:t> pokuta od </a:t>
            </a:r>
            <a:r>
              <a:rPr kumimoji="0" lang="cs-CZ" sz="2900" b="1" i="0" u="none" strike="noStrike" kern="1200" cap="none" spc="0" normalizeH="0" baseline="0" noProof="0" dirty="0">
                <a:ln>
                  <a:noFill/>
                </a:ln>
                <a:solidFill>
                  <a:prstClr val="black"/>
                </a:solidFill>
                <a:effectLst/>
                <a:uLnTx/>
                <a:uFillTx/>
                <a:latin typeface="Calibri"/>
                <a:ea typeface="+mn-ea"/>
                <a:cs typeface="Arial"/>
              </a:rPr>
              <a:t>4 000 Kč do 10 000 Kč</a:t>
            </a:r>
            <a:r>
              <a:rPr kumimoji="0" lang="en-US" sz="2900" b="0" i="0" u="none" strike="noStrike" kern="1200" cap="none" spc="0" normalizeH="0" baseline="0" noProof="0" dirty="0">
                <a:ln>
                  <a:noFill/>
                </a:ln>
                <a:solidFill>
                  <a:prstClr val="black"/>
                </a:solidFill>
                <a:effectLst/>
                <a:uLnTx/>
                <a:uFillTx/>
                <a:latin typeface="Calibri"/>
                <a:ea typeface="+mn-ea"/>
                <a:cs typeface="Arial"/>
              </a:rPr>
              <a:t>​</a:t>
            </a:r>
            <a:r>
              <a:rPr kumimoji="0" lang="cs-CZ" sz="2900" b="0" i="0" u="none" strike="noStrike" kern="1200" cap="none" spc="0" normalizeH="0" baseline="0" noProof="0" dirty="0">
                <a:ln>
                  <a:noFill/>
                </a:ln>
                <a:solidFill>
                  <a:prstClr val="black"/>
                </a:solidFill>
                <a:effectLst/>
                <a:uLnTx/>
                <a:uFillTx/>
                <a:latin typeface="Calibri"/>
                <a:ea typeface="+mn-ea"/>
                <a:cs typeface="Arial"/>
              </a:rPr>
              <a:t> (§ 125c odst. 5 </a:t>
            </a:r>
            <a:br>
              <a:rPr kumimoji="0" lang="cs-CZ" sz="2900" b="0" i="0" u="none" strike="noStrike" kern="1200" cap="none" spc="0" normalizeH="0" baseline="0" noProof="0" dirty="0">
                <a:ln>
                  <a:noFill/>
                </a:ln>
                <a:solidFill>
                  <a:prstClr val="black"/>
                </a:solidFill>
                <a:effectLst/>
                <a:uLnTx/>
                <a:uFillTx/>
                <a:latin typeface="Calibri"/>
                <a:ea typeface="+mn-ea"/>
                <a:cs typeface="Arial"/>
              </a:rPr>
            </a:br>
            <a:r>
              <a:rPr kumimoji="0" lang="cs-CZ" sz="2900" b="0" i="0" u="none" strike="noStrike" kern="1200" cap="none" spc="0" normalizeH="0" baseline="0" noProof="0" dirty="0">
                <a:ln>
                  <a:noFill/>
                </a:ln>
                <a:solidFill>
                  <a:prstClr val="black"/>
                </a:solidFill>
                <a:effectLst/>
                <a:uLnTx/>
                <a:uFillTx/>
                <a:latin typeface="Calibri"/>
                <a:ea typeface="+mn-ea"/>
                <a:cs typeface="Arial"/>
              </a:rPr>
              <a:t>písm. c)  </a:t>
            </a:r>
            <a:endParaRPr kumimoji="0" lang="en-US" sz="29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solidFill>
                  <a:prstClr val="black"/>
                </a:solidFill>
                <a:effectLst/>
                <a:uLnTx/>
                <a:uFillTx/>
                <a:latin typeface="Calibri"/>
                <a:ea typeface="+mn-ea"/>
                <a:cs typeface="Arial"/>
              </a:rPr>
              <a:t> zákaz činnosti – </a:t>
            </a:r>
            <a:r>
              <a:rPr kumimoji="0" lang="cs-CZ" sz="2900" b="1" i="0" u="none" strike="noStrike" kern="1200" cap="none" spc="0" normalizeH="0" baseline="0" noProof="0" dirty="0">
                <a:ln>
                  <a:noFill/>
                </a:ln>
                <a:solidFill>
                  <a:prstClr val="black"/>
                </a:solidFill>
                <a:effectLst/>
                <a:uLnTx/>
                <a:uFillTx/>
                <a:latin typeface="Calibri"/>
                <a:ea typeface="+mn-ea"/>
                <a:cs typeface="Arial"/>
              </a:rPr>
              <a:t>neukládá se </a:t>
            </a:r>
            <a:endParaRPr kumimoji="0" lang="en-US" sz="2900" b="1"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solidFill>
                  <a:prstClr val="black"/>
                </a:solidFill>
                <a:effectLst/>
                <a:uLnTx/>
                <a:uFillTx/>
                <a:latin typeface="Calibri"/>
                <a:ea typeface="+mn-ea"/>
                <a:cs typeface="Arial"/>
              </a:rPr>
              <a:t> příkazem na místě - pokuta </a:t>
            </a:r>
            <a:r>
              <a:rPr kumimoji="0" lang="cs-CZ" sz="2900" b="1" i="0" u="none" strike="noStrike" kern="1200" cap="none" spc="0" normalizeH="0" baseline="0" noProof="0" dirty="0">
                <a:ln>
                  <a:noFill/>
                </a:ln>
                <a:solidFill>
                  <a:prstClr val="black"/>
                </a:solidFill>
                <a:effectLst/>
                <a:uLnTx/>
                <a:uFillTx/>
                <a:latin typeface="Calibri"/>
                <a:ea typeface="+mn-ea"/>
                <a:cs typeface="Arial"/>
              </a:rPr>
              <a:t>od 2 500 Kč – 3 500 Kč</a:t>
            </a:r>
            <a:r>
              <a:rPr kumimoji="0" lang="en-US" sz="2900" b="0" i="0" u="none" strike="noStrike" kern="1200" cap="none" spc="0" normalizeH="0" baseline="0" noProof="0" dirty="0">
                <a:ln>
                  <a:noFill/>
                </a:ln>
                <a:solidFill>
                  <a:prstClr val="black"/>
                </a:solidFill>
                <a:effectLst/>
                <a:uLnTx/>
                <a:uFillTx/>
                <a:latin typeface="Calibri"/>
                <a:ea typeface="+mn-ea"/>
                <a:cs typeface="Arial"/>
              </a:rPr>
              <a:t>​</a:t>
            </a:r>
            <a:r>
              <a:rPr kumimoji="0" lang="cs-CZ" sz="2900" b="0" i="0" u="none" strike="noStrike" kern="1200" cap="none" spc="0" normalizeH="0" baseline="0" noProof="0" dirty="0">
                <a:ln>
                  <a:noFill/>
                </a:ln>
                <a:solidFill>
                  <a:prstClr val="black"/>
                </a:solidFill>
                <a:effectLst/>
                <a:uLnTx/>
                <a:uFillTx/>
                <a:latin typeface="Calibri"/>
                <a:ea typeface="+mn-ea"/>
                <a:cs typeface="Arial"/>
              </a:rPr>
              <a:t> </a:t>
            </a:r>
            <a:br>
              <a:rPr kumimoji="0" lang="cs-CZ" sz="2900" b="0" i="0" u="none" strike="noStrike" kern="1200" cap="none" spc="0" normalizeH="0" baseline="0" noProof="0" dirty="0">
                <a:ln>
                  <a:noFill/>
                </a:ln>
                <a:solidFill>
                  <a:prstClr val="black"/>
                </a:solidFill>
                <a:effectLst/>
                <a:uLnTx/>
                <a:uFillTx/>
                <a:latin typeface="Calibri"/>
                <a:ea typeface="+mn-ea"/>
                <a:cs typeface="Arial"/>
              </a:rPr>
            </a:br>
            <a:r>
              <a:rPr kumimoji="0" lang="cs-CZ" sz="2900" b="0" i="0" u="none" strike="noStrike" kern="1200" cap="none" spc="0" normalizeH="0" baseline="0" noProof="0" dirty="0">
                <a:ln>
                  <a:noFill/>
                </a:ln>
                <a:solidFill>
                  <a:prstClr val="black"/>
                </a:solidFill>
                <a:effectLst/>
                <a:uLnTx/>
                <a:uFillTx/>
                <a:latin typeface="Calibri"/>
                <a:ea typeface="+mn-ea"/>
                <a:cs typeface="Arial"/>
              </a:rPr>
              <a:t>(§ 125c odst. 7 písm. c) </a:t>
            </a:r>
            <a:endParaRPr kumimoji="0" lang="en-US" sz="29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solidFill>
                  <a:prstClr val="black"/>
                </a:solidFill>
                <a:effectLst/>
                <a:uLnTx/>
                <a:uFillTx/>
                <a:latin typeface="Calibri"/>
                <a:ea typeface="+mn-ea"/>
                <a:cs typeface="Arial"/>
              </a:rPr>
              <a:t> § 125e odst. 3 – od uložení správního trestu nelze v rozhodnutí o přestupku upustit nebo podmíněně upustit</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9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900" b="1" i="0" u="none" strike="noStrike" kern="1200" cap="none" spc="0" normalizeH="0" baseline="0" noProof="0" dirty="0">
                <a:ln>
                  <a:noFill/>
                </a:ln>
                <a:solidFill>
                  <a:prstClr val="black"/>
                </a:solidFill>
                <a:effectLst/>
                <a:uLnTx/>
                <a:uFillTx/>
                <a:latin typeface="Calibri"/>
                <a:ea typeface="+mn-ea"/>
                <a:cs typeface="Arial"/>
              </a:rPr>
              <a:t>4</a:t>
            </a:r>
            <a:r>
              <a:rPr kumimoji="0" lang="cs-CZ" sz="2900" b="0" i="0" u="none" strike="noStrike" kern="1200" cap="none" spc="0" normalizeH="0" baseline="0" noProof="0" dirty="0">
                <a:ln>
                  <a:noFill/>
                </a:ln>
                <a:solidFill>
                  <a:prstClr val="black"/>
                </a:solidFill>
                <a:effectLst/>
                <a:uLnTx/>
                <a:uFillTx/>
                <a:latin typeface="Calibri"/>
                <a:ea typeface="+mn-ea"/>
                <a:cs typeface="Arial"/>
              </a:rPr>
              <a:t> </a:t>
            </a:r>
            <a:r>
              <a:rPr kumimoji="0" lang="cs-CZ" sz="2900" b="1" i="0" u="none" strike="noStrike" kern="1200" cap="none" spc="0" normalizeH="0" baseline="0" noProof="0" dirty="0">
                <a:ln>
                  <a:noFill/>
                </a:ln>
                <a:solidFill>
                  <a:prstClr val="black"/>
                </a:solidFill>
                <a:effectLst/>
                <a:uLnTx/>
                <a:uFillTx/>
                <a:latin typeface="Calibri"/>
                <a:ea typeface="+mn-ea"/>
                <a:cs typeface="Arial"/>
              </a:rPr>
              <a:t>body</a:t>
            </a:r>
            <a:endParaRPr lang="cs-CZ" sz="2700" dirty="0">
              <a:solidFill>
                <a:prstClr val="black"/>
              </a:solidFill>
            </a:endParaRPr>
          </a:p>
          <a:p>
            <a:endParaRPr lang="cs-CZ" dirty="0"/>
          </a:p>
        </p:txBody>
      </p:sp>
    </p:spTree>
    <p:extLst>
      <p:ext uri="{BB962C8B-B14F-4D97-AF65-F5344CB8AC3E}">
        <p14:creationId xmlns:p14="http://schemas.microsoft.com/office/powerpoint/2010/main" val="390573001"/>
      </p:ext>
    </p:extLst>
  </p:cSld>
  <p:clrMapOvr>
    <a:masterClrMapping/>
  </p:clrMapOvr>
  <p:transition spd="slow">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927120"/>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95469" y="1196752"/>
            <a:ext cx="8077200" cy="5472607"/>
          </a:xfrm>
        </p:spPr>
        <p:txBody>
          <a:bodyPr>
            <a:normAutofit fontScale="92500" lnSpcReduction="10000"/>
          </a:bodyPr>
          <a:lstStyle/>
          <a:p>
            <a:pPr marL="0" lvl="0" indent="0" algn="just">
              <a:buNone/>
            </a:pPr>
            <a:r>
              <a:rPr lang="cs-CZ" sz="2800" b="1" dirty="0">
                <a:solidFill>
                  <a:prstClr val="black"/>
                </a:solidFill>
              </a:rPr>
              <a:t>§ 125c  odst. 1 písm. f) bod </a:t>
            </a:r>
            <a:r>
              <a:rPr lang="cs-CZ" altLang="cs-CZ" sz="2800" b="1" dirty="0">
                <a:solidFill>
                  <a:prstClr val="black"/>
                </a:solidFill>
              </a:rPr>
              <a:t>2</a:t>
            </a:r>
            <a:r>
              <a:rPr lang="cs-CZ" altLang="cs-CZ" sz="2800" dirty="0">
                <a:solidFill>
                  <a:prstClr val="black"/>
                </a:solidFill>
              </a:rPr>
              <a:t> </a:t>
            </a:r>
          </a:p>
          <a:p>
            <a:pPr algn="just"/>
            <a:r>
              <a:rPr lang="cs-CZ" altLang="cs-CZ" sz="2800" dirty="0">
                <a:solidFill>
                  <a:prstClr val="black"/>
                </a:solidFill>
              </a:rPr>
              <a:t>při řízení vozidla překročí nejvyšší dovolenou rychlost v obci o 40 km.h</a:t>
            </a:r>
            <a:r>
              <a:rPr lang="cs-CZ" altLang="cs-CZ" sz="2800" baseline="30000" dirty="0">
                <a:latin typeface="Calibri" panose="020F0502020204030204" pitchFamily="34" charset="0"/>
                <a:cs typeface="Times New Roman" panose="02020603050405020304" pitchFamily="18" charset="0"/>
              </a:rPr>
              <a:t>-1</a:t>
            </a:r>
            <a:r>
              <a:rPr lang="cs-CZ" altLang="cs-CZ" sz="2800" dirty="0">
                <a:solidFill>
                  <a:prstClr val="black"/>
                </a:solidFill>
              </a:rPr>
              <a:t> a více nebo mimo obec o 50 km.h</a:t>
            </a:r>
            <a:r>
              <a:rPr lang="cs-CZ" sz="2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cs-CZ" sz="18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cs-CZ" altLang="cs-CZ" sz="2800" dirty="0">
                <a:solidFill>
                  <a:prstClr val="black"/>
                </a:solidFill>
              </a:rPr>
              <a:t>a více,</a:t>
            </a:r>
          </a:p>
          <a:p>
            <a:pPr marL="0" lvl="0" indent="0" algn="just">
              <a:buNone/>
            </a:pPr>
            <a:endParaRPr lang="cs-CZ" altLang="cs-CZ" sz="11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prstClr val="black"/>
                </a:solidFill>
                <a:effectLst/>
                <a:uLnTx/>
                <a:uFillTx/>
                <a:latin typeface="Calibri"/>
                <a:ea typeface="+mn-ea"/>
                <a:cs typeface="+mn-cs"/>
              </a:rPr>
              <a:t>správní tresty za písm. f) bod 2</a:t>
            </a:r>
            <a:endParaRPr kumimoji="0" lang="cs-CZ"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800" b="0" i="0" u="none" strike="noStrike" kern="1200" cap="none" spc="0" normalizeH="0" baseline="0" noProof="0" dirty="0">
                <a:ln>
                  <a:noFill/>
                </a:ln>
                <a:solidFill>
                  <a:prstClr val="black"/>
                </a:solidFill>
                <a:effectLst/>
                <a:uLnTx/>
                <a:uFillTx/>
                <a:latin typeface="Calibri"/>
                <a:ea typeface="+mn-ea"/>
                <a:cs typeface="Arial"/>
              </a:rPr>
              <a:t> pokuta </a:t>
            </a:r>
            <a:r>
              <a:rPr kumimoji="0" lang="cs-CZ" sz="2800" b="1" i="0" u="none" strike="noStrike" kern="1200" cap="none" spc="0" normalizeH="0" baseline="0" noProof="0" dirty="0">
                <a:ln>
                  <a:noFill/>
                </a:ln>
                <a:solidFill>
                  <a:prstClr val="black"/>
                </a:solidFill>
                <a:effectLst/>
                <a:uLnTx/>
                <a:uFillTx/>
                <a:latin typeface="Calibri"/>
                <a:ea typeface="+mn-ea"/>
                <a:cs typeface="Arial"/>
              </a:rPr>
              <a:t>od 7 000 Kč do 25 000 Kč</a:t>
            </a:r>
            <a:r>
              <a:rPr kumimoji="0" lang="en-US" sz="2800" b="0" i="0" u="none" strike="noStrike" kern="1200" cap="none" spc="0" normalizeH="0" baseline="0" noProof="0" dirty="0">
                <a:ln>
                  <a:noFill/>
                </a:ln>
                <a:solidFill>
                  <a:prstClr val="black"/>
                </a:solidFill>
                <a:effectLst/>
                <a:uLnTx/>
                <a:uFillTx/>
                <a:latin typeface="Calibri"/>
                <a:ea typeface="+mn-ea"/>
                <a:cs typeface="Arial"/>
              </a:rPr>
              <a:t>​</a:t>
            </a:r>
            <a:r>
              <a:rPr kumimoji="0" lang="cs-CZ" sz="2800" b="0" i="0" u="none" strike="noStrike" kern="1200" cap="none" spc="0" normalizeH="0" baseline="0" noProof="0" dirty="0">
                <a:ln>
                  <a:noFill/>
                </a:ln>
                <a:solidFill>
                  <a:prstClr val="black"/>
                </a:solidFill>
                <a:effectLst/>
                <a:uLnTx/>
                <a:uFillTx/>
                <a:latin typeface="Calibri"/>
                <a:ea typeface="+mn-ea"/>
                <a:cs typeface="Arial"/>
              </a:rPr>
              <a:t> (§ 125c odst. 5 písm. b)  </a:t>
            </a:r>
            <a:endParaRPr kumimoji="0" lang="en-US" sz="28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800" b="0" i="0" u="none" strike="noStrike" kern="1200" cap="none" spc="0" normalizeH="0" baseline="0" noProof="0" dirty="0">
                <a:ln>
                  <a:noFill/>
                </a:ln>
                <a:solidFill>
                  <a:prstClr val="black"/>
                </a:solidFill>
                <a:effectLst/>
                <a:uLnTx/>
                <a:uFillTx/>
                <a:latin typeface="Calibri"/>
                <a:ea typeface="+mn-ea"/>
                <a:cs typeface="Arial"/>
              </a:rPr>
              <a:t> zákaz činnosti </a:t>
            </a:r>
            <a:r>
              <a:rPr kumimoji="0" lang="cs-CZ" sz="2800" b="1" i="0" u="none" strike="noStrike" kern="1200" cap="none" spc="0" normalizeH="0" baseline="0" noProof="0" dirty="0">
                <a:ln>
                  <a:noFill/>
                </a:ln>
                <a:solidFill>
                  <a:prstClr val="black"/>
                </a:solidFill>
                <a:effectLst/>
                <a:uLnTx/>
                <a:uFillTx/>
                <a:latin typeface="Calibri"/>
                <a:ea typeface="+mn-ea"/>
                <a:cs typeface="Arial"/>
              </a:rPr>
              <a:t>od 6 měsíců do 18 měsíců </a:t>
            </a:r>
            <a:br>
              <a:rPr kumimoji="0" lang="cs-CZ" sz="2800" b="1" i="0" u="none" strike="noStrike" kern="1200" cap="none" spc="0" normalizeH="0" baseline="0" noProof="0" dirty="0">
                <a:ln>
                  <a:noFill/>
                </a:ln>
                <a:solidFill>
                  <a:prstClr val="black"/>
                </a:solidFill>
                <a:effectLst/>
                <a:uLnTx/>
                <a:uFillTx/>
                <a:latin typeface="Calibri"/>
                <a:ea typeface="+mn-ea"/>
                <a:cs typeface="Arial"/>
              </a:rPr>
            </a:br>
            <a:r>
              <a:rPr kumimoji="0" lang="cs-CZ" sz="2800" b="0" i="0" u="none" strike="noStrike" kern="1200" cap="none" spc="0" normalizeH="0" baseline="0" noProof="0" dirty="0">
                <a:ln>
                  <a:noFill/>
                </a:ln>
                <a:solidFill>
                  <a:prstClr val="black"/>
                </a:solidFill>
                <a:effectLst/>
                <a:uLnTx/>
                <a:uFillTx/>
                <a:latin typeface="Calibri"/>
                <a:ea typeface="+mn-ea"/>
                <a:cs typeface="Arial"/>
              </a:rPr>
              <a:t>(</a:t>
            </a:r>
            <a:r>
              <a:rPr kumimoji="0" lang="en-US" sz="2800" b="0" i="0" u="none" strike="noStrike" kern="1200" cap="none" spc="0" normalizeH="0" baseline="0" noProof="0" dirty="0">
                <a:ln>
                  <a:noFill/>
                </a:ln>
                <a:solidFill>
                  <a:prstClr val="black"/>
                </a:solidFill>
                <a:effectLst/>
                <a:uLnTx/>
                <a:uFillTx/>
                <a:latin typeface="Calibri"/>
                <a:ea typeface="+mn-ea"/>
                <a:cs typeface="Arial"/>
              </a:rPr>
              <a:t>​</a:t>
            </a:r>
            <a:r>
              <a:rPr kumimoji="0" lang="cs-CZ" sz="2800" b="0" i="0" u="none" strike="noStrike" kern="1200" cap="none" spc="0" normalizeH="0" baseline="0" noProof="0" dirty="0">
                <a:ln>
                  <a:noFill/>
                </a:ln>
                <a:solidFill>
                  <a:prstClr val="black"/>
                </a:solidFill>
                <a:effectLst/>
                <a:uLnTx/>
                <a:uFillTx/>
                <a:latin typeface="Calibri"/>
                <a:ea typeface="+mn-ea"/>
                <a:cs typeface="Arial"/>
              </a:rPr>
              <a:t>§ 125c odst. 6 písm. b)   </a:t>
            </a:r>
            <a:endParaRPr kumimoji="0" lang="en-US" sz="28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8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8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800" b="1" i="0" u="none" strike="noStrike" kern="1200" cap="none" spc="0" normalizeH="0" baseline="0" noProof="0" dirty="0">
                <a:ln>
                  <a:noFill/>
                </a:ln>
                <a:solidFill>
                  <a:prstClr val="black"/>
                </a:solidFill>
                <a:effectLst/>
                <a:uLnTx/>
                <a:uFillTx/>
                <a:latin typeface="Calibri"/>
                <a:ea typeface="+mn-ea"/>
                <a:cs typeface="Arial"/>
              </a:rPr>
              <a:t>nelze řešit </a:t>
            </a:r>
            <a:endParaRPr kumimoji="0" lang="en-US" sz="2800" b="1" i="0" u="none" strike="noStrike" kern="1200" cap="none" spc="0" normalizeH="0" baseline="0" noProof="0" dirty="0">
              <a:ln>
                <a:noFill/>
              </a:ln>
              <a:solidFill>
                <a:prstClr val="black"/>
              </a:solidFill>
              <a:effectLst/>
              <a:highlight>
                <a:srgbClr val="FFFF00"/>
              </a:highligh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8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800" b="0" i="0" u="none" strike="noStrike" kern="1200" cap="none" spc="0" normalizeH="0" baseline="0" noProof="0" dirty="0">
                <a:ln>
                  <a:noFill/>
                </a:ln>
                <a:solidFill>
                  <a:prstClr val="black"/>
                </a:solidFill>
                <a:effectLst/>
                <a:uLnTx/>
                <a:uFillTx/>
                <a:latin typeface="Calibri"/>
                <a:ea typeface="+mn-ea"/>
                <a:cs typeface="Arial"/>
              </a:rPr>
            </a:br>
            <a:r>
              <a:rPr kumimoji="0" lang="cs-CZ" sz="28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a:t>
            </a:r>
            <a:br>
              <a:rPr kumimoji="0" lang="cs-CZ" sz="2800" b="0" i="0" u="none" strike="noStrike" kern="1200" cap="none" spc="0" normalizeH="0" baseline="0" noProof="0" dirty="0">
                <a:ln>
                  <a:noFill/>
                </a:ln>
                <a:solidFill>
                  <a:prstClr val="black"/>
                </a:solidFill>
                <a:effectLst/>
                <a:uLnTx/>
                <a:uFillTx/>
                <a:latin typeface="Calibri"/>
                <a:ea typeface="+mn-ea"/>
                <a:cs typeface="Arial"/>
              </a:rPr>
            </a:br>
            <a:r>
              <a:rPr kumimoji="0" lang="cs-CZ" sz="2800" b="0" i="0" u="none" strike="noStrike" kern="1200" cap="none" spc="0" normalizeH="0" baseline="0" noProof="0" dirty="0">
                <a:ln>
                  <a:noFill/>
                </a:ln>
                <a:solidFill>
                  <a:prstClr val="black"/>
                </a:solidFill>
                <a:effectLst/>
                <a:uLnTx/>
                <a:uFillTx/>
                <a:latin typeface="Calibri"/>
                <a:ea typeface="+mn-ea"/>
                <a:cs typeface="Arial"/>
              </a:rPr>
              <a:t>(§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8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800" b="1" i="0" u="none" strike="noStrike" kern="1200" cap="none" spc="0" normalizeH="0" baseline="0" noProof="0" dirty="0">
                <a:ln>
                  <a:noFill/>
                </a:ln>
                <a:solidFill>
                  <a:prstClr val="black"/>
                </a:solidFill>
                <a:effectLst/>
                <a:uLnTx/>
                <a:uFillTx/>
                <a:latin typeface="Calibri"/>
                <a:ea typeface="+mn-ea"/>
                <a:cs typeface="Arial"/>
              </a:rPr>
              <a:t>6</a:t>
            </a:r>
            <a:r>
              <a:rPr kumimoji="0" lang="cs-CZ" sz="2800" b="0" i="0" u="none" strike="noStrike" kern="1200" cap="none" spc="0" normalizeH="0" baseline="0" noProof="0" dirty="0">
                <a:ln>
                  <a:noFill/>
                </a:ln>
                <a:solidFill>
                  <a:prstClr val="black"/>
                </a:solidFill>
                <a:effectLst/>
                <a:uLnTx/>
                <a:uFillTx/>
                <a:latin typeface="Calibri"/>
                <a:ea typeface="+mn-ea"/>
                <a:cs typeface="Arial"/>
              </a:rPr>
              <a:t> </a:t>
            </a:r>
            <a:r>
              <a:rPr kumimoji="0" lang="cs-CZ" sz="2800" b="1" i="0" u="none" strike="noStrike" kern="1200" cap="none" spc="0" normalizeH="0" baseline="0" noProof="0" dirty="0">
                <a:ln>
                  <a:noFill/>
                </a:ln>
                <a:solidFill>
                  <a:prstClr val="black"/>
                </a:solidFill>
                <a:effectLst/>
                <a:uLnTx/>
                <a:uFillTx/>
                <a:latin typeface="Calibri"/>
                <a:ea typeface="+mn-ea"/>
                <a:cs typeface="Arial"/>
              </a:rPr>
              <a:t>bodů</a:t>
            </a:r>
            <a:endParaRPr kumimoji="0" lang="cs-CZ" sz="2800" b="1"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4102191674"/>
      </p:ext>
    </p:extLst>
  </p:cSld>
  <p:clrMapOvr>
    <a:masterClrMapping/>
  </p:clrMapOvr>
  <p:transition spd="slow">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927120"/>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62000" y="1196752"/>
            <a:ext cx="8077200" cy="5661248"/>
          </a:xfrm>
        </p:spPr>
        <p:txBody>
          <a:bodyPr>
            <a:normAutofit/>
          </a:bodyPr>
          <a:lstStyle/>
          <a:p>
            <a:pPr marL="0" lvl="0" indent="0" algn="just">
              <a:buNone/>
            </a:pPr>
            <a:r>
              <a:rPr lang="cs-CZ" sz="2600" b="1" dirty="0">
                <a:solidFill>
                  <a:prstClr val="black"/>
                </a:solidFill>
              </a:rPr>
              <a:t>§ 125c  odst. 1 písm. f) bod </a:t>
            </a:r>
            <a:r>
              <a:rPr lang="cs-CZ" altLang="cs-CZ" sz="2600" b="1" dirty="0">
                <a:solidFill>
                  <a:prstClr val="black"/>
                </a:solidFill>
              </a:rPr>
              <a:t>3</a:t>
            </a:r>
          </a:p>
          <a:p>
            <a:pPr algn="just"/>
            <a:r>
              <a:rPr lang="cs-CZ" altLang="cs-CZ" sz="2600" dirty="0">
                <a:solidFill>
                  <a:prstClr val="black"/>
                </a:solidFill>
              </a:rPr>
              <a:t>při řízení vozidla překročí nejvyšší dovolenou rychlost v obci o 20 km.h</a:t>
            </a:r>
            <a:r>
              <a:rPr lang="cs-CZ" altLang="cs-CZ" sz="2600" baseline="30000" dirty="0">
                <a:latin typeface="Calibri" panose="020F0502020204030204" pitchFamily="34" charset="0"/>
                <a:cs typeface="Times New Roman" panose="02020603050405020304" pitchFamily="18" charset="0"/>
              </a:rPr>
              <a:t>-1</a:t>
            </a:r>
            <a:r>
              <a:rPr lang="cs-CZ" altLang="cs-CZ" sz="2600" dirty="0">
                <a:solidFill>
                  <a:prstClr val="black"/>
                </a:solidFill>
              </a:rPr>
              <a:t> a více nebo mimo obec </a:t>
            </a:r>
            <a:br>
              <a:rPr lang="cs-CZ" altLang="cs-CZ" sz="2600" dirty="0">
                <a:solidFill>
                  <a:prstClr val="black"/>
                </a:solidFill>
              </a:rPr>
            </a:br>
            <a:r>
              <a:rPr lang="cs-CZ" altLang="cs-CZ" sz="2600" dirty="0">
                <a:solidFill>
                  <a:prstClr val="black"/>
                </a:solidFill>
              </a:rPr>
              <a:t>o 30 km.h</a:t>
            </a:r>
            <a:r>
              <a:rPr lang="cs-CZ" altLang="cs-CZ" sz="2600" baseline="30000" dirty="0">
                <a:latin typeface="Calibri" panose="020F0502020204030204" pitchFamily="34" charset="0"/>
                <a:cs typeface="Times New Roman" panose="02020603050405020304" pitchFamily="18" charset="0"/>
              </a:rPr>
              <a:t>-1</a:t>
            </a:r>
            <a:r>
              <a:rPr lang="cs-CZ" altLang="cs-CZ" sz="2600" dirty="0">
                <a:solidFill>
                  <a:prstClr val="black"/>
                </a:solidFill>
              </a:rPr>
              <a:t> a více,</a:t>
            </a:r>
          </a:p>
          <a:p>
            <a:pPr lvl="0" algn="just">
              <a:buFontTx/>
              <a:buChar char="-"/>
            </a:pPr>
            <a:endParaRPr lang="cs-CZ" altLang="cs-CZ" sz="10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600" b="1" i="0" u="none" strike="noStrike" kern="1200" cap="none" spc="0" normalizeH="0" baseline="0" noProof="0" dirty="0">
                <a:ln>
                  <a:noFill/>
                </a:ln>
                <a:solidFill>
                  <a:prstClr val="black"/>
                </a:solidFill>
                <a:effectLst/>
                <a:uLnTx/>
                <a:uFillTx/>
                <a:latin typeface="Calibri"/>
                <a:ea typeface="+mn-ea"/>
                <a:cs typeface="+mn-cs"/>
              </a:rPr>
              <a:t>správní tresty za písm. f) bod 3</a:t>
            </a:r>
            <a:endParaRPr kumimoji="0" lang="cs-CZ" sz="2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ea typeface="+mn-ea"/>
                <a:cs typeface="Arial"/>
              </a:rPr>
              <a:t> pokuta </a:t>
            </a:r>
            <a:r>
              <a:rPr kumimoji="0" lang="cs-CZ" sz="2600" b="1" i="0" u="none" strike="noStrike" kern="1200" cap="none" spc="0" normalizeH="0" baseline="0" noProof="0" dirty="0">
                <a:ln>
                  <a:noFill/>
                </a:ln>
                <a:solidFill>
                  <a:prstClr val="black"/>
                </a:solidFill>
                <a:effectLst/>
                <a:uLnTx/>
                <a:uFillTx/>
                <a:ea typeface="+mn-ea"/>
                <a:cs typeface="Arial"/>
              </a:rPr>
              <a:t>od 4 000 Kč do 10 000 Kč</a:t>
            </a:r>
            <a:r>
              <a:rPr kumimoji="0" lang="en-US" sz="2600" b="0" i="0" u="none" strike="noStrike" kern="1200" cap="none" spc="0" normalizeH="0" baseline="0" noProof="0" dirty="0">
                <a:ln>
                  <a:noFill/>
                </a:ln>
                <a:solidFill>
                  <a:prstClr val="black"/>
                </a:solidFill>
                <a:effectLst/>
                <a:uLnTx/>
                <a:uFillTx/>
                <a:ea typeface="+mn-ea"/>
                <a:cs typeface="Arial"/>
              </a:rPr>
              <a:t>​</a:t>
            </a:r>
            <a:r>
              <a:rPr kumimoji="0" lang="cs-CZ" sz="2600" b="0" i="0" u="none" strike="noStrike" kern="1200" cap="none" spc="0" normalizeH="0" baseline="0" noProof="0" dirty="0">
                <a:ln>
                  <a:noFill/>
                </a:ln>
                <a:solidFill>
                  <a:prstClr val="black"/>
                </a:solidFill>
                <a:effectLst/>
                <a:uLnTx/>
                <a:uFillTx/>
                <a:ea typeface="+mn-ea"/>
                <a:cs typeface="Arial"/>
              </a:rPr>
              <a:t> (§ 125c odst. 5 písm. c)  </a:t>
            </a:r>
            <a:endParaRPr kumimoji="0" lang="en-US" sz="2600" b="0" i="0" u="none" strike="noStrike" kern="1200" cap="none" spc="0" normalizeH="0" baseline="0" noProof="0" dirty="0">
              <a:ln>
                <a:noFill/>
              </a:ln>
              <a:solidFill>
                <a:prstClr val="black"/>
              </a:solidFill>
              <a:effectLst/>
              <a:uLnTx/>
              <a:uFillTx/>
              <a:ea typeface="+mn-ea"/>
              <a:cs typeface="Calibri"/>
            </a:endParaRPr>
          </a:p>
          <a:p>
            <a:pPr marL="0" lvl="0" indent="0" algn="just">
              <a:spcBef>
                <a:spcPts val="0"/>
              </a:spcBef>
              <a:buFontTx/>
              <a:buChar char="•"/>
              <a:defRPr/>
            </a:pPr>
            <a:r>
              <a:rPr kumimoji="0" lang="cs-CZ" sz="2600" b="0" i="0" u="none" strike="noStrike" kern="1200" cap="none" spc="0" normalizeH="0" baseline="0" noProof="0" dirty="0">
                <a:ln>
                  <a:noFill/>
                </a:ln>
                <a:solidFill>
                  <a:prstClr val="black"/>
                </a:solidFill>
                <a:effectLst/>
                <a:uLnTx/>
                <a:uFillTx/>
                <a:ea typeface="+mn-ea"/>
                <a:cs typeface="Arial"/>
              </a:rPr>
              <a:t> zákaz činnosti - </a:t>
            </a:r>
            <a:r>
              <a:rPr kumimoji="0" lang="cs-CZ" sz="2600" b="1" i="0" u="none" strike="noStrike" kern="1200" cap="none" spc="0" normalizeH="0" baseline="0" noProof="0" dirty="0">
                <a:ln>
                  <a:noFill/>
                </a:ln>
                <a:solidFill>
                  <a:prstClr val="black"/>
                </a:solidFill>
                <a:effectLst/>
                <a:uLnTx/>
                <a:uFillTx/>
                <a:ea typeface="+mn-ea"/>
                <a:cs typeface="Arial"/>
              </a:rPr>
              <a:t>neukládá</a:t>
            </a:r>
            <a:r>
              <a:rPr kumimoji="0" lang="cs-CZ" sz="2600" b="0" i="0" u="none" strike="noStrike" kern="1200" cap="none" spc="0" normalizeH="0" baseline="0" noProof="0" dirty="0">
                <a:ln>
                  <a:noFill/>
                </a:ln>
                <a:solidFill>
                  <a:prstClr val="black"/>
                </a:solidFill>
                <a:effectLst/>
                <a:uLnTx/>
                <a:uFillTx/>
                <a:ea typeface="+mn-ea"/>
                <a:cs typeface="Arial"/>
              </a:rPr>
              <a:t> </a:t>
            </a:r>
            <a:r>
              <a:rPr lang="cs-CZ" sz="2600" b="1" dirty="0">
                <a:solidFill>
                  <a:prstClr val="black"/>
                </a:solidFill>
                <a:cs typeface="Arial"/>
              </a:rPr>
              <a:t>se</a:t>
            </a:r>
            <a:r>
              <a:rPr kumimoji="0" lang="cs-CZ" sz="2600" b="0" i="0" u="none" strike="noStrike" kern="1200" cap="none" spc="0" normalizeH="0" baseline="0" noProof="0" dirty="0">
                <a:ln>
                  <a:noFill/>
                </a:ln>
                <a:solidFill>
                  <a:prstClr val="black"/>
                </a:solidFill>
                <a:effectLst/>
                <a:uLnTx/>
                <a:uFillTx/>
                <a:ea typeface="+mn-ea"/>
                <a:cs typeface="Arial"/>
              </a:rPr>
              <a:t> </a:t>
            </a:r>
            <a:endParaRPr kumimoji="0" lang="en-US" sz="2600" b="0" i="0" u="none" strike="noStrike" kern="1200" cap="none" spc="0" normalizeH="0" baseline="0" noProof="0" dirty="0">
              <a:ln>
                <a:noFill/>
              </a:ln>
              <a:solidFill>
                <a:prstClr val="black"/>
              </a:solidFill>
              <a:effectLst/>
              <a:uLnTx/>
              <a:uFillTx/>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ea typeface="+mn-ea"/>
                <a:cs typeface="Arial"/>
              </a:rPr>
              <a:t> příkazem na místě - </a:t>
            </a:r>
            <a:r>
              <a:rPr kumimoji="0" lang="en-US" sz="2600" b="0" i="0" u="none" strike="noStrike" kern="1200" cap="none" spc="0" normalizeH="0" baseline="0" noProof="0" dirty="0">
                <a:ln>
                  <a:noFill/>
                </a:ln>
                <a:solidFill>
                  <a:prstClr val="black"/>
                </a:solidFill>
                <a:effectLst/>
                <a:highlight>
                  <a:srgbClr val="FFFF00"/>
                </a:highlight>
                <a:uLnTx/>
                <a:uFillTx/>
                <a:ea typeface="+mn-ea"/>
                <a:cs typeface="Arial"/>
              </a:rPr>
              <a:t>​</a:t>
            </a:r>
            <a:r>
              <a:rPr kumimoji="0" lang="cs-CZ" sz="2600" b="1" i="0" u="none" strike="noStrike" kern="1200" cap="none" spc="0" normalizeH="0" baseline="0" noProof="0" dirty="0">
                <a:ln>
                  <a:noFill/>
                </a:ln>
                <a:solidFill>
                  <a:prstClr val="black"/>
                </a:solidFill>
                <a:effectLst/>
                <a:uLnTx/>
                <a:uFillTx/>
                <a:ea typeface="+mn-ea"/>
                <a:cs typeface="Arial"/>
              </a:rPr>
              <a:t>od 2 500 Kč do  3 500 Kč </a:t>
            </a:r>
            <a:br>
              <a:rPr kumimoji="0" lang="cs-CZ" sz="2600" b="1" i="0" u="none" strike="noStrike" kern="1200" cap="none" spc="0" normalizeH="0" baseline="0" noProof="0" dirty="0">
                <a:ln>
                  <a:noFill/>
                </a:ln>
                <a:solidFill>
                  <a:prstClr val="black"/>
                </a:solidFill>
                <a:effectLst/>
                <a:uLnTx/>
                <a:uFillTx/>
                <a:ea typeface="+mn-ea"/>
                <a:cs typeface="Arial"/>
              </a:rPr>
            </a:br>
            <a:r>
              <a:rPr kumimoji="0" lang="cs-CZ" sz="2600" b="0" i="0" u="none" strike="noStrike" kern="1200" cap="none" spc="0" normalizeH="0" baseline="0" noProof="0" dirty="0">
                <a:ln>
                  <a:noFill/>
                </a:ln>
                <a:solidFill>
                  <a:prstClr val="black"/>
                </a:solidFill>
                <a:effectLst/>
                <a:uLnTx/>
                <a:uFillTx/>
                <a:latin typeface="Calibri"/>
                <a:ea typeface="+mn-ea"/>
                <a:cs typeface="Arial"/>
              </a:rPr>
              <a:t>(§ 125c odst. 7 písm. c) </a:t>
            </a:r>
            <a:endParaRPr kumimoji="0" lang="en-US" sz="26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ea typeface="+mn-ea"/>
                <a:cs typeface="Arial"/>
              </a:rPr>
              <a:t> od uložení správního trestu nelze v rozhodnutí </a:t>
            </a:r>
            <a:br>
              <a:rPr kumimoji="0" lang="cs-CZ" sz="2600" b="0" i="0" u="none" strike="noStrike" kern="1200" cap="none" spc="0" normalizeH="0" baseline="0" noProof="0" dirty="0">
                <a:ln>
                  <a:noFill/>
                </a:ln>
                <a:solidFill>
                  <a:prstClr val="black"/>
                </a:solidFill>
                <a:effectLst/>
                <a:uLnTx/>
                <a:uFillTx/>
                <a:ea typeface="+mn-ea"/>
                <a:cs typeface="Arial"/>
              </a:rPr>
            </a:br>
            <a:r>
              <a:rPr kumimoji="0" lang="cs-CZ" sz="2600" b="0" i="0" u="none" strike="noStrike" kern="1200" cap="none" spc="0" normalizeH="0" baseline="0" noProof="0" dirty="0">
                <a:ln>
                  <a:noFill/>
                </a:ln>
                <a:solidFill>
                  <a:prstClr val="black"/>
                </a:solidFill>
                <a:effectLst/>
                <a:uLnTx/>
                <a:uFillTx/>
                <a:ea typeface="+mn-ea"/>
                <a:cs typeface="Arial"/>
              </a:rPr>
              <a:t>o přestupku upustit nebo podmíněně upustit </a:t>
            </a:r>
            <a:br>
              <a:rPr kumimoji="0" lang="cs-CZ" sz="2600" b="0" i="0" u="none" strike="noStrike" kern="1200" cap="none" spc="0" normalizeH="0" baseline="0" noProof="0" dirty="0">
                <a:ln>
                  <a:noFill/>
                </a:ln>
                <a:solidFill>
                  <a:prstClr val="black"/>
                </a:solidFill>
                <a:effectLst/>
                <a:uLnTx/>
                <a:uFillTx/>
                <a:ea typeface="+mn-ea"/>
                <a:cs typeface="Arial"/>
              </a:rPr>
            </a:br>
            <a:r>
              <a:rPr kumimoji="0" lang="cs-CZ" sz="2600" b="0" i="0" u="none" strike="noStrike" kern="1200" cap="none" spc="0" normalizeH="0" baseline="0" noProof="0" dirty="0">
                <a:ln>
                  <a:noFill/>
                </a:ln>
                <a:solidFill>
                  <a:prstClr val="black"/>
                </a:solidFill>
                <a:effectLst/>
                <a:uLnTx/>
                <a:uFillTx/>
                <a:ea typeface="+mn-ea"/>
                <a:cs typeface="Arial"/>
              </a:rPr>
              <a:t>(§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ea typeface="+mn-ea"/>
                <a:cs typeface="Arial"/>
              </a:rPr>
              <a:t>  bodové hodnocení – </a:t>
            </a:r>
            <a:r>
              <a:rPr kumimoji="0" lang="cs-CZ" sz="2600" b="1" i="0" u="none" strike="noStrike" kern="1200" cap="none" spc="0" normalizeH="0" baseline="0" noProof="0" dirty="0">
                <a:ln>
                  <a:noFill/>
                </a:ln>
                <a:solidFill>
                  <a:prstClr val="black"/>
                </a:solidFill>
                <a:effectLst/>
                <a:uLnTx/>
                <a:uFillTx/>
                <a:ea typeface="+mn-ea"/>
                <a:cs typeface="Arial"/>
              </a:rPr>
              <a:t>4</a:t>
            </a:r>
            <a:r>
              <a:rPr kumimoji="0" lang="cs-CZ" sz="2600" b="0" i="0" u="none" strike="noStrike" kern="1200" cap="none" spc="0" normalizeH="0" baseline="0" noProof="0" dirty="0">
                <a:ln>
                  <a:noFill/>
                </a:ln>
                <a:solidFill>
                  <a:prstClr val="black"/>
                </a:solidFill>
                <a:effectLst/>
                <a:uLnTx/>
                <a:uFillTx/>
                <a:ea typeface="+mn-ea"/>
                <a:cs typeface="Arial"/>
              </a:rPr>
              <a:t> </a:t>
            </a:r>
            <a:r>
              <a:rPr kumimoji="0" lang="cs-CZ" sz="2600" b="1" i="0" u="none" strike="noStrike" kern="1200" cap="none" spc="0" normalizeH="0" baseline="0" noProof="0" dirty="0">
                <a:ln>
                  <a:noFill/>
                </a:ln>
                <a:solidFill>
                  <a:prstClr val="black"/>
                </a:solidFill>
                <a:effectLst/>
                <a:uLnTx/>
                <a:uFillTx/>
                <a:ea typeface="+mn-ea"/>
                <a:cs typeface="Arial"/>
              </a:rPr>
              <a:t>body</a:t>
            </a:r>
            <a:endParaRPr kumimoji="0" lang="cs-CZ" sz="2600" b="1" i="0" u="none" strike="noStrike" kern="1200" cap="none" spc="0" normalizeH="0" baseline="0" noProof="0" dirty="0">
              <a:ln>
                <a:noFill/>
              </a:ln>
              <a:solidFill>
                <a:prstClr val="black"/>
              </a:solidFill>
              <a:effectLst/>
              <a:uLnTx/>
              <a:uFillTx/>
              <a:ea typeface="+mn-ea"/>
              <a:cs typeface="Calibri"/>
            </a:endParaRPr>
          </a:p>
        </p:txBody>
      </p:sp>
    </p:spTree>
    <p:extLst>
      <p:ext uri="{BB962C8B-B14F-4D97-AF65-F5344CB8AC3E}">
        <p14:creationId xmlns:p14="http://schemas.microsoft.com/office/powerpoint/2010/main" val="3113624814"/>
      </p:ext>
    </p:extLst>
  </p:cSld>
  <p:clrMapOvr>
    <a:masterClrMapping/>
  </p:clrMapOvr>
  <p:transition spd="slow">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855112"/>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62000" y="1124744"/>
            <a:ext cx="8077200" cy="5616623"/>
          </a:xfrm>
        </p:spPr>
        <p:txBody>
          <a:bodyPr/>
          <a:lstStyle/>
          <a:p>
            <a:pPr marL="0" lvl="0" indent="0" algn="just">
              <a:buNone/>
            </a:pPr>
            <a:r>
              <a:rPr lang="cs-CZ" sz="2600" b="1" dirty="0">
                <a:solidFill>
                  <a:prstClr val="black"/>
                </a:solidFill>
              </a:rPr>
              <a:t>§ 125c  odst. 1 písm. f) bod </a:t>
            </a:r>
            <a:r>
              <a:rPr lang="cs-CZ" altLang="cs-CZ" sz="2600" b="1" dirty="0">
                <a:solidFill>
                  <a:prstClr val="black"/>
                </a:solidFill>
              </a:rPr>
              <a:t>4 </a:t>
            </a:r>
          </a:p>
          <a:p>
            <a:pPr algn="just"/>
            <a:r>
              <a:rPr lang="cs-CZ" altLang="cs-CZ" sz="2600" dirty="0">
                <a:solidFill>
                  <a:prstClr val="black"/>
                </a:solidFill>
              </a:rPr>
              <a:t>při řízení vozidla překročí nejvyšší dovolenou rychlost </a:t>
            </a:r>
            <a:br>
              <a:rPr lang="cs-CZ" altLang="cs-CZ" sz="2600" dirty="0">
                <a:solidFill>
                  <a:prstClr val="black"/>
                </a:solidFill>
              </a:rPr>
            </a:br>
            <a:r>
              <a:rPr lang="pt-BR" altLang="cs-CZ" sz="2600" dirty="0">
                <a:solidFill>
                  <a:prstClr val="black"/>
                </a:solidFill>
              </a:rPr>
              <a:t>o 10</a:t>
            </a:r>
            <a:r>
              <a:rPr lang="cs-CZ" altLang="cs-CZ" sz="2600" dirty="0">
                <a:solidFill>
                  <a:prstClr val="black"/>
                </a:solidFill>
              </a:rPr>
              <a:t> km.h</a:t>
            </a:r>
            <a:r>
              <a:rPr lang="cs-CZ" altLang="cs-CZ" sz="2600" baseline="30000" dirty="0">
                <a:latin typeface="Calibri" panose="020F0502020204030204" pitchFamily="34" charset="0"/>
                <a:cs typeface="Times New Roman" panose="02020603050405020304" pitchFamily="18" charset="0"/>
              </a:rPr>
              <a:t>-1 </a:t>
            </a:r>
            <a:r>
              <a:rPr lang="cs-CZ" altLang="cs-CZ" sz="2600" dirty="0">
                <a:solidFill>
                  <a:prstClr val="black"/>
                </a:solidFill>
              </a:rPr>
              <a:t>a více,</a:t>
            </a:r>
          </a:p>
          <a:p>
            <a:pPr marL="0" lvl="0" indent="0" algn="just">
              <a:buNone/>
            </a:pPr>
            <a:endParaRPr lang="cs-CZ" sz="1000" b="1"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600" b="1" i="0" u="none" strike="noStrike" kern="1200" cap="none" spc="0" normalizeH="0" baseline="0" noProof="0" dirty="0">
                <a:ln>
                  <a:noFill/>
                </a:ln>
                <a:solidFill>
                  <a:prstClr val="black"/>
                </a:solidFill>
                <a:effectLst/>
                <a:uLnTx/>
                <a:uFillTx/>
                <a:latin typeface="Calibri"/>
                <a:ea typeface="+mn-ea"/>
                <a:cs typeface="+mn-cs"/>
              </a:rPr>
              <a:t>správní tresty za písm. f) bod 4</a:t>
            </a:r>
            <a:endParaRPr kumimoji="0" lang="cs-CZ" sz="2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latin typeface="Calibri"/>
                <a:ea typeface="+mn-ea"/>
                <a:cs typeface="Arial"/>
              </a:rPr>
              <a:t> pokuta </a:t>
            </a:r>
            <a:r>
              <a:rPr kumimoji="0" lang="cs-CZ" sz="2600" b="1" i="0" u="none" strike="noStrike" kern="1200" cap="none" spc="0" normalizeH="0" baseline="0" noProof="0" dirty="0">
                <a:ln>
                  <a:noFill/>
                </a:ln>
                <a:solidFill>
                  <a:prstClr val="black"/>
                </a:solidFill>
                <a:effectLst/>
                <a:uLnTx/>
                <a:uFillTx/>
                <a:latin typeface="Calibri"/>
                <a:ea typeface="+mn-ea"/>
                <a:cs typeface="Arial"/>
              </a:rPr>
              <a:t>od 2 000 Kč do 5 000 Kč</a:t>
            </a:r>
            <a:r>
              <a:rPr kumimoji="0" lang="en-US" sz="2600" b="0" i="0" u="none" strike="noStrike" kern="1200" cap="none" spc="0" normalizeH="0" baseline="0" noProof="0" dirty="0">
                <a:ln>
                  <a:noFill/>
                </a:ln>
                <a:solidFill>
                  <a:prstClr val="black"/>
                </a:solidFill>
                <a:effectLst/>
                <a:uLnTx/>
                <a:uFillTx/>
                <a:latin typeface="Calibri"/>
                <a:ea typeface="+mn-ea"/>
                <a:cs typeface="Arial"/>
              </a:rPr>
              <a:t>​</a:t>
            </a:r>
            <a:r>
              <a:rPr kumimoji="0" lang="cs-CZ" sz="2600" b="0" i="0" u="none" strike="noStrike" kern="1200" cap="none" spc="0" normalizeH="0" baseline="0" noProof="0" dirty="0">
                <a:ln>
                  <a:noFill/>
                </a:ln>
                <a:solidFill>
                  <a:prstClr val="black"/>
                </a:solidFill>
                <a:effectLst/>
                <a:uLnTx/>
                <a:uFillTx/>
                <a:latin typeface="Calibri"/>
                <a:ea typeface="+mn-ea"/>
                <a:cs typeface="Arial"/>
              </a:rPr>
              <a:t> (§ 125c odst. 5 písm. d)  </a:t>
            </a:r>
            <a:endParaRPr kumimoji="0" lang="en-US" sz="26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latin typeface="Calibri"/>
                <a:ea typeface="+mn-ea"/>
                <a:cs typeface="Arial"/>
              </a:rPr>
              <a:t> zákaz činnosti - </a:t>
            </a:r>
            <a:r>
              <a:rPr kumimoji="0" lang="cs-CZ" sz="2600" b="1" i="0" u="none" strike="noStrike" kern="1200" cap="none" spc="0" normalizeH="0" baseline="0" noProof="0" dirty="0">
                <a:ln>
                  <a:noFill/>
                </a:ln>
                <a:solidFill>
                  <a:prstClr val="black"/>
                </a:solidFill>
                <a:effectLst/>
                <a:uLnTx/>
                <a:uFillTx/>
                <a:latin typeface="Calibri"/>
                <a:ea typeface="+mn-ea"/>
                <a:cs typeface="Arial"/>
              </a:rPr>
              <a:t>neukládá</a:t>
            </a:r>
            <a:r>
              <a:rPr kumimoji="0" lang="cs-CZ" sz="2600" b="0" i="0" u="none" strike="noStrike" kern="1200" cap="none" spc="0" normalizeH="0" baseline="0" noProof="0" dirty="0">
                <a:ln>
                  <a:noFill/>
                </a:ln>
                <a:solidFill>
                  <a:prstClr val="black"/>
                </a:solidFill>
                <a:effectLst/>
                <a:uLnTx/>
                <a:uFillTx/>
                <a:latin typeface="Calibri"/>
                <a:ea typeface="+mn-ea"/>
                <a:cs typeface="Arial"/>
              </a:rPr>
              <a:t> </a:t>
            </a:r>
            <a:r>
              <a:rPr kumimoji="0" lang="cs-CZ" sz="2600" b="1" i="0" u="none" strike="noStrike" kern="1200" cap="none" spc="0" normalizeH="0" baseline="0" noProof="0" dirty="0">
                <a:ln>
                  <a:noFill/>
                </a:ln>
                <a:solidFill>
                  <a:prstClr val="black"/>
                </a:solidFill>
                <a:effectLst/>
                <a:uLnTx/>
                <a:uFillTx/>
                <a:latin typeface="Calibri"/>
                <a:ea typeface="+mn-ea"/>
                <a:cs typeface="Arial"/>
              </a:rPr>
              <a:t>se</a:t>
            </a:r>
            <a:r>
              <a:rPr kumimoji="0" lang="cs-CZ" sz="2600" b="0" i="0" u="none" strike="noStrike" kern="1200" cap="none" spc="0" normalizeH="0" baseline="0" noProof="0" dirty="0">
                <a:ln>
                  <a:noFill/>
                </a:ln>
                <a:solidFill>
                  <a:prstClr val="black"/>
                </a:solidFill>
                <a:effectLst/>
                <a:uLnTx/>
                <a:uFillTx/>
                <a:latin typeface="Calibri"/>
                <a:ea typeface="+mn-ea"/>
                <a:cs typeface="Arial"/>
              </a:rPr>
              <a:t> </a:t>
            </a:r>
            <a:endParaRPr kumimoji="0" lang="en-US" sz="26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6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600" b="1" i="0" u="none" strike="noStrike" kern="1200" cap="none" spc="0" normalizeH="0" baseline="0" noProof="0" dirty="0">
                <a:ln>
                  <a:noFill/>
                </a:ln>
                <a:solidFill>
                  <a:prstClr val="black"/>
                </a:solidFill>
                <a:effectLst/>
                <a:uLnTx/>
                <a:uFillTx/>
                <a:latin typeface="Calibri"/>
                <a:ea typeface="+mn-ea"/>
                <a:cs typeface="Arial"/>
              </a:rPr>
              <a:t>od 1 500 Kč do  2 000 Kč </a:t>
            </a:r>
            <a:br>
              <a:rPr kumimoji="0" lang="cs-CZ" sz="2600" b="1" i="0" u="none" strike="noStrike" kern="1200" cap="none" spc="0" normalizeH="0" baseline="0" noProof="0" dirty="0">
                <a:ln>
                  <a:noFill/>
                </a:ln>
                <a:solidFill>
                  <a:prstClr val="black"/>
                </a:solidFill>
                <a:effectLst/>
                <a:uLnTx/>
                <a:uFillTx/>
                <a:latin typeface="Calibri"/>
                <a:ea typeface="+mn-ea"/>
                <a:cs typeface="Arial"/>
              </a:rPr>
            </a:br>
            <a:r>
              <a:rPr kumimoji="0" lang="pl-PL" sz="2600" i="0" u="none" strike="noStrike" kern="1200" cap="none" spc="0" normalizeH="0" baseline="0" noProof="0" dirty="0">
                <a:ln>
                  <a:noFill/>
                </a:ln>
                <a:solidFill>
                  <a:prstClr val="black"/>
                </a:solidFill>
                <a:effectLst/>
                <a:uLnTx/>
                <a:uFillTx/>
                <a:latin typeface="Calibri"/>
                <a:ea typeface="+mn-ea"/>
                <a:cs typeface="Arial"/>
              </a:rPr>
              <a:t>(§ 125c odst. 7 písm. b) </a:t>
            </a: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600" b="0" i="0" u="none" strike="noStrike" kern="1200" cap="none" spc="0" normalizeH="0" baseline="0" noProof="0" dirty="0">
                <a:ln>
                  <a:noFill/>
                </a:ln>
                <a:solidFill>
                  <a:prstClr val="black"/>
                </a:solidFill>
                <a:effectLst/>
                <a:uLnTx/>
                <a:uFillTx/>
                <a:latin typeface="Calibri"/>
                <a:ea typeface="+mn-ea"/>
                <a:cs typeface="Arial"/>
              </a:rPr>
            </a:br>
            <a:r>
              <a:rPr kumimoji="0" lang="cs-CZ" sz="26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a:t>
            </a:r>
            <a:br>
              <a:rPr kumimoji="0" lang="cs-CZ" sz="2600" b="0" i="0" u="none" strike="noStrike" kern="1200" cap="none" spc="0" normalizeH="0" baseline="0" noProof="0" dirty="0">
                <a:ln>
                  <a:noFill/>
                </a:ln>
                <a:solidFill>
                  <a:prstClr val="black"/>
                </a:solidFill>
                <a:effectLst/>
                <a:uLnTx/>
                <a:uFillTx/>
                <a:latin typeface="Calibri"/>
                <a:ea typeface="+mn-ea"/>
                <a:cs typeface="Arial"/>
              </a:rPr>
            </a:br>
            <a:r>
              <a:rPr kumimoji="0" lang="cs-CZ" sz="2600" b="0" i="0" u="none" strike="noStrike" kern="1200" cap="none" spc="0" normalizeH="0" baseline="0" noProof="0" dirty="0">
                <a:ln>
                  <a:noFill/>
                </a:ln>
                <a:solidFill>
                  <a:prstClr val="black"/>
                </a:solidFill>
                <a:effectLst/>
                <a:uLnTx/>
                <a:uFillTx/>
                <a:latin typeface="Calibri"/>
                <a:ea typeface="+mn-ea"/>
                <a:cs typeface="Arial"/>
              </a:rPr>
              <a:t>(§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600" b="1" i="0" u="none" strike="noStrike" kern="1200" cap="none" spc="0" normalizeH="0" baseline="0" noProof="0" dirty="0">
                <a:ln>
                  <a:noFill/>
                </a:ln>
                <a:solidFill>
                  <a:prstClr val="black"/>
                </a:solidFill>
                <a:effectLst/>
                <a:uLnTx/>
                <a:uFillTx/>
                <a:latin typeface="Calibri"/>
                <a:ea typeface="+mn-ea"/>
                <a:cs typeface="Arial"/>
              </a:rPr>
              <a:t>2</a:t>
            </a:r>
            <a:r>
              <a:rPr kumimoji="0" lang="cs-CZ" sz="2600" b="0" i="0" u="none" strike="noStrike" kern="1200" cap="none" spc="0" normalizeH="0" baseline="0" noProof="0" dirty="0">
                <a:ln>
                  <a:noFill/>
                </a:ln>
                <a:solidFill>
                  <a:prstClr val="black"/>
                </a:solidFill>
                <a:effectLst/>
                <a:uLnTx/>
                <a:uFillTx/>
                <a:latin typeface="Calibri"/>
                <a:ea typeface="+mn-ea"/>
                <a:cs typeface="Arial"/>
              </a:rPr>
              <a:t> </a:t>
            </a:r>
            <a:r>
              <a:rPr kumimoji="0" lang="cs-CZ" sz="2600" b="1" i="0" u="none" strike="noStrike" kern="1200" cap="none" spc="0" normalizeH="0" baseline="0" noProof="0" dirty="0">
                <a:ln>
                  <a:noFill/>
                </a:ln>
                <a:solidFill>
                  <a:prstClr val="black"/>
                </a:solidFill>
                <a:effectLst/>
                <a:uLnTx/>
                <a:uFillTx/>
                <a:latin typeface="Calibri"/>
                <a:ea typeface="+mn-ea"/>
                <a:cs typeface="Arial"/>
              </a:rPr>
              <a:t>body</a:t>
            </a:r>
            <a:endParaRPr kumimoji="0" lang="cs-CZ" sz="2600" b="1" i="0" u="none" strike="noStrike" kern="1200" cap="none" spc="0" normalizeH="0" baseline="0" noProof="0" dirty="0">
              <a:ln>
                <a:noFill/>
              </a:ln>
              <a:solidFill>
                <a:prstClr val="black"/>
              </a:solidFill>
              <a:effectLst/>
              <a:uLnTx/>
              <a:uFillTx/>
              <a:latin typeface="Calibri"/>
              <a:ea typeface="+mn-ea"/>
              <a:cs typeface="Calibri"/>
            </a:endParaRPr>
          </a:p>
          <a:p>
            <a:pPr lvl="0" algn="just"/>
            <a:endParaRPr lang="cs-CZ" sz="2400" dirty="0">
              <a:solidFill>
                <a:prstClr val="black"/>
              </a:solidFill>
            </a:endParaRPr>
          </a:p>
          <a:p>
            <a:pPr marL="0" indent="0">
              <a:buNone/>
            </a:pPr>
            <a:endParaRPr lang="cs-CZ" dirty="0"/>
          </a:p>
        </p:txBody>
      </p:sp>
    </p:spTree>
    <p:extLst>
      <p:ext uri="{BB962C8B-B14F-4D97-AF65-F5344CB8AC3E}">
        <p14:creationId xmlns:p14="http://schemas.microsoft.com/office/powerpoint/2010/main" val="3931319332"/>
      </p:ext>
    </p:extLst>
  </p:cSld>
  <p:clrMapOvr>
    <a:masterClrMapping/>
  </p:clrMapOvr>
  <p:transition spd="slow">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9FD052-32EC-9137-8A37-F39CDAB4318F}"/>
              </a:ext>
            </a:extLst>
          </p:cNvPr>
          <p:cNvSpPr>
            <a:spLocks noGrp="1"/>
          </p:cNvSpPr>
          <p:nvPr>
            <p:ph type="title"/>
          </p:nvPr>
        </p:nvSpPr>
        <p:spPr>
          <a:xfrm>
            <a:off x="762000" y="269632"/>
            <a:ext cx="8077200" cy="694592"/>
          </a:xfrm>
        </p:spPr>
        <p:txBody>
          <a:bodyPr>
            <a:normAutofit/>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Přestupek podle § 125c odst. 1 písm. k) zákona č. 361/2000 Sb.</a:t>
            </a:r>
            <a:endParaRPr lang="cs-CZ" dirty="0"/>
          </a:p>
        </p:txBody>
      </p:sp>
      <p:sp>
        <p:nvSpPr>
          <p:cNvPr id="3" name="Zástupný obsah 2">
            <a:extLst>
              <a:ext uri="{FF2B5EF4-FFF2-40B4-BE49-F238E27FC236}">
                <a16:creationId xmlns:a16="http://schemas.microsoft.com/office/drawing/2014/main" id="{393B6670-FBFD-DB8A-6E6B-AB5294DAC8BC}"/>
              </a:ext>
            </a:extLst>
          </p:cNvPr>
          <p:cNvSpPr>
            <a:spLocks noGrp="1"/>
          </p:cNvSpPr>
          <p:nvPr>
            <p:ph idx="1"/>
          </p:nvPr>
        </p:nvSpPr>
        <p:spPr>
          <a:xfrm>
            <a:off x="762000" y="1124744"/>
            <a:ext cx="8130480" cy="5616623"/>
          </a:xfrm>
        </p:spPr>
        <p:txBody>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600" b="1" i="0" u="none" strike="noStrike" kern="1200" cap="none" spc="0" normalizeH="0" baseline="0" noProof="0" dirty="0">
                <a:ln>
                  <a:noFill/>
                </a:ln>
                <a:solidFill>
                  <a:srgbClr val="00B050"/>
                </a:solidFill>
                <a:effectLst/>
                <a:uLnTx/>
                <a:uFillTx/>
                <a:latin typeface="Calibri"/>
                <a:ea typeface="+mn-ea"/>
                <a:cs typeface="+mn-cs"/>
              </a:rPr>
              <a:t>§ 125c  odst. 1 písm. k)</a:t>
            </a:r>
            <a:r>
              <a:rPr kumimoji="0" lang="cs-CZ" altLang="cs-CZ" sz="2600" b="1" i="0" u="none" strike="noStrike" kern="1200" cap="none" spc="0" normalizeH="0" baseline="0" noProof="0" dirty="0">
                <a:ln>
                  <a:noFill/>
                </a:ln>
                <a:solidFill>
                  <a:srgbClr val="00B050"/>
                </a:solidFill>
                <a:effectLst/>
                <a:uLnTx/>
                <a:uFillTx/>
                <a:latin typeface="Calibri"/>
                <a:ea typeface="+mn-ea"/>
                <a:cs typeface="+mn-cs"/>
              </a:rPr>
              <a:t> - nově</a:t>
            </a:r>
          </a:p>
          <a:p>
            <a:pPr algn="just">
              <a:defRPr/>
            </a:pPr>
            <a:r>
              <a:rPr kumimoji="0" lang="cs-CZ" altLang="cs-CZ" sz="2600" b="0" i="0" u="none" strike="noStrike" kern="1200" cap="none" spc="0" normalizeH="0" baseline="0" noProof="0" dirty="0">
                <a:ln>
                  <a:noFill/>
                </a:ln>
                <a:solidFill>
                  <a:prstClr val="black"/>
                </a:solidFill>
                <a:effectLst/>
                <a:uLnTx/>
                <a:uFillTx/>
                <a:latin typeface="Calibri"/>
                <a:ea typeface="+mn-ea"/>
                <a:cs typeface="+mn-cs"/>
              </a:rPr>
              <a:t>při řízení vozidla překročí nejvyšší dovolenou rychlost </a:t>
            </a:r>
            <a:br>
              <a:rPr kumimoji="0" lang="cs-CZ" altLang="cs-CZ" sz="2600" b="0" i="0" u="none" strike="noStrike" kern="1200" cap="none" spc="0" normalizeH="0" baseline="0" noProof="0" dirty="0">
                <a:ln>
                  <a:noFill/>
                </a:ln>
                <a:solidFill>
                  <a:prstClr val="black"/>
                </a:solidFill>
                <a:effectLst/>
                <a:uLnTx/>
                <a:uFillTx/>
                <a:latin typeface="Calibri"/>
                <a:ea typeface="+mn-ea"/>
                <a:cs typeface="+mn-cs"/>
              </a:rPr>
            </a:br>
            <a:r>
              <a:rPr kumimoji="0" lang="pt-BR" altLang="cs-CZ" sz="2600" b="0" i="0" u="none" strike="noStrike" kern="1200" cap="none" spc="0" normalizeH="0" baseline="0" noProof="0" dirty="0">
                <a:ln>
                  <a:noFill/>
                </a:ln>
                <a:solidFill>
                  <a:prstClr val="black"/>
                </a:solidFill>
                <a:effectLst/>
                <a:uLnTx/>
                <a:uFillTx/>
                <a:latin typeface="Calibri"/>
                <a:ea typeface="+mn-ea"/>
                <a:cs typeface="+mn-cs"/>
              </a:rPr>
              <a:t>o </a:t>
            </a:r>
            <a:r>
              <a:rPr kumimoji="0" lang="cs-CZ" altLang="cs-CZ" sz="2600" b="0" i="0" u="none" strike="noStrike" kern="1200" cap="none" spc="0" normalizeH="0" baseline="0" noProof="0" dirty="0">
                <a:ln>
                  <a:noFill/>
                </a:ln>
                <a:solidFill>
                  <a:prstClr val="black"/>
                </a:solidFill>
                <a:effectLst/>
                <a:uLnTx/>
                <a:uFillTx/>
                <a:latin typeface="Calibri"/>
                <a:ea typeface="+mn-ea"/>
                <a:cs typeface="+mn-cs"/>
              </a:rPr>
              <a:t>méně než </a:t>
            </a:r>
            <a:r>
              <a:rPr kumimoji="0" lang="pt-BR" altLang="cs-CZ" sz="2600" b="0" i="0" u="none" strike="noStrike" kern="1200" cap="none" spc="0" normalizeH="0" baseline="0" noProof="0" dirty="0">
                <a:ln>
                  <a:noFill/>
                </a:ln>
                <a:solidFill>
                  <a:prstClr val="black"/>
                </a:solidFill>
                <a:effectLst/>
                <a:uLnTx/>
                <a:uFillTx/>
                <a:latin typeface="Calibri"/>
                <a:ea typeface="+mn-ea"/>
                <a:cs typeface="+mn-cs"/>
              </a:rPr>
              <a:t>10</a:t>
            </a:r>
            <a:r>
              <a:rPr kumimoji="0" lang="cs-CZ" altLang="cs-CZ" sz="2600" b="0" i="0" u="none" strike="noStrike" kern="1200" cap="none" spc="0" normalizeH="0" baseline="0" noProof="0" dirty="0">
                <a:ln>
                  <a:noFill/>
                </a:ln>
                <a:solidFill>
                  <a:prstClr val="black"/>
                </a:solidFill>
                <a:effectLst/>
                <a:uLnTx/>
                <a:uFillTx/>
                <a:latin typeface="Calibri"/>
                <a:ea typeface="+mn-ea"/>
                <a:cs typeface="+mn-cs"/>
              </a:rPr>
              <a:t> km.h</a:t>
            </a:r>
            <a:r>
              <a:rPr kumimoji="0" lang="cs-CZ" altLang="cs-CZ" sz="2600" b="0" i="0" u="none" strike="noStrike" kern="1200" cap="none" spc="0" normalizeH="0" baseline="30000" noProof="0" dirty="0">
                <a:ln>
                  <a:noFill/>
                </a:ln>
                <a:solidFill>
                  <a:prstClr val="black"/>
                </a:solidFill>
                <a:effectLst/>
                <a:uLnTx/>
                <a:uFillTx/>
                <a:latin typeface="Calibri" panose="020F0502020204030204" pitchFamily="34" charset="0"/>
                <a:ea typeface="+mn-ea"/>
                <a:cs typeface="Times New Roman" panose="02020603050405020304" pitchFamily="18" charset="0"/>
              </a:rPr>
              <a:t>-1</a:t>
            </a:r>
            <a:r>
              <a:rPr kumimoji="0" lang="cs-CZ" altLang="cs-CZ" sz="2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1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600" b="1" i="0" u="none" strike="noStrike" kern="1200" cap="none" spc="0" normalizeH="0" baseline="0" noProof="0" dirty="0">
                <a:ln>
                  <a:noFill/>
                </a:ln>
                <a:solidFill>
                  <a:prstClr val="black"/>
                </a:solidFill>
                <a:effectLst/>
                <a:uLnTx/>
                <a:uFillTx/>
                <a:latin typeface="Calibri"/>
                <a:ea typeface="+mn-ea"/>
                <a:cs typeface="+mn-cs"/>
              </a:rPr>
              <a:t>správní tresty za písm. k)</a:t>
            </a:r>
            <a:endParaRPr kumimoji="0" lang="cs-CZ" sz="2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latin typeface="Calibri"/>
                <a:ea typeface="+mn-ea"/>
                <a:cs typeface="Arial"/>
              </a:rPr>
              <a:t> pokuta </a:t>
            </a:r>
            <a:r>
              <a:rPr kumimoji="0" lang="cs-CZ" sz="2600" b="1" i="0" u="none" strike="noStrike" kern="1200" cap="none" spc="0" normalizeH="0" baseline="0" noProof="0" dirty="0">
                <a:ln>
                  <a:noFill/>
                </a:ln>
                <a:solidFill>
                  <a:prstClr val="black"/>
                </a:solidFill>
                <a:effectLst/>
                <a:uLnTx/>
                <a:uFillTx/>
                <a:latin typeface="Calibri"/>
                <a:ea typeface="+mn-ea"/>
                <a:cs typeface="Arial"/>
              </a:rPr>
              <a:t>od 2 000 Kč do 5 000 Kč</a:t>
            </a:r>
            <a:r>
              <a:rPr kumimoji="0" lang="en-US" sz="2600" b="0" i="0" u="none" strike="noStrike" kern="1200" cap="none" spc="0" normalizeH="0" baseline="0" noProof="0" dirty="0">
                <a:ln>
                  <a:noFill/>
                </a:ln>
                <a:solidFill>
                  <a:prstClr val="black"/>
                </a:solidFill>
                <a:effectLst/>
                <a:uLnTx/>
                <a:uFillTx/>
                <a:latin typeface="Calibri"/>
                <a:ea typeface="+mn-ea"/>
                <a:cs typeface="Arial"/>
              </a:rPr>
              <a:t>​</a:t>
            </a:r>
            <a:r>
              <a:rPr kumimoji="0" lang="cs-CZ" sz="2600" b="0" i="0" u="none" strike="noStrike" kern="1200" cap="none" spc="0" normalizeH="0" baseline="0" noProof="0" dirty="0">
                <a:ln>
                  <a:noFill/>
                </a:ln>
                <a:solidFill>
                  <a:prstClr val="black"/>
                </a:solidFill>
                <a:effectLst/>
                <a:uLnTx/>
                <a:uFillTx/>
                <a:latin typeface="Calibri"/>
                <a:ea typeface="+mn-ea"/>
                <a:cs typeface="Arial"/>
              </a:rPr>
              <a:t> (§ 125c odst. 5 písm. d)  </a:t>
            </a:r>
            <a:endParaRPr kumimoji="0" lang="en-US" sz="26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latin typeface="Calibri"/>
                <a:ea typeface="+mn-ea"/>
                <a:cs typeface="Arial"/>
              </a:rPr>
              <a:t> zákaz činnosti - </a:t>
            </a:r>
            <a:r>
              <a:rPr kumimoji="0" lang="cs-CZ" sz="2600" b="1" i="0" u="none" strike="noStrike" kern="1200" cap="none" spc="0" normalizeH="0" baseline="0" noProof="0" dirty="0">
                <a:ln>
                  <a:noFill/>
                </a:ln>
                <a:solidFill>
                  <a:prstClr val="black"/>
                </a:solidFill>
                <a:effectLst/>
                <a:uLnTx/>
                <a:uFillTx/>
                <a:latin typeface="Calibri"/>
                <a:ea typeface="+mn-ea"/>
                <a:cs typeface="Arial"/>
              </a:rPr>
              <a:t>neukládá</a:t>
            </a:r>
            <a:r>
              <a:rPr kumimoji="0" lang="cs-CZ" sz="2600" b="0" i="0" u="none" strike="noStrike" kern="1200" cap="none" spc="0" normalizeH="0" baseline="0" noProof="0" dirty="0">
                <a:ln>
                  <a:noFill/>
                </a:ln>
                <a:solidFill>
                  <a:prstClr val="black"/>
                </a:solidFill>
                <a:effectLst/>
                <a:uLnTx/>
                <a:uFillTx/>
                <a:latin typeface="Calibri"/>
                <a:ea typeface="+mn-ea"/>
                <a:cs typeface="Arial"/>
              </a:rPr>
              <a:t> </a:t>
            </a:r>
            <a:r>
              <a:rPr kumimoji="0" lang="cs-CZ" sz="2600" b="1" i="0" u="none" strike="noStrike" kern="1200" cap="none" spc="0" normalizeH="0" baseline="0" noProof="0" dirty="0">
                <a:ln>
                  <a:noFill/>
                </a:ln>
                <a:solidFill>
                  <a:prstClr val="black"/>
                </a:solidFill>
                <a:effectLst/>
                <a:uLnTx/>
                <a:uFillTx/>
                <a:latin typeface="Calibri"/>
                <a:ea typeface="+mn-ea"/>
                <a:cs typeface="Arial"/>
              </a:rPr>
              <a:t>se</a:t>
            </a:r>
            <a:r>
              <a:rPr kumimoji="0" lang="cs-CZ" sz="2600" b="0" i="0" u="none" strike="noStrike" kern="1200" cap="none" spc="0" normalizeH="0" baseline="0" noProof="0" dirty="0">
                <a:ln>
                  <a:noFill/>
                </a:ln>
                <a:solidFill>
                  <a:prstClr val="black"/>
                </a:solidFill>
                <a:effectLst/>
                <a:uLnTx/>
                <a:uFillTx/>
                <a:latin typeface="Calibri"/>
                <a:ea typeface="+mn-ea"/>
                <a:cs typeface="Arial"/>
              </a:rPr>
              <a:t> </a:t>
            </a:r>
            <a:endParaRPr kumimoji="0" lang="en-US" sz="26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latin typeface="Calibri"/>
                <a:ea typeface="+mn-ea"/>
                <a:cs typeface="Arial"/>
              </a:rPr>
              <a:t> příkazem na místě – pokuta </a:t>
            </a:r>
            <a:r>
              <a:rPr kumimoji="0" lang="cs-CZ" sz="2600" b="1" i="0" u="none" strike="noStrike" kern="1200" cap="none" spc="0" normalizeH="0" baseline="0" noProof="0" dirty="0">
                <a:ln>
                  <a:noFill/>
                </a:ln>
                <a:solidFill>
                  <a:prstClr val="black"/>
                </a:solidFill>
                <a:effectLst/>
                <a:uLnTx/>
                <a:uFillTx/>
                <a:latin typeface="Calibri"/>
                <a:ea typeface="+mn-ea"/>
                <a:cs typeface="Arial"/>
              </a:rPr>
              <a:t>do</a:t>
            </a:r>
            <a:r>
              <a:rPr kumimoji="0" lang="cs-CZ" sz="2600" b="0" i="0" u="none" strike="noStrike" kern="1200" cap="none" spc="0" normalizeH="0" baseline="0" noProof="0" dirty="0">
                <a:ln>
                  <a:noFill/>
                </a:ln>
                <a:solidFill>
                  <a:prstClr val="black"/>
                </a:solidFill>
                <a:effectLst/>
                <a:uLnTx/>
                <a:uFillTx/>
                <a:latin typeface="Calibri"/>
                <a:ea typeface="+mn-ea"/>
                <a:cs typeface="Arial"/>
              </a:rPr>
              <a:t> </a:t>
            </a:r>
            <a:r>
              <a:rPr kumimoji="0" lang="cs-CZ" sz="2600" b="1" i="0" u="none" strike="noStrike" kern="1200" cap="none" spc="0" normalizeH="0" baseline="0" noProof="0" dirty="0">
                <a:ln>
                  <a:noFill/>
                </a:ln>
                <a:solidFill>
                  <a:prstClr val="black"/>
                </a:solidFill>
                <a:effectLst/>
                <a:uLnTx/>
                <a:uFillTx/>
                <a:latin typeface="Calibri"/>
                <a:ea typeface="+mn-ea"/>
                <a:cs typeface="Arial"/>
              </a:rPr>
              <a:t>1 500 Kč (</a:t>
            </a:r>
            <a:r>
              <a:rPr kumimoji="0" lang="pl-PL" sz="2600" b="0" i="0" u="none" strike="noStrike" kern="1200" cap="none" spc="0" normalizeH="0" baseline="0" noProof="0" dirty="0">
                <a:ln>
                  <a:noFill/>
                </a:ln>
                <a:solidFill>
                  <a:prstClr val="black"/>
                </a:solidFill>
                <a:effectLst/>
                <a:uLnTx/>
                <a:uFillTx/>
                <a:latin typeface="Calibri"/>
                <a:ea typeface="+mn-ea"/>
                <a:cs typeface="Arial"/>
              </a:rPr>
              <a:t>§ 125c odst. 7 písm. a), </a:t>
            </a:r>
            <a:r>
              <a:rPr kumimoji="0" lang="pl-PL" sz="2600" b="1" i="0" u="none" strike="noStrike" kern="1200" cap="none" spc="0" normalizeH="0" baseline="0" noProof="0" dirty="0">
                <a:ln>
                  <a:noFill/>
                </a:ln>
                <a:solidFill>
                  <a:prstClr val="black"/>
                </a:solidFill>
                <a:effectLst/>
                <a:uLnTx/>
                <a:uFillTx/>
                <a:latin typeface="Calibri"/>
                <a:ea typeface="+mn-ea"/>
                <a:cs typeface="Arial"/>
              </a:rPr>
              <a:t>lze vyřešit domluvou </a:t>
            </a:r>
            <a:r>
              <a:rPr kumimoji="0" lang="pl-PL" sz="2600" b="0" i="0" u="none" strike="noStrike" kern="1200" cap="none" spc="0" normalizeH="0" baseline="0" noProof="0" dirty="0">
                <a:ln>
                  <a:noFill/>
                </a:ln>
                <a:solidFill>
                  <a:prstClr val="black"/>
                </a:solidFill>
                <a:effectLst/>
                <a:uLnTx/>
                <a:uFillTx/>
                <a:latin typeface="Calibri"/>
                <a:ea typeface="+mn-ea"/>
                <a:cs typeface="Arial"/>
              </a:rPr>
              <a:t>(§ 125e odst. 2)</a:t>
            </a: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600" b="0" i="0" u="none" strike="noStrike" kern="1200" cap="none" spc="0" normalizeH="0" baseline="0" noProof="0" dirty="0">
                <a:ln>
                  <a:noFill/>
                </a:ln>
                <a:solidFill>
                  <a:prstClr val="black"/>
                </a:solidFill>
                <a:effectLst/>
                <a:uLnTx/>
                <a:uFillTx/>
                <a:latin typeface="Calibri"/>
                <a:ea typeface="+mn-ea"/>
                <a:cs typeface="Arial"/>
              </a:rPr>
            </a:br>
            <a:r>
              <a:rPr kumimoji="0" lang="cs-CZ" sz="26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a:t>
            </a:r>
            <a:br>
              <a:rPr kumimoji="0" lang="cs-CZ" sz="2600" b="0" i="0" u="none" strike="noStrike" kern="1200" cap="none" spc="0" normalizeH="0" baseline="0" noProof="0" dirty="0">
                <a:ln>
                  <a:noFill/>
                </a:ln>
                <a:solidFill>
                  <a:prstClr val="black"/>
                </a:solidFill>
                <a:effectLst/>
                <a:uLnTx/>
                <a:uFillTx/>
                <a:latin typeface="Calibri"/>
                <a:ea typeface="+mn-ea"/>
                <a:cs typeface="Arial"/>
              </a:rPr>
            </a:br>
            <a:r>
              <a:rPr kumimoji="0" lang="cs-CZ" sz="2600" b="0" i="0" u="none" strike="noStrike" kern="1200" cap="none" spc="0" normalizeH="0" baseline="0" noProof="0" dirty="0">
                <a:ln>
                  <a:noFill/>
                </a:ln>
                <a:solidFill>
                  <a:prstClr val="black"/>
                </a:solidFill>
                <a:effectLst/>
                <a:uLnTx/>
                <a:uFillTx/>
                <a:latin typeface="Calibri"/>
                <a:ea typeface="+mn-ea"/>
                <a:cs typeface="Arial"/>
              </a:rPr>
              <a:t>(§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600" b="1" i="0" u="none" strike="noStrike" kern="1200" cap="none" spc="0" normalizeH="0" baseline="0" noProof="0" dirty="0">
                <a:ln>
                  <a:noFill/>
                </a:ln>
                <a:solidFill>
                  <a:prstClr val="black"/>
                </a:solidFill>
                <a:effectLst/>
                <a:uLnTx/>
                <a:uFillTx/>
                <a:latin typeface="Calibri"/>
                <a:ea typeface="+mn-ea"/>
                <a:cs typeface="Arial"/>
              </a:rPr>
              <a:t>body se neukládají</a:t>
            </a:r>
            <a:endParaRPr kumimoji="0" lang="cs-CZ" sz="2600" b="1" i="0" u="none" strike="noStrike" kern="1200" cap="none" spc="0" normalizeH="0" baseline="0" noProof="0" dirty="0">
              <a:ln>
                <a:noFill/>
              </a:ln>
              <a:solidFill>
                <a:prstClr val="black"/>
              </a:solidFill>
              <a:effectLst/>
              <a:uLnTx/>
              <a:uFillTx/>
              <a:latin typeface="Calibri"/>
              <a:ea typeface="+mn-ea"/>
              <a:cs typeface="Calibri"/>
            </a:endParaRPr>
          </a:p>
          <a:p>
            <a:pPr marL="0" indent="0">
              <a:buNone/>
            </a:pPr>
            <a:endParaRPr lang="cs-CZ" dirty="0"/>
          </a:p>
        </p:txBody>
      </p:sp>
    </p:spTree>
    <p:extLst>
      <p:ext uri="{BB962C8B-B14F-4D97-AF65-F5344CB8AC3E}">
        <p14:creationId xmlns:p14="http://schemas.microsoft.com/office/powerpoint/2010/main" val="3758311865"/>
      </p:ext>
    </p:extLst>
  </p:cSld>
  <p:clrMapOvr>
    <a:masterClrMapping/>
  </p:clrMapOvr>
  <p:transition spd="slow">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567080"/>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62000" y="980728"/>
            <a:ext cx="8077200" cy="5760639"/>
          </a:xfrm>
        </p:spPr>
        <p:txBody>
          <a:bodyPr>
            <a:normAutofit fontScale="92500" lnSpcReduction="20000"/>
          </a:bodyPr>
          <a:lstStyle/>
          <a:p>
            <a:pPr marL="0" lvl="0" indent="0" algn="just">
              <a:buNone/>
            </a:pPr>
            <a:r>
              <a:rPr lang="cs-CZ" sz="2600" b="1" dirty="0">
                <a:solidFill>
                  <a:prstClr val="black"/>
                </a:solidFill>
              </a:rPr>
              <a:t>§ 125c  odst. 1 písm. f) bod 5</a:t>
            </a:r>
          </a:p>
          <a:p>
            <a:pPr algn="just"/>
            <a:r>
              <a:rPr lang="cs-CZ" sz="2600" dirty="0">
                <a:solidFill>
                  <a:prstClr val="black"/>
                </a:solidFill>
              </a:rPr>
              <a:t>při řízení vozidla v rozporu s § 4 písm. b) nebo c) nezastaví vozidlo na signál, který jí přikazuje zastavit vozidlo, nebo na pokyn k zastavení vozidla daný osobou k tomu oprávněnou při řízení nebo usměrňování provozu na pozemních komunikacích anebo při dohledu na bezpečnost a plynulost provozu na pozemních komunikacích.</a:t>
            </a:r>
          </a:p>
          <a:p>
            <a:pPr lvl="0" algn="just">
              <a:buFontTx/>
              <a:buChar char="-"/>
            </a:pPr>
            <a:endParaRPr lang="cs-CZ" sz="1000" i="1" dirty="0">
              <a:solidFill>
                <a:prstClr val="black"/>
              </a:solidFill>
            </a:endParaRPr>
          </a:p>
          <a:p>
            <a:pPr marL="0" lvl="0" indent="0" algn="just">
              <a:spcBef>
                <a:spcPts val="0"/>
              </a:spcBef>
              <a:buNone/>
            </a:pPr>
            <a:r>
              <a:rPr lang="cs-CZ" sz="2500" b="1" dirty="0">
                <a:solidFill>
                  <a:prstClr val="black"/>
                </a:solidFill>
              </a:rPr>
              <a:t>§ 4 </a:t>
            </a:r>
            <a:r>
              <a:rPr lang="cs-CZ" sz="2500" dirty="0">
                <a:solidFill>
                  <a:prstClr val="black"/>
                </a:solidFill>
              </a:rPr>
              <a:t>Při účasti na provozu na pozemních komunikacích je každý </a:t>
            </a:r>
            <a:r>
              <a:rPr lang="cs-CZ" sz="2500" b="1" dirty="0">
                <a:solidFill>
                  <a:prstClr val="black"/>
                </a:solidFill>
              </a:rPr>
              <a:t>povinen</a:t>
            </a:r>
          </a:p>
          <a:p>
            <a:pPr marL="0" lvl="0" indent="0" algn="just">
              <a:spcBef>
                <a:spcPts val="0"/>
              </a:spcBef>
              <a:buNone/>
            </a:pPr>
            <a:r>
              <a:rPr lang="cs-CZ" sz="2500" b="1" dirty="0">
                <a:solidFill>
                  <a:prstClr val="black"/>
                </a:solidFill>
              </a:rPr>
              <a:t>b) </a:t>
            </a:r>
            <a:r>
              <a:rPr lang="cs-CZ" sz="2500" dirty="0">
                <a:solidFill>
                  <a:prstClr val="black"/>
                </a:solidFill>
              </a:rPr>
              <a:t>řídit se pravidly provozu na pozemních komunikacích upravenými tímto zákonem, pokyny policisty, pokyny osob oprávněných k řízení provozu na pozemních komunikacích podle </a:t>
            </a:r>
            <a:br>
              <a:rPr lang="cs-CZ" sz="2500" dirty="0">
                <a:solidFill>
                  <a:prstClr val="black"/>
                </a:solidFill>
              </a:rPr>
            </a:br>
            <a:r>
              <a:rPr lang="cs-CZ" sz="2500" dirty="0">
                <a:solidFill>
                  <a:prstClr val="black"/>
                </a:solidFill>
              </a:rPr>
              <a:t>§ 75 odst. 5, 8 a 9 a zastavování vozidel podle § 79 odst. 1 </a:t>
            </a:r>
            <a:br>
              <a:rPr lang="cs-CZ" sz="2500" dirty="0">
                <a:solidFill>
                  <a:prstClr val="black"/>
                </a:solidFill>
              </a:rPr>
            </a:br>
            <a:r>
              <a:rPr lang="cs-CZ" sz="2500" dirty="0">
                <a:solidFill>
                  <a:prstClr val="black"/>
                </a:solidFill>
              </a:rPr>
              <a:t>a pokyny osob, o nichž to stanoví zvláštní právní předpis, vydanými k zajištění bezpečnosti a plynulosti provozu na pozemních komunikacích,</a:t>
            </a:r>
          </a:p>
          <a:p>
            <a:pPr marL="0" lvl="0" indent="0" algn="just">
              <a:spcBef>
                <a:spcPts val="0"/>
              </a:spcBef>
              <a:buNone/>
            </a:pPr>
            <a:r>
              <a:rPr lang="cs-CZ" sz="2500" b="1" dirty="0">
                <a:solidFill>
                  <a:prstClr val="black"/>
                </a:solidFill>
              </a:rPr>
              <a:t>c) </a:t>
            </a:r>
            <a:r>
              <a:rPr lang="cs-CZ" sz="2500" dirty="0">
                <a:solidFill>
                  <a:prstClr val="black"/>
                </a:solidFill>
              </a:rPr>
              <a:t>řídit se světelnými, případně i doprovodnými akustickými signály, dopravními značkami, dopravními zařízeními a zařízeními pro provozní informace.</a:t>
            </a:r>
          </a:p>
        </p:txBody>
      </p:sp>
    </p:spTree>
    <p:extLst>
      <p:ext uri="{BB962C8B-B14F-4D97-AF65-F5344CB8AC3E}">
        <p14:creationId xmlns:p14="http://schemas.microsoft.com/office/powerpoint/2010/main" val="4132810460"/>
      </p:ext>
    </p:extLst>
  </p:cSld>
  <p:clrMapOvr>
    <a:masterClrMapping/>
  </p:clrMapOvr>
  <p:transition spd="slow">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83104"/>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62000" y="1196752"/>
            <a:ext cx="8077200" cy="5544615"/>
          </a:xfrm>
        </p:spPr>
        <p:txBody>
          <a:bodyPr>
            <a:normAutofit fontScale="925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prstClr val="black"/>
                </a:solidFill>
                <a:effectLst/>
                <a:uLnTx/>
                <a:uFillTx/>
                <a:latin typeface="Calibri"/>
                <a:ea typeface="+mn-ea"/>
                <a:cs typeface="+mn-cs"/>
              </a:rPr>
              <a:t>správní tresty za písm. f) bod 5</a:t>
            </a:r>
            <a:endParaRPr kumimoji="0" lang="cs-CZ"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800" b="0" i="0" u="none" strike="noStrike" kern="1200" cap="none" spc="0" normalizeH="0" baseline="0" noProof="0" dirty="0">
                <a:ln>
                  <a:noFill/>
                </a:ln>
                <a:solidFill>
                  <a:prstClr val="black"/>
                </a:solidFill>
                <a:effectLst/>
                <a:uLnTx/>
                <a:uFillTx/>
                <a:latin typeface="Calibri"/>
                <a:ea typeface="+mn-ea"/>
                <a:cs typeface="Arial"/>
              </a:rPr>
              <a:t> pokuta </a:t>
            </a:r>
            <a:r>
              <a:rPr kumimoji="0" lang="cs-CZ" sz="2800" b="1" i="0" u="none" strike="noStrike" kern="1200" cap="none" spc="0" normalizeH="0" baseline="0" noProof="0" dirty="0">
                <a:ln>
                  <a:noFill/>
                </a:ln>
                <a:solidFill>
                  <a:prstClr val="black"/>
                </a:solidFill>
                <a:effectLst/>
                <a:uLnTx/>
                <a:uFillTx/>
                <a:latin typeface="Calibri"/>
                <a:ea typeface="+mn-ea"/>
                <a:cs typeface="Arial"/>
              </a:rPr>
              <a:t>od 7 000 Kč do 25 000 Kč</a:t>
            </a:r>
            <a:r>
              <a:rPr kumimoji="0" lang="en-US" sz="2800" b="0" i="0" u="none" strike="noStrike" kern="1200" cap="none" spc="0" normalizeH="0" baseline="0" noProof="0" dirty="0">
                <a:ln>
                  <a:noFill/>
                </a:ln>
                <a:solidFill>
                  <a:prstClr val="black"/>
                </a:solidFill>
                <a:effectLst/>
                <a:uLnTx/>
                <a:uFillTx/>
                <a:latin typeface="Calibri"/>
                <a:ea typeface="+mn-ea"/>
                <a:cs typeface="Arial"/>
              </a:rPr>
              <a:t>​</a:t>
            </a:r>
            <a:r>
              <a:rPr kumimoji="0" lang="cs-CZ" sz="2800" b="0" i="0" u="none" strike="noStrike" kern="1200" cap="none" spc="0" normalizeH="0" baseline="0" noProof="0" dirty="0">
                <a:ln>
                  <a:noFill/>
                </a:ln>
                <a:solidFill>
                  <a:prstClr val="black"/>
                </a:solidFill>
                <a:effectLst/>
                <a:uLnTx/>
                <a:uFillTx/>
                <a:latin typeface="Calibri"/>
                <a:ea typeface="+mn-ea"/>
                <a:cs typeface="Arial"/>
              </a:rPr>
              <a:t> (§ 125c odst. 5 písm. b)  </a:t>
            </a:r>
            <a:endParaRPr kumimoji="0" lang="en-US" sz="2800" b="0" i="0" u="none" strike="noStrike" kern="1200" cap="none" spc="0" normalizeH="0" baseline="0" noProof="0" dirty="0">
              <a:ln>
                <a:noFill/>
              </a:ln>
              <a:solidFill>
                <a:prstClr val="black"/>
              </a:solidFill>
              <a:effectLst/>
              <a:uLnTx/>
              <a:uFillTx/>
              <a:latin typeface="Calibri"/>
              <a:ea typeface="+mn-ea"/>
              <a:cs typeface="Calibri"/>
            </a:endParaRPr>
          </a:p>
          <a:p>
            <a:pPr marL="0" lvl="0" indent="0" algn="just">
              <a:spcBef>
                <a:spcPts val="0"/>
              </a:spcBef>
              <a:buFontTx/>
              <a:buChar char="•"/>
              <a:defRPr/>
            </a:pPr>
            <a:r>
              <a:rPr kumimoji="0" lang="cs-CZ" sz="2800" b="0" i="0" u="none" strike="noStrike" kern="1200" cap="none" spc="0" normalizeH="0" baseline="0" noProof="0" dirty="0">
                <a:ln>
                  <a:noFill/>
                </a:ln>
                <a:solidFill>
                  <a:prstClr val="black"/>
                </a:solidFill>
                <a:effectLst/>
                <a:uLnTx/>
                <a:uFillTx/>
                <a:latin typeface="Calibri"/>
                <a:ea typeface="+mn-ea"/>
                <a:cs typeface="Arial"/>
              </a:rPr>
              <a:t> zákaz činnosti </a:t>
            </a:r>
            <a:r>
              <a:rPr kumimoji="0" lang="cs-CZ" sz="2800" b="1" i="0" u="none" strike="noStrike" kern="1200" cap="none" spc="0" normalizeH="0" baseline="0" noProof="0" dirty="0">
                <a:ln>
                  <a:noFill/>
                </a:ln>
                <a:solidFill>
                  <a:prstClr val="black"/>
                </a:solidFill>
                <a:effectLst/>
                <a:uLnTx/>
                <a:uFillTx/>
                <a:latin typeface="Calibri"/>
                <a:ea typeface="+mn-ea"/>
                <a:cs typeface="Arial"/>
              </a:rPr>
              <a:t>od 4 měsíců do 6 měsíců </a:t>
            </a:r>
            <a:r>
              <a:rPr kumimoji="0" lang="cs-CZ" sz="2800" b="0" i="0" u="none" strike="noStrike" kern="1200" cap="none" spc="0" normalizeH="0" baseline="0" noProof="0" dirty="0">
                <a:ln>
                  <a:noFill/>
                </a:ln>
                <a:solidFill>
                  <a:prstClr val="black"/>
                </a:solidFill>
                <a:effectLst/>
                <a:uLnTx/>
                <a:uFillTx/>
                <a:latin typeface="Calibri"/>
                <a:ea typeface="+mn-ea"/>
                <a:cs typeface="Arial"/>
              </a:rPr>
              <a:t>tomu, kdo </a:t>
            </a:r>
            <a:r>
              <a:rPr kumimoji="0" lang="cs-CZ" sz="2800" b="1" i="0" u="none" strike="noStrike" kern="1200" cap="none" spc="0" normalizeH="0" baseline="0" noProof="0" dirty="0">
                <a:ln>
                  <a:noFill/>
                </a:ln>
                <a:solidFill>
                  <a:prstClr val="black"/>
                </a:solidFill>
                <a:effectLst/>
                <a:uLnTx/>
                <a:uFillTx/>
                <a:latin typeface="Calibri"/>
                <a:ea typeface="+mn-ea"/>
                <a:cs typeface="Arial"/>
              </a:rPr>
              <a:t>spáchal tento přestupek úmyslně </a:t>
            </a:r>
            <a:r>
              <a:rPr kumimoji="0" lang="cs-CZ" sz="2800" b="0" i="0" u="none" strike="noStrike" kern="1200" cap="none" spc="0" normalizeH="0" baseline="0" noProof="0" dirty="0">
                <a:ln>
                  <a:noFill/>
                </a:ln>
                <a:solidFill>
                  <a:prstClr val="black"/>
                </a:solidFill>
                <a:effectLst/>
                <a:uLnTx/>
                <a:uFillTx/>
                <a:latin typeface="Calibri"/>
                <a:ea typeface="+mn-ea"/>
                <a:cs typeface="Arial"/>
              </a:rPr>
              <a:t>tím, že nezastavil vozidlo na pokyn k zastavení vozidla daný při řízení nebo usměrňování provozu na pozemních komunikacích anebo při dohledu na bezpečnost a plynulost provozu na pozemních komunikacích osobou k tomu oprávněnou</a:t>
            </a:r>
            <a:r>
              <a:rPr lang="cs-CZ" sz="2800" dirty="0">
                <a:solidFill>
                  <a:prstClr val="black"/>
                </a:solidFill>
                <a:cs typeface="Arial"/>
              </a:rPr>
              <a:t> </a:t>
            </a:r>
            <a:br>
              <a:rPr lang="cs-CZ" sz="2800" dirty="0">
                <a:solidFill>
                  <a:prstClr val="black"/>
                </a:solidFill>
                <a:cs typeface="Arial"/>
              </a:rPr>
            </a:br>
            <a:r>
              <a:rPr lang="cs-CZ" sz="2800" dirty="0">
                <a:solidFill>
                  <a:prstClr val="black"/>
                </a:solidFill>
                <a:cs typeface="Arial"/>
              </a:rPr>
              <a:t>(</a:t>
            </a:r>
            <a:r>
              <a:rPr lang="en-US" sz="2800" dirty="0">
                <a:solidFill>
                  <a:prstClr val="black"/>
                </a:solidFill>
                <a:cs typeface="Arial"/>
              </a:rPr>
              <a:t>​</a:t>
            </a:r>
            <a:r>
              <a:rPr lang="cs-CZ" sz="2800" dirty="0">
                <a:solidFill>
                  <a:prstClr val="black"/>
                </a:solidFill>
                <a:cs typeface="Arial"/>
              </a:rPr>
              <a:t>§ 125c odst. 6 písm. d) bod 1)</a:t>
            </a:r>
            <a:endParaRPr kumimoji="0" lang="en-US" sz="28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8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8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800" b="1" i="0" u="none" strike="noStrike" kern="1200" cap="none" spc="0" normalizeH="0" baseline="0" noProof="0" dirty="0">
                <a:ln>
                  <a:noFill/>
                </a:ln>
                <a:solidFill>
                  <a:prstClr val="black"/>
                </a:solidFill>
                <a:effectLst/>
                <a:uLnTx/>
                <a:uFillTx/>
                <a:latin typeface="Calibri"/>
                <a:ea typeface="+mn-ea"/>
                <a:cs typeface="Arial"/>
              </a:rPr>
              <a:t>pokuta 4 500 Kč – 5 500 Kč </a:t>
            </a:r>
            <a:r>
              <a:rPr lang="cs-CZ" sz="2800" dirty="0">
                <a:solidFill>
                  <a:prstClr val="black"/>
                </a:solidFill>
                <a:latin typeface="Calibri"/>
                <a:cs typeface="Arial"/>
              </a:rPr>
              <a:t>(§ 125c odst. 7 písm. d)</a:t>
            </a:r>
            <a:endParaRPr kumimoji="0" lang="en-US" sz="2800" i="0" u="none" strike="noStrike" kern="1200" cap="none" spc="0" normalizeH="0" baseline="0" noProof="0" dirty="0">
              <a:ln>
                <a:noFill/>
              </a:ln>
              <a:solidFill>
                <a:prstClr val="black"/>
              </a:solidFill>
              <a:effectLst/>
              <a:highlight>
                <a:srgbClr val="FFFF00"/>
              </a:highligh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8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800" b="0" i="0" u="none" strike="noStrike" kern="1200" cap="none" spc="0" normalizeH="0" baseline="0" noProof="0" dirty="0">
                <a:ln>
                  <a:noFill/>
                </a:ln>
                <a:solidFill>
                  <a:prstClr val="black"/>
                </a:solidFill>
                <a:effectLst/>
                <a:uLnTx/>
                <a:uFillTx/>
                <a:latin typeface="Calibri"/>
                <a:ea typeface="+mn-ea"/>
                <a:cs typeface="Arial"/>
              </a:rPr>
            </a:br>
            <a:r>
              <a:rPr kumimoji="0" lang="cs-CZ" sz="28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a:t>
            </a:r>
            <a:br>
              <a:rPr kumimoji="0" lang="cs-CZ" sz="2800" b="0" i="0" u="none" strike="noStrike" kern="1200" cap="none" spc="0" normalizeH="0" baseline="0" noProof="0" dirty="0">
                <a:ln>
                  <a:noFill/>
                </a:ln>
                <a:solidFill>
                  <a:prstClr val="black"/>
                </a:solidFill>
                <a:effectLst/>
                <a:uLnTx/>
                <a:uFillTx/>
                <a:latin typeface="Calibri"/>
                <a:ea typeface="+mn-ea"/>
                <a:cs typeface="Arial"/>
              </a:rPr>
            </a:br>
            <a:r>
              <a:rPr kumimoji="0" lang="cs-CZ" sz="2800" b="0" i="0" u="none" strike="noStrike" kern="1200" cap="none" spc="0" normalizeH="0" baseline="0" noProof="0" dirty="0">
                <a:ln>
                  <a:noFill/>
                </a:ln>
                <a:solidFill>
                  <a:prstClr val="black"/>
                </a:solidFill>
                <a:effectLst/>
                <a:uLnTx/>
                <a:uFillTx/>
                <a:latin typeface="Calibri"/>
                <a:ea typeface="+mn-ea"/>
                <a:cs typeface="Arial"/>
              </a:rPr>
              <a:t>(§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8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800" b="1" i="0" u="none" strike="noStrike" kern="1200" cap="none" spc="0" normalizeH="0" baseline="0" noProof="0" dirty="0">
                <a:ln>
                  <a:noFill/>
                </a:ln>
                <a:solidFill>
                  <a:prstClr val="black"/>
                </a:solidFill>
                <a:effectLst/>
                <a:uLnTx/>
                <a:uFillTx/>
                <a:latin typeface="Calibri"/>
                <a:ea typeface="+mn-ea"/>
                <a:cs typeface="Arial"/>
              </a:rPr>
              <a:t>6</a:t>
            </a:r>
            <a:r>
              <a:rPr kumimoji="0" lang="cs-CZ" sz="2800" b="0" i="0" u="none" strike="noStrike" kern="1200" cap="none" spc="0" normalizeH="0" baseline="0" noProof="0" dirty="0">
                <a:ln>
                  <a:noFill/>
                </a:ln>
                <a:solidFill>
                  <a:prstClr val="black"/>
                </a:solidFill>
                <a:effectLst/>
                <a:uLnTx/>
                <a:uFillTx/>
                <a:latin typeface="Calibri"/>
                <a:ea typeface="+mn-ea"/>
                <a:cs typeface="Arial"/>
              </a:rPr>
              <a:t> </a:t>
            </a:r>
            <a:r>
              <a:rPr kumimoji="0" lang="cs-CZ" sz="2800" b="1" i="0" u="none" strike="noStrike" kern="1200" cap="none" spc="0" normalizeH="0" baseline="0" noProof="0" dirty="0">
                <a:ln>
                  <a:noFill/>
                </a:ln>
                <a:solidFill>
                  <a:prstClr val="black"/>
                </a:solidFill>
                <a:effectLst/>
                <a:uLnTx/>
                <a:uFillTx/>
                <a:latin typeface="Calibri"/>
                <a:ea typeface="+mn-ea"/>
                <a:cs typeface="Arial"/>
              </a:rPr>
              <a:t>bodů</a:t>
            </a:r>
            <a:endParaRPr kumimoji="0" lang="cs-CZ" sz="2800" b="1" i="0" u="none" strike="noStrike" kern="1200" cap="none" spc="0" normalizeH="0" baseline="0" noProof="0" dirty="0">
              <a:ln>
                <a:noFill/>
              </a:ln>
              <a:solidFill>
                <a:prstClr val="black"/>
              </a:solidFill>
              <a:effectLst/>
              <a:uLnTx/>
              <a:uFillTx/>
              <a:latin typeface="Calibri"/>
              <a:ea typeface="+mn-ea"/>
              <a:cs typeface="Calibri"/>
            </a:endParaRPr>
          </a:p>
          <a:p>
            <a:pPr lvl="0" algn="just"/>
            <a:endParaRPr lang="cs-CZ" sz="2400" dirty="0">
              <a:solidFill>
                <a:prstClr val="black"/>
              </a:solidFill>
            </a:endParaRPr>
          </a:p>
        </p:txBody>
      </p:sp>
    </p:spTree>
    <p:extLst>
      <p:ext uri="{BB962C8B-B14F-4D97-AF65-F5344CB8AC3E}">
        <p14:creationId xmlns:p14="http://schemas.microsoft.com/office/powerpoint/2010/main" val="2340473956"/>
      </p:ext>
    </p:extLst>
  </p:cSld>
  <p:clrMapOvr>
    <a:masterClrMapping/>
  </p:clrMapOvr>
  <p:transition spd="slow">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567080"/>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62000" y="908720"/>
            <a:ext cx="8077200" cy="5832647"/>
          </a:xfrm>
        </p:spPr>
        <p:txBody>
          <a:bodyPr>
            <a:normAutofit fontScale="32500" lnSpcReduction="20000"/>
          </a:bodyPr>
          <a:lstStyle/>
          <a:p>
            <a:pPr marL="0" lvl="0" indent="0" algn="just">
              <a:buNone/>
            </a:pPr>
            <a:r>
              <a:rPr lang="cs-CZ" sz="7400" b="1" dirty="0">
                <a:solidFill>
                  <a:prstClr val="black"/>
                </a:solidFill>
              </a:rPr>
              <a:t>§ 125c  odst. 1 písm. f) bod 6</a:t>
            </a:r>
          </a:p>
          <a:p>
            <a:pPr algn="just"/>
            <a:r>
              <a:rPr lang="cs-CZ" sz="7400" dirty="0">
                <a:solidFill>
                  <a:prstClr val="black"/>
                </a:solidFill>
              </a:rPr>
              <a:t>při řízení vozidla </a:t>
            </a:r>
            <a:r>
              <a:rPr lang="cs-CZ" sz="7400" dirty="0"/>
              <a:t>v rozporu s § 5 odst. 2 písm. f) </a:t>
            </a:r>
            <a:r>
              <a:rPr lang="cs-CZ" sz="7400" dirty="0">
                <a:solidFill>
                  <a:srgbClr val="1F497D">
                    <a:lumMod val="75000"/>
                  </a:srgbClr>
                </a:solidFill>
              </a:rPr>
              <a:t>ohrozí nebo omezí chodce, který přechází pozemní komunikaci po přechodu pro chodce, nebo </a:t>
            </a:r>
            <a:r>
              <a:rPr lang="cs-CZ" sz="7400" dirty="0">
                <a:solidFill>
                  <a:schemeClr val="accent3">
                    <a:lumMod val="75000"/>
                  </a:schemeClr>
                </a:solidFill>
              </a:rPr>
              <a:t>nezastaví vozidlo před přechodem pro chodce v případech, kde je povinna tak učinit</a:t>
            </a:r>
            <a:r>
              <a:rPr lang="cs-CZ" sz="7400" dirty="0">
                <a:solidFill>
                  <a:srgbClr val="1F497D">
                    <a:lumMod val="75000"/>
                  </a:srgbClr>
                </a:solidFill>
              </a:rPr>
              <a:t>, </a:t>
            </a:r>
            <a:r>
              <a:rPr lang="cs-CZ" sz="7400" dirty="0"/>
              <a:t>nebo v rozporu s § 5 odst. 2 písm. g) </a:t>
            </a:r>
            <a:r>
              <a:rPr lang="cs-CZ" sz="7400" dirty="0">
                <a:solidFill>
                  <a:schemeClr val="accent6">
                    <a:lumMod val="75000"/>
                  </a:schemeClr>
                </a:solidFill>
              </a:rPr>
              <a:t>ohrozí chodce přecházejícího pozemní komunikaci, na kterou odbočuje</a:t>
            </a:r>
            <a:r>
              <a:rPr lang="cs-CZ" sz="7400" dirty="0">
                <a:solidFill>
                  <a:srgbClr val="1F497D">
                    <a:lumMod val="75000"/>
                  </a:srgbClr>
                </a:solidFill>
              </a:rPr>
              <a:t>, nebo </a:t>
            </a:r>
            <a:r>
              <a:rPr lang="cs-CZ" sz="7400" dirty="0">
                <a:solidFill>
                  <a:srgbClr val="FF0000"/>
                </a:solidFill>
              </a:rPr>
              <a:t>ohrozí chodce při odbočování na místo ležící mimo pozemní komunikaci, při vjíždění na pozemní komunikaci nebo při otáčení nebo couvání</a:t>
            </a:r>
            <a:r>
              <a:rPr lang="cs-CZ" sz="7400" dirty="0">
                <a:solidFill>
                  <a:prstClr val="black"/>
                </a:solidFill>
              </a:rPr>
              <a:t>.</a:t>
            </a:r>
          </a:p>
          <a:p>
            <a:pPr algn="just"/>
            <a:endParaRPr lang="cs-CZ" sz="1400" dirty="0">
              <a:solidFill>
                <a:prstClr val="black"/>
              </a:solidFill>
            </a:endParaRPr>
          </a:p>
          <a:p>
            <a:pPr marL="0" lvl="0" indent="0" algn="just">
              <a:buNone/>
            </a:pPr>
            <a:endParaRPr lang="cs-CZ" sz="300" i="1" dirty="0">
              <a:solidFill>
                <a:prstClr val="black"/>
              </a:solidFill>
            </a:endParaRPr>
          </a:p>
          <a:p>
            <a:pPr marL="0" lvl="0" indent="0" algn="just">
              <a:buNone/>
            </a:pPr>
            <a:r>
              <a:rPr lang="cs-CZ" sz="6500" b="1" dirty="0">
                <a:solidFill>
                  <a:prstClr val="black"/>
                </a:solidFill>
              </a:rPr>
              <a:t>§ 5 odst. 2 - Řidič nesmí</a:t>
            </a:r>
          </a:p>
          <a:p>
            <a:pPr marL="0" lvl="0" indent="0" algn="just">
              <a:buNone/>
            </a:pPr>
            <a:r>
              <a:rPr lang="cs-CZ" sz="6200" dirty="0">
                <a:solidFill>
                  <a:prstClr val="black"/>
                </a:solidFill>
              </a:rPr>
              <a:t>f) ohrozit nebo omezit chodce, který přechází pozemní komunikaci po přechodu pro chodce nebo který zjevně hodlá přecházet pozemní komunikaci po přechodu pro chodce, v případě potřeby je řidič povinen i zastavit vozidlo před přechodem pro chodce; tyto povinnosti se nevztahují na řidiče tramvaje,</a:t>
            </a:r>
          </a:p>
          <a:p>
            <a:pPr marL="0" lvl="0" indent="0" algn="just">
              <a:buNone/>
            </a:pPr>
            <a:r>
              <a:rPr lang="cs-CZ" sz="6200" dirty="0">
                <a:solidFill>
                  <a:prstClr val="black"/>
                </a:solidFill>
              </a:rPr>
              <a:t>g) ohrozit chodce přecházejícího pozemní komunikaci, na kterou řidič odbočuje, a dále nesmí ohrozit chodce při odbočování na místo ležící mimo pozemní komunikaci, při vjíždění na pozemní komunikaci a při otáčení nebo couvání.</a:t>
            </a:r>
          </a:p>
        </p:txBody>
      </p:sp>
    </p:spTree>
    <p:extLst>
      <p:ext uri="{BB962C8B-B14F-4D97-AF65-F5344CB8AC3E}">
        <p14:creationId xmlns:p14="http://schemas.microsoft.com/office/powerpoint/2010/main" val="1724903869"/>
      </p:ext>
    </p:extLst>
  </p:cSld>
  <p:clrMapOvr>
    <a:masterClrMapping/>
  </p:clrMapOvr>
  <p:transition spd="slow">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639088"/>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827584" y="1052736"/>
            <a:ext cx="8077200" cy="5688633"/>
          </a:xfrm>
        </p:spPr>
        <p:txBody>
          <a:bodyPr>
            <a:normAutofit fontScale="925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prstClr val="black"/>
                </a:solidFill>
                <a:effectLst/>
                <a:uLnTx/>
                <a:uFillTx/>
                <a:latin typeface="Calibri"/>
                <a:ea typeface="+mn-ea"/>
                <a:cs typeface="+mn-cs"/>
              </a:rPr>
              <a:t>správní tresty za písm. f) bod 6</a:t>
            </a:r>
            <a:endParaRPr kumimoji="0" lang="cs-CZ"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latin typeface="Calibri"/>
                <a:ea typeface="+mn-ea"/>
                <a:cs typeface="Arial"/>
              </a:rPr>
              <a:t> </a:t>
            </a:r>
            <a:r>
              <a:rPr kumimoji="0" lang="cs-CZ" sz="2800" b="0" i="0" u="none" strike="noStrike" kern="1200" cap="none" spc="0" normalizeH="0" baseline="0" noProof="0" dirty="0">
                <a:ln>
                  <a:noFill/>
                </a:ln>
                <a:solidFill>
                  <a:prstClr val="black"/>
                </a:solidFill>
                <a:effectLst/>
                <a:uLnTx/>
                <a:uFillTx/>
                <a:latin typeface="Calibri"/>
                <a:ea typeface="+mn-ea"/>
                <a:cs typeface="Arial"/>
              </a:rPr>
              <a:t>pokuta </a:t>
            </a:r>
            <a:r>
              <a:rPr kumimoji="0" lang="cs-CZ" sz="2800" b="1" i="0" u="none" strike="noStrike" kern="1200" cap="none" spc="0" normalizeH="0" baseline="0" noProof="0" dirty="0">
                <a:ln>
                  <a:noFill/>
                </a:ln>
                <a:solidFill>
                  <a:prstClr val="black"/>
                </a:solidFill>
                <a:effectLst/>
                <a:uLnTx/>
                <a:uFillTx/>
                <a:latin typeface="Calibri"/>
                <a:ea typeface="+mn-ea"/>
                <a:cs typeface="Arial"/>
              </a:rPr>
              <a:t>od 4 000 Kč do 10 000 Kč</a:t>
            </a:r>
            <a:r>
              <a:rPr kumimoji="0" lang="en-US" sz="2800" b="0" i="0" u="none" strike="noStrike" kern="1200" cap="none" spc="0" normalizeH="0" baseline="0" noProof="0" dirty="0">
                <a:ln>
                  <a:noFill/>
                </a:ln>
                <a:solidFill>
                  <a:prstClr val="black"/>
                </a:solidFill>
                <a:effectLst/>
                <a:uLnTx/>
                <a:uFillTx/>
                <a:latin typeface="Calibri"/>
                <a:ea typeface="+mn-ea"/>
                <a:cs typeface="Arial"/>
              </a:rPr>
              <a:t>​</a:t>
            </a:r>
            <a:r>
              <a:rPr kumimoji="0" lang="cs-CZ" sz="2800" b="0" i="0" u="none" strike="noStrike" kern="1200" cap="none" spc="0" normalizeH="0" baseline="0" noProof="0" dirty="0">
                <a:ln>
                  <a:noFill/>
                </a:ln>
                <a:solidFill>
                  <a:prstClr val="black"/>
                </a:solidFill>
                <a:effectLst/>
                <a:uLnTx/>
                <a:uFillTx/>
                <a:latin typeface="Calibri"/>
                <a:ea typeface="+mn-ea"/>
                <a:cs typeface="Arial"/>
              </a:rPr>
              <a:t> (§ 125c odst. 5 písm. c)  </a:t>
            </a:r>
            <a:endParaRPr kumimoji="0" lang="en-US" sz="28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800" b="0" i="0" u="none" strike="noStrike" kern="1200" cap="none" spc="0" normalizeH="0" baseline="0" noProof="0" dirty="0">
                <a:ln>
                  <a:noFill/>
                </a:ln>
                <a:solidFill>
                  <a:prstClr val="black"/>
                </a:solidFill>
                <a:effectLst/>
                <a:uLnTx/>
                <a:uFillTx/>
                <a:latin typeface="Calibri"/>
                <a:ea typeface="+mn-ea"/>
                <a:cs typeface="Arial"/>
              </a:rPr>
              <a:t> zákaz činnosti - </a:t>
            </a:r>
            <a:r>
              <a:rPr kumimoji="0" lang="cs-CZ" sz="2800" b="1" i="0" u="none" strike="noStrike" kern="1200" cap="none" spc="0" normalizeH="0" baseline="0" noProof="0" dirty="0">
                <a:ln>
                  <a:noFill/>
                </a:ln>
                <a:solidFill>
                  <a:prstClr val="black"/>
                </a:solidFill>
                <a:effectLst/>
                <a:uLnTx/>
                <a:uFillTx/>
                <a:latin typeface="Calibri"/>
                <a:ea typeface="+mn-ea"/>
                <a:cs typeface="Arial"/>
              </a:rPr>
              <a:t>neukládá</a:t>
            </a:r>
            <a:r>
              <a:rPr kumimoji="0" lang="cs-CZ" sz="2800" b="0" i="0" u="none" strike="noStrike" kern="1200" cap="none" spc="0" normalizeH="0" baseline="0" noProof="0" dirty="0">
                <a:ln>
                  <a:noFill/>
                </a:ln>
                <a:solidFill>
                  <a:prstClr val="black"/>
                </a:solidFill>
                <a:effectLst/>
                <a:uLnTx/>
                <a:uFillTx/>
                <a:latin typeface="Calibri"/>
                <a:ea typeface="+mn-ea"/>
                <a:cs typeface="Arial"/>
              </a:rPr>
              <a:t> </a:t>
            </a:r>
            <a:r>
              <a:rPr kumimoji="0" lang="cs-CZ" sz="2800" b="1" i="0" u="none" strike="noStrike" kern="1200" cap="none" spc="0" normalizeH="0" baseline="0" noProof="0" dirty="0">
                <a:ln>
                  <a:noFill/>
                </a:ln>
                <a:solidFill>
                  <a:prstClr val="black"/>
                </a:solidFill>
                <a:effectLst/>
                <a:uLnTx/>
                <a:uFillTx/>
                <a:latin typeface="Calibri"/>
                <a:ea typeface="+mn-ea"/>
                <a:cs typeface="Arial"/>
              </a:rPr>
              <a:t>se</a:t>
            </a:r>
            <a:r>
              <a:rPr kumimoji="0" lang="cs-CZ" sz="2800" b="0" i="0" u="none" strike="noStrike" kern="1200" cap="none" spc="0" normalizeH="0" baseline="0" noProof="0" dirty="0">
                <a:ln>
                  <a:noFill/>
                </a:ln>
                <a:solidFill>
                  <a:prstClr val="black"/>
                </a:solidFill>
                <a:effectLst/>
                <a:uLnTx/>
                <a:uFillTx/>
                <a:latin typeface="Calibri"/>
                <a:ea typeface="+mn-ea"/>
                <a:cs typeface="Arial"/>
              </a:rPr>
              <a:t> </a:t>
            </a:r>
            <a:endParaRPr kumimoji="0" lang="en-US" sz="28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8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8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800" b="1" i="0" u="none" strike="noStrike" kern="1200" cap="none" spc="0" normalizeH="0" baseline="0" noProof="0" dirty="0">
                <a:ln>
                  <a:noFill/>
                </a:ln>
                <a:solidFill>
                  <a:prstClr val="black"/>
                </a:solidFill>
                <a:effectLst/>
                <a:uLnTx/>
                <a:uFillTx/>
                <a:latin typeface="Calibri"/>
                <a:ea typeface="+mn-ea"/>
                <a:cs typeface="Arial"/>
              </a:rPr>
              <a:t>od 2 500 Kč do  3 500 Kč </a:t>
            </a:r>
            <a:r>
              <a:rPr kumimoji="0" lang="cs-CZ" sz="2800" b="0" i="0" u="none" strike="noStrike" kern="1200" cap="none" spc="0" normalizeH="0" baseline="0" noProof="0" dirty="0">
                <a:ln>
                  <a:noFill/>
                </a:ln>
                <a:solidFill>
                  <a:prstClr val="black"/>
                </a:solidFill>
                <a:effectLst/>
                <a:uLnTx/>
                <a:uFillTx/>
                <a:latin typeface="Calibri"/>
                <a:ea typeface="+mn-ea"/>
                <a:cs typeface="Arial"/>
              </a:rPr>
              <a:t>(§ 125c odst. 7 písm. c) </a:t>
            </a:r>
            <a:endParaRPr kumimoji="0" lang="en-US" sz="28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8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800" b="0" i="0" u="none" strike="noStrike" kern="1200" cap="none" spc="0" normalizeH="0" baseline="0" noProof="0" dirty="0">
                <a:ln>
                  <a:noFill/>
                </a:ln>
                <a:solidFill>
                  <a:prstClr val="black"/>
                </a:solidFill>
                <a:effectLst/>
                <a:uLnTx/>
                <a:uFillTx/>
                <a:latin typeface="Calibri"/>
                <a:ea typeface="+mn-ea"/>
                <a:cs typeface="Arial"/>
              </a:rPr>
            </a:br>
            <a:r>
              <a:rPr kumimoji="0" lang="cs-CZ" sz="28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 125e </a:t>
            </a:r>
            <a:br>
              <a:rPr kumimoji="0" lang="cs-CZ" sz="2800" b="0" i="0" u="none" strike="noStrike" kern="1200" cap="none" spc="0" normalizeH="0" baseline="0" noProof="0" dirty="0">
                <a:ln>
                  <a:noFill/>
                </a:ln>
                <a:solidFill>
                  <a:prstClr val="black"/>
                </a:solidFill>
                <a:effectLst/>
                <a:uLnTx/>
                <a:uFillTx/>
                <a:latin typeface="Calibri"/>
                <a:ea typeface="+mn-ea"/>
                <a:cs typeface="Arial"/>
              </a:rPr>
            </a:br>
            <a:r>
              <a:rPr kumimoji="0" lang="cs-CZ" sz="2800" b="0" i="0" u="none" strike="noStrike" kern="1200" cap="none" spc="0" normalizeH="0" baseline="0" noProof="0" dirty="0">
                <a:ln>
                  <a:noFill/>
                </a:ln>
                <a:solidFill>
                  <a:prstClr val="black"/>
                </a:solidFill>
                <a:effectLst/>
                <a:uLnTx/>
                <a:uFillTx/>
                <a:latin typeface="Calibri"/>
                <a:ea typeface="+mn-ea"/>
                <a:cs typeface="Arial"/>
              </a:rPr>
              <a:t>odst. 3) </a:t>
            </a:r>
          </a:p>
          <a:p>
            <a:pPr marL="0" marR="0" lvl="0" indent="0" algn="just" defTabSz="914400" rtl="0" eaLnBrk="1" fontAlgn="auto" latinLnBrk="0" hangingPunct="1">
              <a:lnSpc>
                <a:spcPct val="100000"/>
              </a:lnSpc>
              <a:spcBef>
                <a:spcPts val="0"/>
              </a:spcBef>
              <a:spcAft>
                <a:spcPts val="0"/>
              </a:spcAft>
              <a:buClrTx/>
              <a:buSzTx/>
              <a:buFontTx/>
              <a:buChar char="•"/>
              <a:tabLst/>
              <a:defRPr/>
            </a:pPr>
            <a:endParaRPr kumimoji="0" lang="cs-CZ" sz="1200" b="0" i="0" u="none" strike="noStrike" kern="1200" cap="none" spc="0" normalizeH="0" baseline="0" noProof="0" dirty="0">
              <a:ln>
                <a:noFill/>
              </a:ln>
              <a:solidFill>
                <a:prstClr val="black"/>
              </a:solidFill>
              <a:effectLst/>
              <a:uLnTx/>
              <a:uFillTx/>
              <a:latin typeface="Calibri"/>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600" b="1" i="0" u="none" strike="noStrike" kern="1200" cap="none" spc="0" normalizeH="0" baseline="0" noProof="0" dirty="0">
                <a:ln>
                  <a:noFill/>
                </a:ln>
                <a:solidFill>
                  <a:prstClr val="black"/>
                </a:solidFill>
                <a:effectLst/>
                <a:uLnTx/>
                <a:uFillTx/>
                <a:latin typeface="Calibri"/>
                <a:ea typeface="+mn-ea"/>
                <a:cs typeface="Arial"/>
              </a:rPr>
              <a:t>6 bodů </a:t>
            </a:r>
            <a:r>
              <a:rPr kumimoji="0" lang="cs-CZ" sz="2600" b="0" i="0" u="none" strike="noStrike" kern="1200" cap="none" spc="0" normalizeH="0" baseline="0" noProof="0" dirty="0">
                <a:ln>
                  <a:noFill/>
                </a:ln>
                <a:solidFill>
                  <a:prstClr val="black"/>
                </a:solidFill>
                <a:effectLst/>
                <a:uLnTx/>
                <a:uFillTx/>
                <a:latin typeface="Calibri"/>
                <a:ea typeface="+mn-ea"/>
                <a:cs typeface="Arial"/>
              </a:rPr>
              <a:t>za ohrožení chodce přecházejícího   pozemní komunikaci po přechodu pro chodce nebo ohrožení chodce pozemní komunikaci, na kterou řidič odbočuje, nebo ohrožení chodce při odbočování s vozidlem na místo ležící pozemní komunikaci, při vjíždění na pozemní komunikaci nebo při otáčení nebo couvání, </a:t>
            </a:r>
            <a:r>
              <a:rPr kumimoji="0" lang="cs-CZ" sz="2600" b="1" i="0" u="none" strike="noStrike" kern="1200" cap="none" spc="0" normalizeH="0" baseline="0" noProof="0" dirty="0">
                <a:ln>
                  <a:noFill/>
                </a:ln>
                <a:solidFill>
                  <a:prstClr val="black"/>
                </a:solidFill>
                <a:effectLst/>
                <a:uLnTx/>
                <a:uFillTx/>
                <a:latin typeface="Calibri"/>
                <a:ea typeface="+mn-ea"/>
                <a:cs typeface="Arial"/>
              </a:rPr>
              <a:t>4 body</a:t>
            </a:r>
            <a:r>
              <a:rPr kumimoji="0" lang="cs-CZ" sz="2600" b="0" i="0" u="none" strike="noStrike" kern="1200" cap="none" spc="0" normalizeH="0" baseline="0" noProof="0" dirty="0">
                <a:ln>
                  <a:noFill/>
                </a:ln>
                <a:solidFill>
                  <a:prstClr val="black"/>
                </a:solidFill>
                <a:effectLst/>
                <a:uLnTx/>
                <a:uFillTx/>
                <a:latin typeface="Calibri"/>
                <a:ea typeface="+mn-ea"/>
                <a:cs typeface="Arial"/>
              </a:rPr>
              <a:t> za </a:t>
            </a:r>
            <a:r>
              <a:rPr kumimoji="0" lang="pl-PL" sz="2600" b="0" i="0" u="none" strike="noStrike" kern="1200" cap="none" spc="0" normalizeH="0" baseline="0" noProof="0" dirty="0">
                <a:ln>
                  <a:noFill/>
                </a:ln>
                <a:solidFill>
                  <a:prstClr val="black"/>
                </a:solidFill>
                <a:effectLst/>
                <a:uLnTx/>
                <a:uFillTx/>
                <a:latin typeface="Calibri"/>
                <a:ea typeface="+mn-ea"/>
                <a:cs typeface="Arial"/>
              </a:rPr>
              <a:t>omezení chodce, který přechází pozemní komunikaci po přechodu pro chodce, </a:t>
            </a:r>
            <a:r>
              <a:rPr kumimoji="0" lang="pl-PL" sz="2600" b="1" i="0" u="none" strike="noStrike" kern="1200" cap="none" spc="0" normalizeH="0" baseline="0" noProof="0" dirty="0">
                <a:ln>
                  <a:noFill/>
                </a:ln>
                <a:solidFill>
                  <a:prstClr val="black"/>
                </a:solidFill>
                <a:effectLst/>
                <a:uLnTx/>
                <a:uFillTx/>
                <a:latin typeface="Calibri"/>
                <a:ea typeface="+mn-ea"/>
                <a:cs typeface="Arial"/>
              </a:rPr>
              <a:t>2 body</a:t>
            </a:r>
            <a:r>
              <a:rPr kumimoji="0" lang="pl-PL" sz="2600" i="0" u="none" strike="noStrike" kern="1200" cap="none" spc="0" normalizeH="0" baseline="0" noProof="0" dirty="0">
                <a:ln>
                  <a:noFill/>
                </a:ln>
                <a:solidFill>
                  <a:prstClr val="black"/>
                </a:solidFill>
                <a:effectLst/>
                <a:uLnTx/>
                <a:uFillTx/>
                <a:latin typeface="Calibri"/>
                <a:ea typeface="+mn-ea"/>
                <a:cs typeface="Arial"/>
              </a:rPr>
              <a:t> za nezastavení vozidla před přechodem pro chodce v případech, kdy je řidič povinen tak učinit. </a:t>
            </a:r>
            <a:endParaRPr lang="cs-CZ" sz="2600" b="1" dirty="0">
              <a:solidFill>
                <a:prstClr val="black"/>
              </a:solidFill>
            </a:endParaRPr>
          </a:p>
        </p:txBody>
      </p:sp>
    </p:spTree>
    <p:extLst>
      <p:ext uri="{BB962C8B-B14F-4D97-AF65-F5344CB8AC3E}">
        <p14:creationId xmlns:p14="http://schemas.microsoft.com/office/powerpoint/2010/main" val="2565820250"/>
      </p:ext>
    </p:extLst>
  </p:cSld>
  <p:clrMapOvr>
    <a:masterClrMapping/>
  </p:clrMapOvr>
  <p:transition spd="slow">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567080"/>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62000" y="836712"/>
            <a:ext cx="8202488" cy="5976664"/>
          </a:xfrm>
        </p:spPr>
        <p:txBody>
          <a:bodyPr>
            <a:normAutofit/>
          </a:bodyPr>
          <a:lstStyle/>
          <a:p>
            <a:pPr marL="0" lvl="0" indent="0" algn="just">
              <a:buNone/>
            </a:pPr>
            <a:r>
              <a:rPr lang="cs-CZ" sz="2600" b="1" dirty="0">
                <a:solidFill>
                  <a:prstClr val="black"/>
                </a:solidFill>
              </a:rPr>
              <a:t>§ 125c  odst. 1 písm. f) bod 7</a:t>
            </a:r>
            <a:endParaRPr lang="cs-CZ" sz="2600" b="1" u="sng" dirty="0">
              <a:solidFill>
                <a:prstClr val="black"/>
              </a:solidFill>
            </a:endParaRPr>
          </a:p>
          <a:p>
            <a:pPr algn="just"/>
            <a:r>
              <a:rPr lang="cs-CZ" sz="2600" dirty="0">
                <a:solidFill>
                  <a:prstClr val="black"/>
                </a:solidFill>
              </a:rPr>
              <a:t>při řízení vozidla předjíždí vozidlo v případech, kdy je to obecnou, místní nebo přechodnou úpravou provozu na pozemních komunikacích zakázáno</a:t>
            </a:r>
          </a:p>
          <a:p>
            <a:pPr marL="0" lvl="0" indent="0" algn="just">
              <a:buNone/>
            </a:pPr>
            <a:endParaRPr lang="cs-CZ" sz="500" dirty="0">
              <a:solidFill>
                <a:prstClr val="black"/>
              </a:solidFill>
            </a:endParaRPr>
          </a:p>
          <a:p>
            <a:pPr marL="0" lvl="0" indent="0" algn="just">
              <a:buNone/>
            </a:pPr>
            <a:r>
              <a:rPr lang="cs-CZ" sz="2400" b="1" dirty="0">
                <a:solidFill>
                  <a:prstClr val="black"/>
                </a:solidFill>
              </a:rPr>
              <a:t>§ 17 odst. 5 - Řidič nesmí předjíždět….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1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2400" b="1" i="0" u="none" strike="noStrike" kern="1200" cap="none" spc="0" normalizeH="0" baseline="0" noProof="0" dirty="0">
                <a:ln>
                  <a:noFill/>
                </a:ln>
                <a:solidFill>
                  <a:prstClr val="black"/>
                </a:solidFill>
                <a:effectLst/>
                <a:uLnTx/>
                <a:uFillTx/>
                <a:latin typeface="Calibri"/>
                <a:ea typeface="+mn-ea"/>
                <a:cs typeface="+mn-cs"/>
              </a:rPr>
              <a:t>§ 36 odst. 4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2400" b="1" i="0" u="none" strike="noStrike" kern="1200" cap="none" spc="0" normalizeH="0" baseline="0" noProof="0" dirty="0">
                <a:ln>
                  <a:noFill/>
                </a:ln>
                <a:solidFill>
                  <a:prstClr val="black"/>
                </a:solidFill>
                <a:effectLst/>
                <a:uLnTx/>
                <a:uFillTx/>
                <a:latin typeface="Calibri"/>
                <a:ea typeface="+mn-ea"/>
                <a:cs typeface="+mn-cs"/>
              </a:rPr>
              <a:t>Řidič nákladního automobilu </a:t>
            </a:r>
            <a:r>
              <a:rPr kumimoji="0" lang="pl-PL" sz="2400" b="0" i="0" u="none" strike="noStrike" kern="1200" cap="none" spc="0" normalizeH="0" baseline="0" noProof="0" dirty="0">
                <a:ln>
                  <a:noFill/>
                </a:ln>
                <a:solidFill>
                  <a:prstClr val="black"/>
                </a:solidFill>
                <a:effectLst/>
                <a:uLnTx/>
                <a:uFillTx/>
                <a:latin typeface="Calibri"/>
                <a:ea typeface="+mn-ea"/>
                <a:cs typeface="+mn-cs"/>
              </a:rPr>
              <a:t>o celkové hmotnosti převyšující </a:t>
            </a:r>
            <a:br>
              <a:rPr kumimoji="0" lang="pl-PL" sz="2400" b="0" i="0" u="none" strike="noStrike" kern="1200" cap="none" spc="0" normalizeH="0" baseline="0" noProof="0" dirty="0">
                <a:ln>
                  <a:noFill/>
                </a:ln>
                <a:solidFill>
                  <a:prstClr val="black"/>
                </a:solidFill>
                <a:effectLst/>
                <a:uLnTx/>
                <a:uFillTx/>
                <a:latin typeface="Calibri"/>
                <a:ea typeface="+mn-ea"/>
                <a:cs typeface="+mn-cs"/>
              </a:rPr>
            </a:br>
            <a:r>
              <a:rPr kumimoji="0" lang="pl-PL" sz="2400" b="0" i="0" u="none" strike="noStrike" kern="1200" cap="none" spc="0" normalizeH="0" baseline="0" noProof="0" dirty="0">
                <a:ln>
                  <a:noFill/>
                </a:ln>
                <a:solidFill>
                  <a:prstClr val="black"/>
                </a:solidFill>
                <a:effectLst/>
                <a:uLnTx/>
                <a:uFillTx/>
                <a:latin typeface="Calibri"/>
                <a:ea typeface="+mn-ea"/>
                <a:cs typeface="+mn-cs"/>
              </a:rPr>
              <a:t>3 500 kg a řidič jízdní soupravy, jejíž celková délka přesahuje </a:t>
            </a:r>
            <a:br>
              <a:rPr kumimoji="0" lang="pl-PL" sz="2400" b="0" i="0" u="none" strike="noStrike" kern="1200" cap="none" spc="0" normalizeH="0" baseline="0" noProof="0" dirty="0">
                <a:ln>
                  <a:noFill/>
                </a:ln>
                <a:solidFill>
                  <a:prstClr val="black"/>
                </a:solidFill>
                <a:effectLst/>
                <a:uLnTx/>
                <a:uFillTx/>
                <a:latin typeface="Calibri"/>
                <a:ea typeface="+mn-ea"/>
                <a:cs typeface="+mn-cs"/>
              </a:rPr>
            </a:br>
            <a:r>
              <a:rPr kumimoji="0" lang="pl-PL" sz="2400" b="0" i="0" u="none" strike="noStrike" kern="1200" cap="none" spc="0" normalizeH="0" baseline="0" noProof="0" dirty="0">
                <a:ln>
                  <a:noFill/>
                </a:ln>
                <a:solidFill>
                  <a:prstClr val="black"/>
                </a:solidFill>
                <a:effectLst/>
                <a:uLnTx/>
                <a:uFillTx/>
                <a:latin typeface="Calibri"/>
                <a:ea typeface="+mn-ea"/>
                <a:cs typeface="+mn-cs"/>
              </a:rPr>
              <a:t>7 m, </a:t>
            </a:r>
            <a:r>
              <a:rPr kumimoji="0" lang="pl-PL" sz="2400" b="1" i="0" u="none" strike="noStrike" kern="1200" cap="none" spc="0" normalizeH="0" baseline="0" noProof="0" dirty="0">
                <a:ln>
                  <a:noFill/>
                </a:ln>
                <a:solidFill>
                  <a:prstClr val="black"/>
                </a:solidFill>
                <a:effectLst/>
                <a:uLnTx/>
                <a:uFillTx/>
                <a:latin typeface="Calibri"/>
                <a:ea typeface="+mn-ea"/>
                <a:cs typeface="+mn-cs"/>
              </a:rPr>
              <a:t>nesmí předjíždět jiné vozidlo, pokud k jeho předjetí nemá dostatečnou rychlost, takže by omezil v jízdě ostatní vozidla svou výrazně nižší rychlostí jízdy</a:t>
            </a:r>
            <a:r>
              <a:rPr kumimoji="0" lang="pl-PL" sz="2400" b="0" i="0" u="none" strike="noStrike" kern="1200" cap="none" spc="0" normalizeH="0" baseline="0" noProof="0" dirty="0">
                <a:ln>
                  <a:noFill/>
                </a:ln>
                <a:solidFill>
                  <a:prstClr val="black"/>
                </a:solidFill>
                <a:effectLst/>
                <a:uLnTx/>
                <a:uFillTx/>
                <a:latin typeface="Calibri"/>
                <a:ea typeface="+mn-ea"/>
                <a:cs typeface="+mn-cs"/>
              </a:rPr>
              <a:t>.</a:t>
            </a:r>
          </a:p>
          <a:p>
            <a:pPr marL="0" lvl="0" indent="0" algn="just">
              <a:buNone/>
            </a:pPr>
            <a:endParaRPr lang="cs-CZ" sz="2400" b="1" dirty="0">
              <a:solidFill>
                <a:prstClr val="black"/>
              </a:solidFill>
            </a:endParaRPr>
          </a:p>
        </p:txBody>
      </p:sp>
    </p:spTree>
    <p:extLst>
      <p:ext uri="{BB962C8B-B14F-4D97-AF65-F5344CB8AC3E}">
        <p14:creationId xmlns:p14="http://schemas.microsoft.com/office/powerpoint/2010/main" val="3492757396"/>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567080"/>
          </a:xfrm>
        </p:spPr>
        <p:txBody>
          <a:bodyPr>
            <a:normAutofit/>
          </a:bodyPr>
          <a:lstStyle/>
          <a:p>
            <a:pPr algn="ctr"/>
            <a:r>
              <a:rPr lang="cs-CZ" sz="2600" b="1" dirty="0">
                <a:solidFill>
                  <a:prstClr val="black"/>
                </a:solidFill>
              </a:rPr>
              <a:t>Novela zákona o silničním provozu</a:t>
            </a:r>
            <a:endParaRPr lang="cs-CZ" dirty="0"/>
          </a:p>
        </p:txBody>
      </p:sp>
      <p:sp>
        <p:nvSpPr>
          <p:cNvPr id="3" name="Zástupný symbol pro obsah 2"/>
          <p:cNvSpPr>
            <a:spLocks noGrp="1"/>
          </p:cNvSpPr>
          <p:nvPr>
            <p:ph idx="1"/>
          </p:nvPr>
        </p:nvSpPr>
        <p:spPr>
          <a:xfrm>
            <a:off x="762000" y="908720"/>
            <a:ext cx="8077200" cy="5760639"/>
          </a:xfrm>
        </p:spPr>
        <p:txBody>
          <a:bodyPr>
            <a:normAutofit lnSpcReduction="10000"/>
          </a:bodyPr>
          <a:lstStyle/>
          <a:p>
            <a:pPr marL="0" indent="0">
              <a:buNone/>
            </a:pPr>
            <a:r>
              <a:rPr lang="cs-CZ" sz="2400" b="1" u="sng" dirty="0"/>
              <a:t>Další změny</a:t>
            </a:r>
          </a:p>
          <a:p>
            <a:pPr marL="720000" algn="just">
              <a:lnSpc>
                <a:spcPct val="110000"/>
              </a:lnSpc>
              <a:spcBef>
                <a:spcPts val="1800"/>
              </a:spcBef>
            </a:pPr>
            <a:r>
              <a:rPr lang="cs-CZ" sz="2400" dirty="0"/>
              <a:t>úprava pojmosloví – „nejvyšší </a:t>
            </a:r>
            <a:r>
              <a:rPr lang="cs-CZ" sz="2400" b="1" dirty="0"/>
              <a:t>povolená rychlost</a:t>
            </a:r>
            <a:r>
              <a:rPr lang="cs-CZ" sz="2400" dirty="0"/>
              <a:t>“ – nově „nejvyšší </a:t>
            </a:r>
            <a:r>
              <a:rPr lang="cs-CZ" sz="2400" b="1" dirty="0">
                <a:solidFill>
                  <a:srgbClr val="00B050"/>
                </a:solidFill>
              </a:rPr>
              <a:t>konstrukční rychlost</a:t>
            </a:r>
            <a:r>
              <a:rPr lang="cs-CZ" sz="2400" dirty="0"/>
              <a:t>“, a dále „</a:t>
            </a:r>
            <a:r>
              <a:rPr lang="cs-CZ" sz="2400" b="1" dirty="0"/>
              <a:t>bezpečnostní vzdálenost</a:t>
            </a:r>
            <a:r>
              <a:rPr lang="cs-CZ" sz="2400" dirty="0"/>
              <a:t>“ – nově „</a:t>
            </a:r>
            <a:r>
              <a:rPr lang="cs-CZ" sz="2400" b="1" dirty="0">
                <a:solidFill>
                  <a:srgbClr val="00B050"/>
                </a:solidFill>
              </a:rPr>
              <a:t>bezpečná vzdálenost</a:t>
            </a:r>
            <a:r>
              <a:rPr lang="cs-CZ" sz="2400" dirty="0"/>
              <a:t>“</a:t>
            </a:r>
          </a:p>
          <a:p>
            <a:pPr marL="720000" algn="just">
              <a:lnSpc>
                <a:spcPct val="110000"/>
              </a:lnSpc>
              <a:spcBef>
                <a:spcPts val="1800"/>
              </a:spcBef>
            </a:pPr>
            <a:r>
              <a:rPr lang="cs-CZ" sz="2400" b="1" dirty="0">
                <a:solidFill>
                  <a:srgbClr val="00B050"/>
                </a:solidFill>
              </a:rPr>
              <a:t>povinnost</a:t>
            </a:r>
            <a:r>
              <a:rPr lang="cs-CZ" sz="2400" dirty="0"/>
              <a:t> řidiče </a:t>
            </a:r>
            <a:r>
              <a:rPr lang="cs-CZ" sz="2400" b="1" dirty="0">
                <a:solidFill>
                  <a:srgbClr val="00B050"/>
                </a:solidFill>
              </a:rPr>
              <a:t>mít</a:t>
            </a:r>
            <a:r>
              <a:rPr lang="cs-CZ" sz="2400" dirty="0"/>
              <a:t> </a:t>
            </a:r>
            <a:r>
              <a:rPr lang="cs-CZ" sz="2400" b="1" dirty="0">
                <a:solidFill>
                  <a:srgbClr val="00B050"/>
                </a:solidFill>
              </a:rPr>
              <a:t>„reflexní vestu“ </a:t>
            </a:r>
            <a:r>
              <a:rPr lang="cs-CZ" sz="2400" dirty="0"/>
              <a:t>ve svém dosahu </a:t>
            </a:r>
            <a:br>
              <a:rPr lang="cs-CZ" sz="2400" dirty="0"/>
            </a:br>
            <a:r>
              <a:rPr lang="cs-CZ" sz="2400" dirty="0"/>
              <a:t>a použít ji </a:t>
            </a:r>
            <a:r>
              <a:rPr lang="cs-CZ" sz="2400" b="1" dirty="0">
                <a:solidFill>
                  <a:srgbClr val="00B050"/>
                </a:solidFill>
              </a:rPr>
              <a:t>kdykoliv při nouzovém stání </a:t>
            </a:r>
            <a:r>
              <a:rPr lang="cs-CZ" sz="2400" dirty="0"/>
              <a:t>(tedy </a:t>
            </a:r>
            <a:r>
              <a:rPr lang="cs-CZ" sz="2400" b="1" dirty="0">
                <a:solidFill>
                  <a:srgbClr val="00B050"/>
                </a:solidFill>
              </a:rPr>
              <a:t>nově </a:t>
            </a:r>
            <a:br>
              <a:rPr lang="cs-CZ" sz="2400" b="1" dirty="0">
                <a:solidFill>
                  <a:srgbClr val="00B050"/>
                </a:solidFill>
              </a:rPr>
            </a:br>
            <a:r>
              <a:rPr lang="cs-CZ" sz="2400" b="1" dirty="0">
                <a:solidFill>
                  <a:srgbClr val="00B050"/>
                </a:solidFill>
              </a:rPr>
              <a:t>i v obci</a:t>
            </a:r>
            <a:r>
              <a:rPr lang="cs-CZ" sz="2400" dirty="0"/>
              <a:t>)</a:t>
            </a:r>
          </a:p>
          <a:p>
            <a:pPr marL="720000" algn="just">
              <a:lnSpc>
                <a:spcPct val="110000"/>
              </a:lnSpc>
              <a:spcBef>
                <a:spcPts val="1800"/>
              </a:spcBef>
            </a:pPr>
            <a:r>
              <a:rPr lang="cs-CZ" sz="2400" dirty="0"/>
              <a:t>povinnost mít na hlavě přilbu u osob mladších 18 let jedoucích nebo </a:t>
            </a:r>
            <a:r>
              <a:rPr lang="cs-CZ" sz="2400" b="1" dirty="0">
                <a:solidFill>
                  <a:srgbClr val="00B050"/>
                </a:solidFill>
              </a:rPr>
              <a:t>přepravovaných</a:t>
            </a:r>
            <a:r>
              <a:rPr lang="cs-CZ" sz="2400" dirty="0"/>
              <a:t> na jízdním kole</a:t>
            </a:r>
          </a:p>
          <a:p>
            <a:pPr marL="720000" algn="just">
              <a:lnSpc>
                <a:spcPct val="110000"/>
              </a:lnSpc>
              <a:spcBef>
                <a:spcPts val="1800"/>
              </a:spcBef>
            </a:pPr>
            <a:r>
              <a:rPr lang="cs-CZ" sz="2400" b="1" dirty="0"/>
              <a:t>řidičské oprávnění skupiny B – </a:t>
            </a:r>
            <a:r>
              <a:rPr lang="cs-CZ" sz="2400" dirty="0"/>
              <a:t>sněžný skútr od 21 let, vozidla na alternativní paliva až do hmotnosti 4,25 tuny </a:t>
            </a:r>
          </a:p>
          <a:p>
            <a:pPr marL="720000" algn="just">
              <a:lnSpc>
                <a:spcPct val="110000"/>
              </a:lnSpc>
              <a:spcBef>
                <a:spcPts val="1800"/>
              </a:spcBef>
            </a:pPr>
            <a:r>
              <a:rPr lang="cs-CZ" sz="2400" dirty="0"/>
              <a:t>výjimky ze zákazu jízd § 43 – mimořádný stav - MD</a:t>
            </a:r>
          </a:p>
          <a:p>
            <a:pPr marL="720000" algn="just">
              <a:lnSpc>
                <a:spcPct val="110000"/>
              </a:lnSpc>
              <a:spcBef>
                <a:spcPts val="1800"/>
              </a:spcBef>
            </a:pPr>
            <a:endParaRPr lang="cs-CZ" sz="2400" dirty="0"/>
          </a:p>
        </p:txBody>
      </p:sp>
    </p:spTree>
    <p:extLst>
      <p:ext uri="{BB962C8B-B14F-4D97-AF65-F5344CB8AC3E}">
        <p14:creationId xmlns:p14="http://schemas.microsoft.com/office/powerpoint/2010/main" val="3513487553"/>
      </p:ext>
    </p:extLst>
  </p:cSld>
  <p:clrMapOvr>
    <a:masterClrMapping/>
  </p:clrMapOvr>
  <p:transition spd="slow">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639088"/>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62000" y="980727"/>
            <a:ext cx="8077200" cy="5472609"/>
          </a:xfrm>
        </p:spPr>
        <p:txBody>
          <a:bodyPr>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1" i="0" u="none" strike="noStrike" kern="1200" cap="none" spc="0" normalizeH="0" baseline="0" noProof="0" dirty="0">
                <a:ln>
                  <a:noFill/>
                </a:ln>
                <a:solidFill>
                  <a:prstClr val="black"/>
                </a:solidFill>
                <a:effectLst/>
                <a:uLnTx/>
                <a:uFillTx/>
                <a:latin typeface="Calibri"/>
                <a:ea typeface="+mn-ea"/>
                <a:cs typeface="+mn-cs"/>
              </a:rPr>
              <a:t>dopravní značky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400" b="1" i="0" u="none" strike="noStrike" kern="1200" cap="none" spc="0" normalizeH="0" baseline="0" noProof="0" dirty="0">
                <a:ln>
                  <a:noFill/>
                </a:ln>
                <a:solidFill>
                  <a:prstClr val="black"/>
                </a:solidFill>
                <a:effectLst/>
                <a:uLnTx/>
                <a:uFillTx/>
                <a:latin typeface="Calibri"/>
                <a:ea typeface="+mn-ea"/>
                <a:cs typeface="+mn-cs"/>
              </a:rPr>
              <a:t>B 21a </a:t>
            </a:r>
            <a:r>
              <a:rPr kumimoji="0" lang="cs-CZ" sz="2400" b="0" i="0" u="none" strike="noStrike" kern="1200" cap="none" spc="0" normalizeH="0" baseline="0" noProof="0" dirty="0">
                <a:ln>
                  <a:noFill/>
                </a:ln>
                <a:solidFill>
                  <a:prstClr val="black"/>
                </a:solidFill>
                <a:effectLst/>
                <a:uLnTx/>
                <a:uFillTx/>
                <a:latin typeface="Calibri"/>
                <a:ea typeface="+mn-ea"/>
                <a:cs typeface="+mn-cs"/>
              </a:rPr>
              <a:t>– Zákaz předjíždění (lze předjíždět motocykl bez postranního vozíku)</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cs-CZ" sz="2400" dirty="0">
              <a:solidFill>
                <a:prstClr val="black"/>
              </a:solidFill>
              <a:latin typeface="Calibri"/>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cs-CZ"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cs-CZ" sz="2400" dirty="0">
              <a:solidFill>
                <a:prstClr val="black"/>
              </a:solidFill>
              <a:latin typeface="Calibri"/>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cs-CZ"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400" b="1" i="0" u="none" strike="noStrike" kern="1200" cap="none" spc="0" normalizeH="0" baseline="0" noProof="0" dirty="0">
                <a:ln>
                  <a:noFill/>
                </a:ln>
                <a:solidFill>
                  <a:prstClr val="black"/>
                </a:solidFill>
                <a:effectLst/>
                <a:uLnTx/>
                <a:uFillTx/>
                <a:latin typeface="Calibri"/>
                <a:ea typeface="+mn-ea"/>
                <a:cs typeface="+mn-cs"/>
              </a:rPr>
              <a:t>B 22a </a:t>
            </a:r>
            <a:r>
              <a:rPr kumimoji="0" lang="cs-CZ" sz="2400" b="0" i="0" u="none" strike="noStrike" kern="1200" cap="none" spc="0" normalizeH="0" baseline="0" noProof="0" dirty="0">
                <a:ln>
                  <a:noFill/>
                </a:ln>
                <a:solidFill>
                  <a:prstClr val="black"/>
                </a:solidFill>
                <a:effectLst/>
                <a:uLnTx/>
                <a:uFillTx/>
                <a:latin typeface="Calibri"/>
                <a:ea typeface="+mn-ea"/>
                <a:cs typeface="+mn-cs"/>
              </a:rPr>
              <a:t>– Zákaz předjíždění pro nákladní automobily (celková hmotnost převyšují 3 500kg)</a:t>
            </a:r>
          </a:p>
          <a:p>
            <a:pPr marL="0" marR="0" lvl="0" indent="0" algn="just" defTabSz="914400" rtl="0" eaLnBrk="1" fontAlgn="auto" latinLnBrk="0" hangingPunct="1">
              <a:lnSpc>
                <a:spcPct val="100000"/>
              </a:lnSpc>
              <a:spcBef>
                <a:spcPct val="20000"/>
              </a:spcBef>
              <a:spcAft>
                <a:spcPts val="0"/>
              </a:spcAft>
              <a:buClrTx/>
              <a:buSzTx/>
              <a:buNone/>
              <a:tabLst/>
              <a:defRPr/>
            </a:pPr>
            <a:endParaRPr kumimoji="0" lang="cs-CZ" sz="2400" b="0" i="0" u="none" strike="noStrike" kern="1200" cap="none" spc="0" normalizeH="0" baseline="0" noProof="0" dirty="0">
              <a:ln>
                <a:noFill/>
              </a:ln>
              <a:solidFill>
                <a:prstClr val="black"/>
              </a:solidFill>
              <a:effectLst/>
              <a:uLnTx/>
              <a:uFillTx/>
              <a:latin typeface="Calibri"/>
              <a:ea typeface="+mn-ea"/>
              <a:cs typeface="+mn-cs"/>
            </a:endParaRPr>
          </a:p>
          <a:p>
            <a:pPr marL="0" indent="0" algn="just">
              <a:buNone/>
            </a:pPr>
            <a:endParaRPr lang="cs-CZ" sz="2300" dirty="0">
              <a:solidFill>
                <a:prstClr val="black"/>
              </a:solidFill>
            </a:endParaRPr>
          </a:p>
        </p:txBody>
      </p:sp>
      <p:pic>
        <p:nvPicPr>
          <p:cNvPr id="4" name="Obrázek 3">
            <a:extLst>
              <a:ext uri="{FF2B5EF4-FFF2-40B4-BE49-F238E27FC236}">
                <a16:creationId xmlns:a16="http://schemas.microsoft.com/office/drawing/2014/main" id="{2BF100F3-9400-AF00-5562-7890300373FD}"/>
              </a:ext>
            </a:extLst>
          </p:cNvPr>
          <p:cNvPicPr>
            <a:picLocks noChangeAspect="1"/>
          </p:cNvPicPr>
          <p:nvPr/>
        </p:nvPicPr>
        <p:blipFill>
          <a:blip r:embed="rId2"/>
          <a:stretch>
            <a:fillRect/>
          </a:stretch>
        </p:blipFill>
        <p:spPr>
          <a:xfrm>
            <a:off x="4355976" y="2130564"/>
            <a:ext cx="1646063" cy="1646063"/>
          </a:xfrm>
          <a:prstGeom prst="rect">
            <a:avLst/>
          </a:prstGeom>
        </p:spPr>
      </p:pic>
      <p:pic>
        <p:nvPicPr>
          <p:cNvPr id="5" name="Obrázek 4">
            <a:extLst>
              <a:ext uri="{FF2B5EF4-FFF2-40B4-BE49-F238E27FC236}">
                <a16:creationId xmlns:a16="http://schemas.microsoft.com/office/drawing/2014/main" id="{6DE71700-22DA-A5E1-80EA-5B2D14F09CE4}"/>
              </a:ext>
            </a:extLst>
          </p:cNvPr>
          <p:cNvPicPr>
            <a:picLocks noChangeAspect="1"/>
          </p:cNvPicPr>
          <p:nvPr/>
        </p:nvPicPr>
        <p:blipFill>
          <a:blip r:embed="rId3"/>
          <a:stretch>
            <a:fillRect/>
          </a:stretch>
        </p:blipFill>
        <p:spPr>
          <a:xfrm>
            <a:off x="6148068" y="2218965"/>
            <a:ext cx="2213040" cy="1469263"/>
          </a:xfrm>
          <a:prstGeom prst="rect">
            <a:avLst/>
          </a:prstGeom>
        </p:spPr>
      </p:pic>
      <p:pic>
        <p:nvPicPr>
          <p:cNvPr id="6" name="Picture 3">
            <a:extLst>
              <a:ext uri="{FF2B5EF4-FFF2-40B4-BE49-F238E27FC236}">
                <a16:creationId xmlns:a16="http://schemas.microsoft.com/office/drawing/2014/main" id="{3EE9A321-4D80-20CD-D3FD-E28652B5A39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89393" y="4808984"/>
            <a:ext cx="2579227" cy="1716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a:extLst>
              <a:ext uri="{FF2B5EF4-FFF2-40B4-BE49-F238E27FC236}">
                <a16:creationId xmlns:a16="http://schemas.microsoft.com/office/drawing/2014/main" id="{3490B580-652D-87D3-FF5C-9DC16419D39D}"/>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32240" y="4487518"/>
            <a:ext cx="148546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9654588"/>
      </p:ext>
    </p:extLst>
  </p:cSld>
  <p:clrMapOvr>
    <a:masterClrMapping/>
  </p:clrMapOvr>
  <p:transition spd="slow">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855112"/>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62000" y="1124744"/>
            <a:ext cx="8202488" cy="5616625"/>
          </a:xfrm>
        </p:spPr>
        <p:txBody>
          <a:bodyPr>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400" b="1" i="0" u="none" strike="noStrike" kern="1200" cap="none" spc="0" normalizeH="0" baseline="0" noProof="0" dirty="0">
                <a:ln>
                  <a:noFill/>
                </a:ln>
                <a:solidFill>
                  <a:prstClr val="black"/>
                </a:solidFill>
                <a:effectLst/>
                <a:uLnTx/>
                <a:uFillTx/>
                <a:latin typeface="Calibri"/>
                <a:ea typeface="+mn-ea"/>
                <a:cs typeface="+mn-cs"/>
              </a:rPr>
              <a:t>nelze</a:t>
            </a:r>
            <a:r>
              <a:rPr kumimoji="0" lang="cs-CZ" sz="2400" b="0" i="0" u="none" strike="noStrike" kern="1200" cap="none" spc="0" normalizeH="0" baseline="0" noProof="0" dirty="0">
                <a:ln>
                  <a:noFill/>
                </a:ln>
                <a:solidFill>
                  <a:prstClr val="black"/>
                </a:solidFill>
                <a:effectLst/>
                <a:uLnTx/>
                <a:uFillTx/>
                <a:latin typeface="Calibri"/>
                <a:ea typeface="+mn-ea"/>
                <a:cs typeface="+mn-cs"/>
              </a:rPr>
              <a:t> uplatnit u podélné čáry souvislé V1a a dvojité podélné čáry  souvislé V1b (zakázáno </a:t>
            </a:r>
            <a:r>
              <a:rPr kumimoji="0" lang="cs-CZ" sz="2400" b="1" i="0" u="none" strike="noStrike" kern="1200" cap="none" spc="0" normalizeH="0" baseline="0" noProof="0" dirty="0">
                <a:ln>
                  <a:noFill/>
                </a:ln>
                <a:solidFill>
                  <a:prstClr val="black"/>
                </a:solidFill>
                <a:effectLst/>
                <a:uLnTx/>
                <a:uFillTx/>
                <a:latin typeface="Calibri"/>
                <a:ea typeface="+mn-ea"/>
                <a:cs typeface="+mn-cs"/>
              </a:rPr>
              <a:t>přejíždět</a:t>
            </a:r>
            <a:r>
              <a:rPr kumimoji="0" lang="cs-CZ" sz="2400" b="0" i="0" u="none" strike="noStrike" kern="1200" cap="none" spc="0" normalizeH="0" baseline="0" noProof="0" dirty="0">
                <a:ln>
                  <a:noFill/>
                </a:ln>
                <a:solidFill>
                  <a:prstClr val="black"/>
                </a:solidFill>
                <a:effectLst/>
                <a:uLnTx/>
                <a:uFillTx/>
                <a:latin typeface="Calibri"/>
                <a:ea typeface="+mn-ea"/>
                <a:cs typeface="+mn-cs"/>
              </a:rPr>
              <a:t> nebo přesahovat)</a:t>
            </a:r>
          </a:p>
          <a:p>
            <a:pPr marL="0" marR="0" lvl="0" indent="0" algn="just" defTabSz="914400" rtl="0" eaLnBrk="1" fontAlgn="auto" latinLnBrk="0" hangingPunct="1">
              <a:lnSpc>
                <a:spcPct val="100000"/>
              </a:lnSpc>
              <a:spcBef>
                <a:spcPct val="20000"/>
              </a:spcBef>
              <a:spcAft>
                <a:spcPts val="0"/>
              </a:spcAft>
              <a:buClrTx/>
              <a:buSzTx/>
              <a:buNone/>
              <a:tabLst/>
              <a:defRPr/>
            </a:pPr>
            <a:r>
              <a:rPr lang="cs-CZ" sz="2400" dirty="0">
                <a:solidFill>
                  <a:prstClr val="black"/>
                </a:solidFill>
                <a:latin typeface="Calibri"/>
              </a:rPr>
              <a:t>                         </a:t>
            </a:r>
            <a:r>
              <a:rPr lang="cs-CZ" sz="2400" b="1" dirty="0">
                <a:solidFill>
                  <a:prstClr val="black"/>
                </a:solidFill>
                <a:latin typeface="Calibri"/>
              </a:rPr>
              <a:t>V1a                         V1b</a:t>
            </a:r>
          </a:p>
          <a:p>
            <a:pPr marL="0" marR="0" lvl="0" indent="0" algn="just" defTabSz="914400" rtl="0" eaLnBrk="1" fontAlgn="auto" latinLnBrk="0" hangingPunct="1">
              <a:lnSpc>
                <a:spcPct val="100000"/>
              </a:lnSpc>
              <a:spcBef>
                <a:spcPct val="20000"/>
              </a:spcBef>
              <a:spcAft>
                <a:spcPts val="0"/>
              </a:spcAft>
              <a:buClrTx/>
              <a:buSzTx/>
              <a:buNone/>
              <a:tabLst/>
              <a:defRPr/>
            </a:pPr>
            <a:endParaRPr lang="cs-CZ" sz="2400" b="1" dirty="0">
              <a:solidFill>
                <a:prstClr val="black"/>
              </a:solidFill>
              <a:latin typeface="Calibri"/>
            </a:endParaRPr>
          </a:p>
          <a:p>
            <a:pPr marL="0" marR="0" lvl="0" indent="0" algn="just" defTabSz="914400" rtl="0" eaLnBrk="1" fontAlgn="auto" latinLnBrk="0" hangingPunct="1">
              <a:lnSpc>
                <a:spcPct val="100000"/>
              </a:lnSpc>
              <a:spcBef>
                <a:spcPct val="20000"/>
              </a:spcBef>
              <a:spcAft>
                <a:spcPts val="0"/>
              </a:spcAft>
              <a:buClrTx/>
              <a:buSzTx/>
              <a:buNone/>
              <a:tabLst/>
              <a:defRPr/>
            </a:pPr>
            <a:endParaRPr lang="cs-CZ" sz="2400" b="1" dirty="0">
              <a:solidFill>
                <a:prstClr val="black"/>
              </a:solidFill>
              <a:latin typeface="Calibri"/>
            </a:endParaRPr>
          </a:p>
          <a:p>
            <a:pPr marL="0" marR="0" lvl="0" indent="0" algn="just" defTabSz="914400" rtl="0" eaLnBrk="1" fontAlgn="auto" latinLnBrk="0" hangingPunct="1">
              <a:lnSpc>
                <a:spcPct val="100000"/>
              </a:lnSpc>
              <a:spcBef>
                <a:spcPct val="20000"/>
              </a:spcBef>
              <a:spcAft>
                <a:spcPts val="0"/>
              </a:spcAft>
              <a:buClrTx/>
              <a:buSzTx/>
              <a:buNone/>
              <a:tabLst/>
              <a:defRPr/>
            </a:pPr>
            <a:endParaRPr lang="cs-CZ" sz="2400" b="1" dirty="0">
              <a:solidFill>
                <a:prstClr val="black"/>
              </a:solidFill>
              <a:latin typeface="Calibri"/>
            </a:endParaRPr>
          </a:p>
          <a:p>
            <a:pPr marL="0" lvl="0" indent="0" algn="just">
              <a:buNone/>
            </a:pPr>
            <a:r>
              <a:rPr lang="cs-CZ" sz="2400" b="1" dirty="0">
                <a:solidFill>
                  <a:prstClr val="black"/>
                </a:solidFill>
              </a:rPr>
              <a:t>správní tresty za písm. f) bod 7</a:t>
            </a:r>
          </a:p>
          <a:p>
            <a:pPr lvl="0" algn="just"/>
            <a:r>
              <a:rPr lang="cs-CZ" sz="2400" dirty="0">
                <a:solidFill>
                  <a:prstClr val="black"/>
                </a:solidFill>
              </a:rPr>
              <a:t> pokuta </a:t>
            </a:r>
            <a:r>
              <a:rPr lang="cs-CZ" sz="2400" b="1" dirty="0">
                <a:solidFill>
                  <a:prstClr val="black"/>
                </a:solidFill>
              </a:rPr>
              <a:t>od 7 000 Kč do 25 000 Kč</a:t>
            </a:r>
            <a:r>
              <a:rPr lang="cs-CZ" sz="2400" dirty="0">
                <a:solidFill>
                  <a:prstClr val="black"/>
                </a:solidFill>
              </a:rPr>
              <a:t>​ (§ 125c odst. 5 písm. b)  </a:t>
            </a:r>
          </a:p>
          <a:p>
            <a:pPr lvl="0" algn="just"/>
            <a:r>
              <a:rPr lang="cs-CZ" sz="2400" dirty="0">
                <a:solidFill>
                  <a:prstClr val="black"/>
                </a:solidFill>
              </a:rPr>
              <a:t> zákaz činnosti - </a:t>
            </a:r>
            <a:r>
              <a:rPr lang="cs-CZ" sz="2400" b="1" dirty="0">
                <a:solidFill>
                  <a:prstClr val="black"/>
                </a:solidFill>
              </a:rPr>
              <a:t>neukládá se </a:t>
            </a:r>
          </a:p>
          <a:p>
            <a:pPr lvl="0" algn="just"/>
            <a:r>
              <a:rPr lang="cs-CZ" sz="2400" dirty="0">
                <a:solidFill>
                  <a:prstClr val="black"/>
                </a:solidFill>
              </a:rPr>
              <a:t> příkazem na místě - ​</a:t>
            </a:r>
            <a:r>
              <a:rPr lang="cs-CZ" sz="2400" b="1" dirty="0">
                <a:solidFill>
                  <a:prstClr val="black"/>
                </a:solidFill>
              </a:rPr>
              <a:t>pokuta 4 500 Kč – 5 500 Kč </a:t>
            </a:r>
            <a:br>
              <a:rPr lang="cs-CZ" sz="2400" b="1" dirty="0">
                <a:solidFill>
                  <a:prstClr val="black"/>
                </a:solidFill>
              </a:rPr>
            </a:br>
            <a:r>
              <a:rPr lang="cs-CZ" sz="2400" dirty="0">
                <a:solidFill>
                  <a:prstClr val="black"/>
                </a:solidFill>
              </a:rPr>
              <a:t>(§ 125c odst. 7 písm. d)</a:t>
            </a:r>
          </a:p>
          <a:p>
            <a:pPr lvl="0" algn="just"/>
            <a:r>
              <a:rPr lang="cs-CZ" sz="2400" dirty="0">
                <a:solidFill>
                  <a:prstClr val="black"/>
                </a:solidFill>
              </a:rPr>
              <a:t> od uložení správního trestu nelze v rozhodnutí </a:t>
            </a:r>
            <a:br>
              <a:rPr lang="cs-CZ" sz="2400" dirty="0">
                <a:solidFill>
                  <a:prstClr val="black"/>
                </a:solidFill>
              </a:rPr>
            </a:br>
            <a:r>
              <a:rPr lang="cs-CZ" sz="2400" dirty="0">
                <a:solidFill>
                  <a:prstClr val="black"/>
                </a:solidFill>
              </a:rPr>
              <a:t>o přestupku upustit nebo podmíněně upustit (§ 125e odst. 3) </a:t>
            </a:r>
          </a:p>
          <a:p>
            <a:pPr lvl="0" algn="just"/>
            <a:r>
              <a:rPr lang="cs-CZ" sz="2400" dirty="0">
                <a:solidFill>
                  <a:prstClr val="black"/>
                </a:solidFill>
              </a:rPr>
              <a:t>  bodové hodnocení – </a:t>
            </a:r>
            <a:r>
              <a:rPr lang="cs-CZ" sz="2400" b="1" dirty="0">
                <a:solidFill>
                  <a:prstClr val="black"/>
                </a:solidFill>
              </a:rPr>
              <a:t>6 bodů</a:t>
            </a:r>
          </a:p>
        </p:txBody>
      </p:sp>
      <p:pic>
        <p:nvPicPr>
          <p:cNvPr id="8" name="Obrázek 7">
            <a:extLst>
              <a:ext uri="{FF2B5EF4-FFF2-40B4-BE49-F238E27FC236}">
                <a16:creationId xmlns:a16="http://schemas.microsoft.com/office/drawing/2014/main" id="{C7636E91-B8D1-56E6-CFF6-BFB403814F65}"/>
              </a:ext>
            </a:extLst>
          </p:cNvPr>
          <p:cNvPicPr>
            <a:picLocks noChangeAspect="1"/>
          </p:cNvPicPr>
          <p:nvPr/>
        </p:nvPicPr>
        <p:blipFill>
          <a:blip r:embed="rId2"/>
          <a:stretch>
            <a:fillRect/>
          </a:stretch>
        </p:blipFill>
        <p:spPr>
          <a:xfrm>
            <a:off x="3201893" y="1844824"/>
            <a:ext cx="1012024" cy="1493649"/>
          </a:xfrm>
          <a:prstGeom prst="rect">
            <a:avLst/>
          </a:prstGeom>
        </p:spPr>
      </p:pic>
      <p:pic>
        <p:nvPicPr>
          <p:cNvPr id="9" name="Obrázek 8">
            <a:extLst>
              <a:ext uri="{FF2B5EF4-FFF2-40B4-BE49-F238E27FC236}">
                <a16:creationId xmlns:a16="http://schemas.microsoft.com/office/drawing/2014/main" id="{29AF98C1-28B4-186F-4636-D321CE7B7E70}"/>
              </a:ext>
            </a:extLst>
          </p:cNvPr>
          <p:cNvPicPr>
            <a:picLocks noChangeAspect="1"/>
          </p:cNvPicPr>
          <p:nvPr/>
        </p:nvPicPr>
        <p:blipFill>
          <a:blip r:embed="rId3"/>
          <a:stretch>
            <a:fillRect/>
          </a:stretch>
        </p:blipFill>
        <p:spPr>
          <a:xfrm>
            <a:off x="5436096" y="1844823"/>
            <a:ext cx="1005927" cy="1493649"/>
          </a:xfrm>
          <a:prstGeom prst="rect">
            <a:avLst/>
          </a:prstGeom>
        </p:spPr>
      </p:pic>
    </p:spTree>
    <p:extLst>
      <p:ext uri="{BB962C8B-B14F-4D97-AF65-F5344CB8AC3E}">
        <p14:creationId xmlns:p14="http://schemas.microsoft.com/office/powerpoint/2010/main" val="3025582661"/>
      </p:ext>
    </p:extLst>
  </p:cSld>
  <p:clrMapOvr>
    <a:masterClrMapping/>
  </p:clrMapOvr>
  <p:transition spd="slow">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83104"/>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62000" y="1196753"/>
            <a:ext cx="8077200" cy="4392488"/>
          </a:xfrm>
        </p:spPr>
        <p:txBody>
          <a:bodyPr/>
          <a:lstStyle/>
          <a:p>
            <a:pPr marL="0" lvl="0" indent="0" algn="just">
              <a:lnSpc>
                <a:spcPct val="90000"/>
              </a:lnSpc>
              <a:buNone/>
            </a:pPr>
            <a:r>
              <a:rPr lang="cs-CZ" sz="2500" b="1" dirty="0">
                <a:solidFill>
                  <a:prstClr val="black"/>
                </a:solidFill>
              </a:rPr>
              <a:t>§ 125c  odst. 1 písm. f) bod 8</a:t>
            </a:r>
          </a:p>
          <a:p>
            <a:pPr algn="just"/>
            <a:r>
              <a:rPr lang="cs-CZ" sz="2500" dirty="0">
                <a:solidFill>
                  <a:prstClr val="black"/>
                </a:solidFill>
              </a:rPr>
              <a:t>při řízení vozidla nedá přednost v jízdě v případě, kdy je </a:t>
            </a:r>
            <a:br>
              <a:rPr lang="cs-CZ" sz="2500" dirty="0">
                <a:solidFill>
                  <a:prstClr val="black"/>
                </a:solidFill>
              </a:rPr>
            </a:br>
            <a:r>
              <a:rPr lang="cs-CZ" sz="2500" dirty="0">
                <a:solidFill>
                  <a:prstClr val="black"/>
                </a:solidFill>
              </a:rPr>
              <a:t>k tomu povinna</a:t>
            </a:r>
          </a:p>
          <a:p>
            <a:pPr algn="just"/>
            <a:endParaRPr lang="cs-CZ" sz="1500" dirty="0">
              <a:solidFill>
                <a:prstClr val="black"/>
              </a:solidFill>
            </a:endParaRPr>
          </a:p>
          <a:p>
            <a:pPr marL="0" lvl="0" indent="0" algn="just">
              <a:buNone/>
            </a:pPr>
            <a:r>
              <a:rPr lang="cs-CZ" sz="2400" dirty="0">
                <a:solidFill>
                  <a:prstClr val="black"/>
                </a:solidFill>
              </a:rPr>
              <a:t>(</a:t>
            </a:r>
            <a:r>
              <a:rPr lang="cs-CZ" sz="2400" b="1" dirty="0">
                <a:solidFill>
                  <a:prstClr val="black"/>
                </a:solidFill>
              </a:rPr>
              <a:t>dát přednost v jízdě </a:t>
            </a:r>
            <a:r>
              <a:rPr lang="cs-CZ" sz="2400" dirty="0">
                <a:solidFill>
                  <a:prstClr val="black"/>
                </a:solidFill>
              </a:rPr>
              <a:t>znamená povinnost řidiče nezahájit jízdu nebo jízdní úkon nebo v nich nepokračovat, jestliže by řidič, který má přednost v jízdě, musel </a:t>
            </a:r>
            <a:r>
              <a:rPr lang="cs-CZ" sz="2400" b="1" dirty="0">
                <a:solidFill>
                  <a:prstClr val="black"/>
                </a:solidFill>
              </a:rPr>
              <a:t>náhle</a:t>
            </a:r>
            <a:r>
              <a:rPr lang="cs-CZ" sz="2400" dirty="0">
                <a:solidFill>
                  <a:prstClr val="black"/>
                </a:solidFill>
              </a:rPr>
              <a:t> změnit směr nebo rychlost jízdy, viz </a:t>
            </a:r>
            <a:r>
              <a:rPr lang="cs-CZ" sz="2400" b="1" dirty="0">
                <a:solidFill>
                  <a:prstClr val="black"/>
                </a:solidFill>
              </a:rPr>
              <a:t>§ 2 písm. q</a:t>
            </a:r>
            <a:r>
              <a:rPr lang="cs-CZ" sz="2400" dirty="0">
                <a:solidFill>
                  <a:prstClr val="black"/>
                </a:solidFill>
              </a:rPr>
              <a:t>)</a:t>
            </a:r>
          </a:p>
          <a:p>
            <a:pPr lvl="0" algn="just"/>
            <a:endParaRPr lang="cs-CZ" sz="1500" i="1" dirty="0">
              <a:solidFill>
                <a:prstClr val="black"/>
              </a:solidFill>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cs-CZ" sz="2400" b="1" dirty="0">
                <a:solidFill>
                  <a:prstClr val="black"/>
                </a:solidFill>
              </a:rPr>
              <a:t>např. § 20 – vyhýbání, </a:t>
            </a:r>
            <a:r>
              <a:rPr kumimoji="0" lang="cs-CZ" sz="2400" b="1" i="0" u="none" strike="noStrike" kern="1200" cap="none" spc="0" normalizeH="0" baseline="0" noProof="0" dirty="0">
                <a:ln>
                  <a:noFill/>
                </a:ln>
                <a:solidFill>
                  <a:prstClr val="black"/>
                </a:solidFill>
                <a:effectLst/>
                <a:uLnTx/>
                <a:uFillTx/>
                <a:latin typeface="Calibri"/>
                <a:ea typeface="+mn-ea"/>
                <a:cs typeface="+mn-cs"/>
              </a:rPr>
              <a:t>§ 21 – odbočování, § 22 – jízda křižovatkou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23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2753849"/>
      </p:ext>
    </p:extLst>
  </p:cSld>
  <p:clrMapOvr>
    <a:masterClrMapping/>
  </p:clrMapOvr>
  <p:transition spd="slow">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639088"/>
          </a:xfrm>
        </p:spPr>
        <p:txBody>
          <a:bodyPr>
            <a:normAutofit/>
          </a:bodyPr>
          <a:lstStyle/>
          <a:p>
            <a:pPr algn="ctr"/>
            <a:r>
              <a:rPr lang="cs-CZ" sz="2400" b="1" dirty="0">
                <a:solidFill>
                  <a:prstClr val="black"/>
                </a:solidFill>
              </a:rPr>
              <a:t>Přestupky podle § 125c odst. 1 písm. f) zákona č. 361/2000 Sb.</a:t>
            </a:r>
            <a:endParaRPr lang="cs-CZ" dirty="0"/>
          </a:p>
        </p:txBody>
      </p:sp>
      <p:sp>
        <p:nvSpPr>
          <p:cNvPr id="7" name="TextovéPole 6"/>
          <p:cNvSpPr txBox="1"/>
          <p:nvPr/>
        </p:nvSpPr>
        <p:spPr>
          <a:xfrm>
            <a:off x="762000" y="1168295"/>
            <a:ext cx="8077200" cy="461665"/>
          </a:xfrm>
          <a:prstGeom prst="rect">
            <a:avLst/>
          </a:prstGeom>
          <a:noFill/>
        </p:spPr>
        <p:txBody>
          <a:bodyPr wrap="square" rtlCol="0">
            <a:spAutoFit/>
          </a:bodyPr>
          <a:lstStyle/>
          <a:p>
            <a:pPr algn="ctr"/>
            <a:r>
              <a:rPr lang="cs-CZ" sz="2400" b="1" dirty="0"/>
              <a:t>Dopravní značky upravující přednost v jízdě</a:t>
            </a:r>
          </a:p>
        </p:txBody>
      </p:sp>
      <p:pic>
        <p:nvPicPr>
          <p:cNvPr id="9" name="Zástupný symbol pro obsah 8"/>
          <p:cNvPicPr>
            <a:picLocks noGrp="1" noChangeAspect="1"/>
          </p:cNvPicPr>
          <p:nvPr>
            <p:ph idx="1"/>
          </p:nvPr>
        </p:nvPicPr>
        <p:blipFill>
          <a:blip r:embed="rId2"/>
          <a:stretch>
            <a:fillRect/>
          </a:stretch>
        </p:blipFill>
        <p:spPr>
          <a:xfrm>
            <a:off x="1043607" y="1841539"/>
            <a:ext cx="3888433" cy="2379549"/>
          </a:xfrm>
          <a:prstGeom prst="rect">
            <a:avLst/>
          </a:prstGeom>
        </p:spPr>
      </p:pic>
      <p:pic>
        <p:nvPicPr>
          <p:cNvPr id="10" name="Obrázek 9"/>
          <p:cNvPicPr>
            <a:picLocks noChangeAspect="1"/>
          </p:cNvPicPr>
          <p:nvPr/>
        </p:nvPicPr>
        <p:blipFill>
          <a:blip r:embed="rId3"/>
          <a:stretch>
            <a:fillRect/>
          </a:stretch>
        </p:blipFill>
        <p:spPr>
          <a:xfrm>
            <a:off x="4932040" y="1844824"/>
            <a:ext cx="3612348" cy="2376264"/>
          </a:xfrm>
          <a:prstGeom prst="rect">
            <a:avLst/>
          </a:prstGeom>
        </p:spPr>
      </p:pic>
      <p:pic>
        <p:nvPicPr>
          <p:cNvPr id="11" name="Obrázek 10"/>
          <p:cNvPicPr>
            <a:picLocks noChangeAspect="1"/>
          </p:cNvPicPr>
          <p:nvPr/>
        </p:nvPicPr>
        <p:blipFill>
          <a:blip r:embed="rId4"/>
          <a:stretch>
            <a:fillRect/>
          </a:stretch>
        </p:blipFill>
        <p:spPr>
          <a:xfrm>
            <a:off x="3440655" y="4221088"/>
            <a:ext cx="2719890" cy="2520280"/>
          </a:xfrm>
          <a:prstGeom prst="rect">
            <a:avLst/>
          </a:prstGeom>
        </p:spPr>
      </p:pic>
    </p:spTree>
    <p:extLst>
      <p:ext uri="{BB962C8B-B14F-4D97-AF65-F5344CB8AC3E}">
        <p14:creationId xmlns:p14="http://schemas.microsoft.com/office/powerpoint/2010/main" val="2658486632"/>
      </p:ext>
    </p:extLst>
  </p:cSld>
  <p:clrMapOvr>
    <a:masterClrMapping/>
  </p:clrMapOvr>
  <p:transition spd="slow">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11096"/>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62000" y="1124744"/>
            <a:ext cx="8202488" cy="5616623"/>
          </a:xfrm>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písm. f) bod 8</a:t>
            </a:r>
            <a:endParaRPr kumimoji="0" lang="cs-CZ" sz="2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pokuta </a:t>
            </a:r>
            <a:r>
              <a:rPr kumimoji="0" lang="cs-CZ" sz="2700" b="1" i="0" u="none" strike="noStrike" kern="1200" cap="none" spc="0" normalizeH="0" baseline="0" noProof="0" dirty="0">
                <a:ln>
                  <a:noFill/>
                </a:ln>
                <a:solidFill>
                  <a:prstClr val="black"/>
                </a:solidFill>
                <a:effectLst/>
                <a:uLnTx/>
                <a:uFillTx/>
                <a:latin typeface="Calibri"/>
                <a:ea typeface="+mn-ea"/>
                <a:cs typeface="Arial"/>
              </a:rPr>
              <a:t>od 4 000 Kč do 10 000 Kč</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 125c odst. 5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písm. c)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zákaz činnosti - </a:t>
            </a:r>
            <a:r>
              <a:rPr kumimoji="0" lang="cs-CZ" sz="2700" b="1" i="0" u="none" strike="noStrike" kern="1200" cap="none" spc="0" normalizeH="0" baseline="0" noProof="0" dirty="0">
                <a:ln>
                  <a:noFill/>
                </a:ln>
                <a:solidFill>
                  <a:prstClr val="black"/>
                </a:solidFill>
                <a:effectLst/>
                <a:uLnTx/>
                <a:uFillTx/>
                <a:latin typeface="Calibri"/>
                <a:ea typeface="+mn-ea"/>
                <a:cs typeface="Arial"/>
              </a:rPr>
              <a:t>neukládá</a:t>
            </a:r>
            <a:r>
              <a:rPr kumimoji="0" lang="cs-CZ" sz="2700" b="0" i="0" u="none" strike="noStrike" kern="1200" cap="none" spc="0" normalizeH="0" baseline="0" noProof="0" dirty="0">
                <a:ln>
                  <a:noFill/>
                </a:ln>
                <a:solidFill>
                  <a:prstClr val="black"/>
                </a:solidFill>
                <a:effectLst/>
                <a:uLnTx/>
                <a:uFillTx/>
                <a:latin typeface="Calibri"/>
                <a:ea typeface="+mn-ea"/>
                <a:cs typeface="Arial"/>
              </a:rPr>
              <a:t> </a:t>
            </a:r>
            <a:r>
              <a:rPr kumimoji="0" lang="cs-CZ" sz="2700" b="1" i="0" u="none" strike="noStrike" kern="1200" cap="none" spc="0" normalizeH="0" baseline="0" noProof="0" dirty="0">
                <a:ln>
                  <a:noFill/>
                </a:ln>
                <a:solidFill>
                  <a:prstClr val="black"/>
                </a:solidFill>
                <a:effectLst/>
                <a:uLnTx/>
                <a:uFillTx/>
                <a:latin typeface="Calibri"/>
                <a:ea typeface="+mn-ea"/>
                <a:cs typeface="Arial"/>
              </a:rPr>
              <a:t>se</a:t>
            </a:r>
            <a:r>
              <a:rPr kumimoji="0" lang="cs-CZ" sz="2700" b="0" i="0" u="none" strike="noStrike" kern="1200" cap="none" spc="0" normalizeH="0" baseline="0" noProof="0" dirty="0">
                <a:ln>
                  <a:noFill/>
                </a:ln>
                <a:solidFill>
                  <a:prstClr val="black"/>
                </a:solidFill>
                <a:effectLst/>
                <a:uLnTx/>
                <a:uFillTx/>
                <a:latin typeface="Calibri"/>
                <a:ea typeface="+mn-ea"/>
                <a:cs typeface="Arial"/>
              </a:rPr>
              <a:t>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7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700" b="1" i="0" u="none" strike="noStrike" kern="1200" cap="none" spc="0" normalizeH="0" baseline="0" noProof="0" dirty="0">
                <a:ln>
                  <a:noFill/>
                </a:ln>
                <a:solidFill>
                  <a:prstClr val="black"/>
                </a:solidFill>
                <a:effectLst/>
                <a:uLnTx/>
                <a:uFillTx/>
                <a:latin typeface="Calibri"/>
                <a:ea typeface="+mn-ea"/>
                <a:cs typeface="Arial"/>
              </a:rPr>
              <a:t>od 2 500 Kč do  3 500 Kč </a:t>
            </a:r>
            <a:r>
              <a:rPr kumimoji="0" lang="cs-CZ" sz="2700" b="0" i="0" u="none" strike="noStrike" kern="1200" cap="none" spc="0" normalizeH="0" baseline="0" noProof="0" dirty="0">
                <a:ln>
                  <a:noFill/>
                </a:ln>
                <a:solidFill>
                  <a:prstClr val="black"/>
                </a:solidFill>
                <a:effectLst/>
                <a:uLnTx/>
                <a:uFillTx/>
                <a:latin typeface="Calibri"/>
                <a:ea typeface="+mn-ea"/>
                <a:cs typeface="Arial"/>
              </a:rPr>
              <a:t>(§ 125c odst. 7 písm. c)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bodové hodnocení – </a:t>
            </a:r>
            <a:r>
              <a:rPr lang="cs-CZ" sz="2700" b="1" dirty="0">
                <a:solidFill>
                  <a:prstClr val="black"/>
                </a:solidFill>
              </a:rPr>
              <a:t>4 body</a:t>
            </a:r>
          </a:p>
          <a:p>
            <a:pPr lvl="0" algn="just"/>
            <a:endParaRPr lang="cs-CZ" sz="2400" dirty="0">
              <a:solidFill>
                <a:prstClr val="black"/>
              </a:solidFill>
            </a:endParaRPr>
          </a:p>
        </p:txBody>
      </p:sp>
    </p:spTree>
    <p:extLst>
      <p:ext uri="{BB962C8B-B14F-4D97-AF65-F5344CB8AC3E}">
        <p14:creationId xmlns:p14="http://schemas.microsoft.com/office/powerpoint/2010/main" val="3133007511"/>
      </p:ext>
    </p:extLst>
  </p:cSld>
  <p:clrMapOvr>
    <a:masterClrMapping/>
  </p:clrMapOvr>
  <p:transition spd="slow">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567080"/>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62000" y="908720"/>
            <a:ext cx="8077200" cy="5832647"/>
          </a:xfrm>
        </p:spPr>
        <p:txBody>
          <a:bodyPr>
            <a:normAutofit/>
          </a:bodyPr>
          <a:lstStyle/>
          <a:p>
            <a:pPr marL="0" lvl="0" indent="0">
              <a:buNone/>
            </a:pPr>
            <a:r>
              <a:rPr lang="cs-CZ" sz="2600" b="1" dirty="0">
                <a:solidFill>
                  <a:prstClr val="black"/>
                </a:solidFill>
              </a:rPr>
              <a:t>§ 125c  odst. 1 písm. f) bod 9 </a:t>
            </a:r>
            <a:endParaRPr lang="cs-CZ" sz="2600" dirty="0">
              <a:solidFill>
                <a:prstClr val="black"/>
              </a:solidFill>
            </a:endParaRPr>
          </a:p>
          <a:p>
            <a:pPr algn="just"/>
            <a:r>
              <a:rPr lang="cs-CZ" sz="2600" dirty="0">
                <a:solidFill>
                  <a:prstClr val="black"/>
                </a:solidFill>
              </a:rPr>
              <a:t>při řízení vozidla v rozporu s § 29 odst. 1 vjíždí na železniční přejezd v případě, kdy je to zakázáno</a:t>
            </a:r>
          </a:p>
          <a:p>
            <a:pPr algn="just"/>
            <a:endParaRPr lang="cs-CZ" sz="500" dirty="0">
              <a:solidFill>
                <a:prstClr val="black"/>
              </a:solidFill>
            </a:endParaRPr>
          </a:p>
          <a:p>
            <a:pPr marL="0" lvl="0" indent="0" algn="just">
              <a:buNone/>
            </a:pPr>
            <a:r>
              <a:rPr lang="cs-CZ" sz="2400" b="1" dirty="0">
                <a:solidFill>
                  <a:prstClr val="black"/>
                </a:solidFill>
              </a:rPr>
              <a:t>§ 29 odst. 1 </a:t>
            </a:r>
            <a:r>
              <a:rPr lang="cs-CZ" sz="2400" dirty="0">
                <a:solidFill>
                  <a:prstClr val="black"/>
                </a:solidFill>
              </a:rPr>
              <a:t>- Řidič nesmí vjíždět na železniční přejezd…</a:t>
            </a:r>
          </a:p>
          <a:p>
            <a:pPr marL="0" lvl="0" indent="0" algn="just">
              <a:buNone/>
            </a:pPr>
            <a:endParaRPr lang="cs-CZ" sz="500" dirty="0">
              <a:solidFill>
                <a:prstClr val="black"/>
              </a:solidFill>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1" i="0" u="none" strike="noStrike" kern="1200" cap="none" spc="0" normalizeH="0" baseline="0" noProof="0" dirty="0">
                <a:ln>
                  <a:noFill/>
                </a:ln>
                <a:solidFill>
                  <a:prstClr val="black"/>
                </a:solidFill>
                <a:effectLst/>
                <a:uLnTx/>
                <a:uFillTx/>
                <a:latin typeface="Calibri"/>
                <a:ea typeface="+mn-ea"/>
                <a:cs typeface="+mn-cs"/>
              </a:rPr>
              <a:t>správní tresty za písm. f) bod 9</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400" b="0" i="0" u="none" strike="noStrike" kern="1200" cap="none" spc="0" normalizeH="0" baseline="0" noProof="0" dirty="0">
                <a:ln>
                  <a:noFill/>
                </a:ln>
                <a:solidFill>
                  <a:prstClr val="black"/>
                </a:solidFill>
                <a:effectLst/>
                <a:uLnTx/>
                <a:uFillTx/>
                <a:latin typeface="Calibri"/>
                <a:ea typeface="+mn-ea"/>
                <a:cs typeface="+mn-cs"/>
              </a:rPr>
              <a:t> pokuta </a:t>
            </a:r>
            <a:r>
              <a:rPr kumimoji="0" lang="cs-CZ" sz="2400" b="1" i="0" u="none" strike="noStrike" kern="1200" cap="none" spc="0" normalizeH="0" baseline="0" noProof="0" dirty="0">
                <a:ln>
                  <a:noFill/>
                </a:ln>
                <a:solidFill>
                  <a:prstClr val="black"/>
                </a:solidFill>
                <a:effectLst/>
                <a:uLnTx/>
                <a:uFillTx/>
                <a:latin typeface="Calibri"/>
                <a:ea typeface="+mn-ea"/>
                <a:cs typeface="+mn-cs"/>
              </a:rPr>
              <a:t>od 7 000 Kč do 25 000 Kč</a:t>
            </a:r>
            <a:r>
              <a:rPr kumimoji="0" lang="cs-CZ" sz="2400" b="0" i="0" u="none" strike="noStrike" kern="1200" cap="none" spc="0" normalizeH="0" baseline="0" noProof="0" dirty="0">
                <a:ln>
                  <a:noFill/>
                </a:ln>
                <a:solidFill>
                  <a:prstClr val="black"/>
                </a:solidFill>
                <a:effectLst/>
                <a:uLnTx/>
                <a:uFillTx/>
                <a:latin typeface="Calibri"/>
                <a:ea typeface="+mn-ea"/>
                <a:cs typeface="+mn-cs"/>
              </a:rPr>
              <a:t>​ (§ 125c odst. 5 </a:t>
            </a:r>
            <a:br>
              <a:rPr kumimoji="0" lang="cs-CZ" sz="2400" b="0" i="0" u="none" strike="noStrike" kern="1200" cap="none" spc="0" normalizeH="0" baseline="0" noProof="0" dirty="0">
                <a:ln>
                  <a:noFill/>
                </a:ln>
                <a:solidFill>
                  <a:prstClr val="black"/>
                </a:solidFill>
                <a:effectLst/>
                <a:uLnTx/>
                <a:uFillTx/>
                <a:latin typeface="Calibri"/>
                <a:ea typeface="+mn-ea"/>
                <a:cs typeface="+mn-cs"/>
              </a:rPr>
            </a:br>
            <a:r>
              <a:rPr kumimoji="0" lang="cs-CZ" sz="2400" b="0" i="0" u="none" strike="noStrike" kern="1200" cap="none" spc="0" normalizeH="0" baseline="0" noProof="0" dirty="0">
                <a:ln>
                  <a:noFill/>
                </a:ln>
                <a:solidFill>
                  <a:prstClr val="black"/>
                </a:solidFill>
                <a:effectLst/>
                <a:uLnTx/>
                <a:uFillTx/>
                <a:latin typeface="Calibri"/>
                <a:ea typeface="+mn-ea"/>
                <a:cs typeface="+mn-cs"/>
              </a:rPr>
              <a:t>písm. b)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400" b="0" i="0" u="none" strike="noStrike" kern="1200" cap="none" spc="0" normalizeH="0" baseline="0" noProof="0" dirty="0">
                <a:ln>
                  <a:noFill/>
                </a:ln>
                <a:solidFill>
                  <a:prstClr val="black"/>
                </a:solidFill>
                <a:effectLst/>
                <a:uLnTx/>
                <a:uFillTx/>
                <a:latin typeface="Calibri"/>
                <a:ea typeface="+mn-ea"/>
                <a:cs typeface="+mn-cs"/>
              </a:rPr>
              <a:t> zákaz činnosti - </a:t>
            </a:r>
            <a:r>
              <a:rPr kumimoji="0" lang="cs-CZ" sz="2400" b="1" i="0" u="none" strike="noStrike" kern="1200" cap="none" spc="0" normalizeH="0" baseline="0" noProof="0" dirty="0">
                <a:ln>
                  <a:noFill/>
                </a:ln>
                <a:solidFill>
                  <a:prstClr val="black"/>
                </a:solidFill>
                <a:effectLst/>
                <a:uLnTx/>
                <a:uFillTx/>
                <a:latin typeface="Calibri"/>
                <a:ea typeface="+mn-ea"/>
                <a:cs typeface="+mn-cs"/>
              </a:rPr>
              <a:t>neukládá se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400" b="0" i="0" u="none" strike="noStrike" kern="1200" cap="none" spc="0" normalizeH="0" baseline="0" noProof="0" dirty="0">
                <a:ln>
                  <a:noFill/>
                </a:ln>
                <a:solidFill>
                  <a:prstClr val="black"/>
                </a:solidFill>
                <a:effectLst/>
                <a:uLnTx/>
                <a:uFillTx/>
                <a:latin typeface="Calibri"/>
                <a:ea typeface="+mn-ea"/>
                <a:cs typeface="+mn-cs"/>
              </a:rPr>
              <a:t> příkazem na místě - ​</a:t>
            </a:r>
            <a:r>
              <a:rPr kumimoji="0" lang="cs-CZ" sz="2400" b="1" i="0" u="none" strike="noStrike" kern="1200" cap="none" spc="0" normalizeH="0" baseline="0" noProof="0" dirty="0">
                <a:ln>
                  <a:noFill/>
                </a:ln>
                <a:solidFill>
                  <a:prstClr val="black"/>
                </a:solidFill>
                <a:effectLst/>
                <a:uLnTx/>
                <a:uFillTx/>
                <a:latin typeface="Calibri"/>
                <a:ea typeface="+mn-ea"/>
                <a:cs typeface="+mn-cs"/>
              </a:rPr>
              <a:t>pokuta 4 500 Kč – 5 500 Kč </a:t>
            </a:r>
            <a:br>
              <a:rPr kumimoji="0" lang="cs-CZ" sz="2400" b="1" i="0" u="none" strike="noStrike" kern="1200" cap="none" spc="0" normalizeH="0" baseline="0" noProof="0" dirty="0">
                <a:ln>
                  <a:noFill/>
                </a:ln>
                <a:solidFill>
                  <a:prstClr val="black"/>
                </a:solidFill>
                <a:effectLst/>
                <a:uLnTx/>
                <a:uFillTx/>
                <a:latin typeface="Calibri"/>
                <a:ea typeface="+mn-ea"/>
                <a:cs typeface="+mn-cs"/>
              </a:rPr>
            </a:br>
            <a:r>
              <a:rPr kumimoji="0" lang="cs-CZ" sz="2400" b="0" i="0" u="none" strike="noStrike" kern="1200" cap="none" spc="0" normalizeH="0" baseline="0" noProof="0" dirty="0">
                <a:ln>
                  <a:noFill/>
                </a:ln>
                <a:solidFill>
                  <a:prstClr val="black"/>
                </a:solidFill>
                <a:effectLst/>
                <a:uLnTx/>
                <a:uFillTx/>
                <a:latin typeface="Calibri"/>
                <a:ea typeface="+mn-ea"/>
                <a:cs typeface="+mn-cs"/>
              </a:rPr>
              <a:t>(§ 125c odst. 7 písm. d)</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400" b="0" i="0" u="none" strike="noStrike" kern="1200" cap="none" spc="0" normalizeH="0" baseline="0" noProof="0" dirty="0">
                <a:ln>
                  <a:noFill/>
                </a:ln>
                <a:solidFill>
                  <a:prstClr val="black"/>
                </a:solidFill>
                <a:effectLst/>
                <a:uLnTx/>
                <a:uFillTx/>
                <a:latin typeface="Calibri"/>
                <a:ea typeface="+mn-ea"/>
                <a:cs typeface="+mn-cs"/>
              </a:rPr>
              <a:t> od uložení správního trestu nelze v rozhodnutí </a:t>
            </a:r>
            <a:br>
              <a:rPr kumimoji="0" lang="cs-CZ" sz="2400" b="0" i="0" u="none" strike="noStrike" kern="1200" cap="none" spc="0" normalizeH="0" baseline="0" noProof="0" dirty="0">
                <a:ln>
                  <a:noFill/>
                </a:ln>
                <a:solidFill>
                  <a:prstClr val="black"/>
                </a:solidFill>
                <a:effectLst/>
                <a:uLnTx/>
                <a:uFillTx/>
                <a:latin typeface="Calibri"/>
                <a:ea typeface="+mn-ea"/>
                <a:cs typeface="+mn-cs"/>
              </a:rPr>
            </a:br>
            <a:r>
              <a:rPr kumimoji="0" lang="cs-CZ" sz="2400" b="0" i="0" u="none" strike="noStrike" kern="1200" cap="none" spc="0" normalizeH="0" baseline="0" noProof="0" dirty="0">
                <a:ln>
                  <a:noFill/>
                </a:ln>
                <a:solidFill>
                  <a:prstClr val="black"/>
                </a:solidFill>
                <a:effectLst/>
                <a:uLnTx/>
                <a:uFillTx/>
                <a:latin typeface="Calibri"/>
                <a:ea typeface="+mn-ea"/>
                <a:cs typeface="+mn-cs"/>
              </a:rPr>
              <a:t>o přestupku upustit nebo podmíněně upustit (§ 125e odst. 3)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400" b="0" i="0" u="none" strike="noStrike" kern="1200" cap="none" spc="0" normalizeH="0" baseline="0" noProof="0" dirty="0">
                <a:ln>
                  <a:noFill/>
                </a:ln>
                <a:solidFill>
                  <a:prstClr val="black"/>
                </a:solidFill>
                <a:effectLst/>
                <a:uLnTx/>
                <a:uFillTx/>
                <a:latin typeface="Calibri"/>
                <a:ea typeface="+mn-ea"/>
                <a:cs typeface="+mn-cs"/>
              </a:rPr>
              <a:t>  bodové hodnocení – </a:t>
            </a:r>
            <a:r>
              <a:rPr kumimoji="0" lang="cs-CZ" sz="2400" b="1" i="0" u="none" strike="noStrike" kern="1200" cap="none" spc="0" normalizeH="0" baseline="0" noProof="0" dirty="0">
                <a:ln>
                  <a:noFill/>
                </a:ln>
                <a:solidFill>
                  <a:prstClr val="black"/>
                </a:solidFill>
                <a:effectLst/>
                <a:uLnTx/>
                <a:uFillTx/>
                <a:latin typeface="Calibri"/>
                <a:ea typeface="+mn-ea"/>
                <a:cs typeface="+mn-cs"/>
              </a:rPr>
              <a:t>6 bodů</a:t>
            </a:r>
            <a:endParaRPr lang="cs-CZ" sz="2400" dirty="0">
              <a:solidFill>
                <a:prstClr val="black"/>
              </a:solidFill>
            </a:endParaRPr>
          </a:p>
        </p:txBody>
      </p:sp>
    </p:spTree>
    <p:extLst>
      <p:ext uri="{BB962C8B-B14F-4D97-AF65-F5344CB8AC3E}">
        <p14:creationId xmlns:p14="http://schemas.microsoft.com/office/powerpoint/2010/main" val="640446529"/>
      </p:ext>
    </p:extLst>
  </p:cSld>
  <p:clrMapOvr>
    <a:masterClrMapping/>
  </p:clrMapOvr>
  <p:transition spd="slow">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855112"/>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61999" y="1124744"/>
            <a:ext cx="8162739" cy="5616623"/>
          </a:xfrm>
        </p:spPr>
        <p:txBody>
          <a:bodyPr>
            <a:normAutofit/>
          </a:bodyPr>
          <a:lstStyle/>
          <a:p>
            <a:pPr marL="0" lvl="0" indent="0" algn="just">
              <a:buNone/>
            </a:pPr>
            <a:r>
              <a:rPr lang="cs-CZ" sz="2400" b="1" dirty="0">
                <a:solidFill>
                  <a:prstClr val="black"/>
                </a:solidFill>
              </a:rPr>
              <a:t>§ 125c  odst. 1 písm. f) </a:t>
            </a:r>
            <a:r>
              <a:rPr lang="cs-CZ" sz="2500" b="1" dirty="0">
                <a:solidFill>
                  <a:prstClr val="black"/>
                </a:solidFill>
              </a:rPr>
              <a:t>bod 10</a:t>
            </a:r>
            <a:endParaRPr lang="cs-CZ" sz="2500" dirty="0">
              <a:solidFill>
                <a:prstClr val="black"/>
              </a:solidFill>
            </a:endParaRPr>
          </a:p>
          <a:p>
            <a:pPr algn="just"/>
            <a:r>
              <a:rPr lang="cs-CZ" sz="2500" dirty="0">
                <a:solidFill>
                  <a:prstClr val="black"/>
                </a:solidFill>
              </a:rPr>
              <a:t>při řízení vozidla na dálnici nebo na silnici pro motorová vozidla jede v protisměru nebo v rozporu s § 36 odst. 1 písm. b) otáčí nebo couvá,</a:t>
            </a:r>
            <a:endParaRPr lang="cs-CZ" sz="1000" dirty="0">
              <a:solidFill>
                <a:prstClr val="black"/>
              </a:solidFill>
            </a:endParaRPr>
          </a:p>
          <a:p>
            <a:pPr marL="0" lvl="0" indent="0" algn="just">
              <a:buNone/>
            </a:pPr>
            <a:endParaRPr lang="cs-CZ" sz="1000" b="1" dirty="0">
              <a:solidFill>
                <a:prstClr val="black"/>
              </a:solidFill>
            </a:endParaRPr>
          </a:p>
          <a:p>
            <a:pPr marL="0" lvl="0" indent="0" algn="just">
              <a:buNone/>
            </a:pPr>
            <a:r>
              <a:rPr lang="cs-CZ" sz="2500" b="1" dirty="0">
                <a:solidFill>
                  <a:prstClr val="black"/>
                </a:solidFill>
              </a:rPr>
              <a:t>§ 36 odst. 1 -</a:t>
            </a:r>
            <a:r>
              <a:rPr lang="cs-CZ" sz="2500" dirty="0">
                <a:solidFill>
                  <a:prstClr val="black"/>
                </a:solidFill>
              </a:rPr>
              <a:t> Řidiči je na dálnici zakázáno</a:t>
            </a:r>
          </a:p>
          <a:p>
            <a:pPr marL="0" indent="0" algn="just">
              <a:buNone/>
            </a:pPr>
            <a:r>
              <a:rPr lang="cs-CZ" sz="2500" dirty="0">
                <a:solidFill>
                  <a:prstClr val="black"/>
                </a:solidFill>
              </a:rPr>
              <a:t>b) otáčení, couvání a vjíždění na střední dělicí pás včetně míst, kde je pás přerušen.</a:t>
            </a:r>
          </a:p>
          <a:p>
            <a:endParaRPr lang="cs-CZ"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63888" y="4365104"/>
            <a:ext cx="2649334" cy="1295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346295"/>
      </p:ext>
    </p:extLst>
  </p:cSld>
  <p:clrMapOvr>
    <a:masterClrMapping/>
  </p:clrMapOvr>
  <p:transition spd="slow">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11096"/>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827584" y="1124744"/>
            <a:ext cx="8011616" cy="5616625"/>
          </a:xfrm>
        </p:spPr>
        <p:txBody>
          <a:bodyPr>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1" i="0" u="none" strike="noStrike" kern="1200" cap="none" spc="0" normalizeH="0" baseline="0" noProof="0" dirty="0">
                <a:ln>
                  <a:noFill/>
                </a:ln>
                <a:solidFill>
                  <a:prstClr val="black"/>
                </a:solidFill>
                <a:effectLst/>
                <a:uLnTx/>
                <a:uFillTx/>
                <a:latin typeface="Calibri"/>
                <a:ea typeface="+mn-ea"/>
                <a:cs typeface="+mn-cs"/>
              </a:rPr>
              <a:t>§ 38 </a:t>
            </a:r>
            <a:r>
              <a:rPr kumimoji="0" lang="cs-CZ" sz="2400" b="0" i="0" u="none" strike="noStrike" kern="1200" cap="none" spc="0" normalizeH="0" baseline="0" noProof="0" dirty="0">
                <a:ln>
                  <a:noFill/>
                </a:ln>
                <a:solidFill>
                  <a:prstClr val="black"/>
                </a:solidFill>
                <a:effectLst/>
                <a:uLnTx/>
                <a:uFillTx/>
                <a:latin typeface="Calibri"/>
                <a:ea typeface="+mn-ea"/>
                <a:cs typeface="+mn-cs"/>
              </a:rPr>
              <a:t>– ustanovení o provozu na dálnici platí i pro silnici pro motorová vozidla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600" b="1" i="0" u="none" strike="noStrike" kern="1200" cap="none" spc="0" normalizeH="0" baseline="0" noProof="0" dirty="0">
                <a:ln>
                  <a:noFill/>
                </a:ln>
                <a:solidFill>
                  <a:prstClr val="black"/>
                </a:solidFill>
                <a:effectLst/>
                <a:uLnTx/>
                <a:uFillTx/>
                <a:latin typeface="Calibri"/>
                <a:ea typeface="+mn-ea"/>
                <a:cs typeface="+mn-cs"/>
              </a:rPr>
              <a:t>správní tresty za písm. f) bod 10</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400" b="0" i="0" u="none" strike="noStrike" kern="1200" cap="none" spc="0" normalizeH="0" baseline="0" noProof="0" dirty="0">
                <a:ln>
                  <a:noFill/>
                </a:ln>
                <a:solidFill>
                  <a:prstClr val="black"/>
                </a:solidFill>
                <a:effectLst/>
                <a:uLnTx/>
                <a:uFillTx/>
                <a:latin typeface="Calibri"/>
                <a:ea typeface="+mn-ea"/>
                <a:cs typeface="+mn-cs"/>
              </a:rPr>
              <a:t> pokuta </a:t>
            </a:r>
            <a:r>
              <a:rPr kumimoji="0" lang="cs-CZ" sz="2400" b="1" i="0" u="none" strike="noStrike" kern="1200" cap="none" spc="0" normalizeH="0" baseline="0" noProof="0" dirty="0">
                <a:ln>
                  <a:noFill/>
                </a:ln>
                <a:solidFill>
                  <a:prstClr val="black"/>
                </a:solidFill>
                <a:effectLst/>
                <a:uLnTx/>
                <a:uFillTx/>
                <a:latin typeface="Calibri"/>
                <a:ea typeface="+mn-ea"/>
                <a:cs typeface="+mn-cs"/>
              </a:rPr>
              <a:t>od 7 000 Kč do 25 000 Kč</a:t>
            </a:r>
            <a:r>
              <a:rPr kumimoji="0" lang="cs-CZ" sz="2400" b="0" i="0" u="none" strike="noStrike" kern="1200" cap="none" spc="0" normalizeH="0" baseline="0" noProof="0" dirty="0">
                <a:ln>
                  <a:noFill/>
                </a:ln>
                <a:solidFill>
                  <a:prstClr val="black"/>
                </a:solidFill>
                <a:effectLst/>
                <a:uLnTx/>
                <a:uFillTx/>
                <a:latin typeface="Calibri"/>
                <a:ea typeface="+mn-ea"/>
                <a:cs typeface="+mn-cs"/>
              </a:rPr>
              <a:t>​ (§ 125c odst. 5 </a:t>
            </a:r>
            <a:br>
              <a:rPr kumimoji="0" lang="cs-CZ" sz="2400" b="0" i="0" u="none" strike="noStrike" kern="1200" cap="none" spc="0" normalizeH="0" baseline="0" noProof="0" dirty="0">
                <a:ln>
                  <a:noFill/>
                </a:ln>
                <a:solidFill>
                  <a:prstClr val="black"/>
                </a:solidFill>
                <a:effectLst/>
                <a:uLnTx/>
                <a:uFillTx/>
                <a:latin typeface="Calibri"/>
                <a:ea typeface="+mn-ea"/>
                <a:cs typeface="+mn-cs"/>
              </a:rPr>
            </a:br>
            <a:r>
              <a:rPr kumimoji="0" lang="cs-CZ" sz="2400" b="0" i="0" u="none" strike="noStrike" kern="1200" cap="none" spc="0" normalizeH="0" baseline="0" noProof="0" dirty="0">
                <a:ln>
                  <a:noFill/>
                </a:ln>
                <a:solidFill>
                  <a:prstClr val="black"/>
                </a:solidFill>
                <a:effectLst/>
                <a:uLnTx/>
                <a:uFillTx/>
                <a:latin typeface="Calibri"/>
                <a:ea typeface="+mn-ea"/>
                <a:cs typeface="+mn-cs"/>
              </a:rPr>
              <a:t>písm. b)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400" b="0" i="0" u="none" strike="noStrike" kern="1200" cap="none" spc="0" normalizeH="0" baseline="0" noProof="0" dirty="0">
                <a:ln>
                  <a:noFill/>
                </a:ln>
                <a:solidFill>
                  <a:prstClr val="black"/>
                </a:solidFill>
                <a:effectLst/>
                <a:uLnTx/>
                <a:uFillTx/>
                <a:latin typeface="Calibri"/>
                <a:ea typeface="+mn-ea"/>
                <a:cs typeface="+mn-cs"/>
              </a:rPr>
              <a:t> zákaz činnosti - </a:t>
            </a:r>
            <a:r>
              <a:rPr kumimoji="0" lang="cs-CZ" sz="2400" b="1" i="0" u="none" strike="noStrike" kern="1200" cap="none" spc="0" normalizeH="0" baseline="0" noProof="0" dirty="0">
                <a:ln>
                  <a:noFill/>
                </a:ln>
                <a:solidFill>
                  <a:prstClr val="black"/>
                </a:solidFill>
                <a:effectLst/>
                <a:uLnTx/>
                <a:uFillTx/>
                <a:latin typeface="Calibri"/>
                <a:ea typeface="+mn-ea"/>
                <a:cs typeface="+mn-cs"/>
              </a:rPr>
              <a:t>neukládá se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400" b="0" i="0" u="none" strike="noStrike" kern="1200" cap="none" spc="0" normalizeH="0" baseline="0" noProof="0" dirty="0">
                <a:ln>
                  <a:noFill/>
                </a:ln>
                <a:solidFill>
                  <a:prstClr val="black"/>
                </a:solidFill>
                <a:effectLst/>
                <a:uLnTx/>
                <a:uFillTx/>
                <a:latin typeface="Calibri"/>
                <a:ea typeface="+mn-ea"/>
                <a:cs typeface="+mn-cs"/>
              </a:rPr>
              <a:t> příkazem na místě - ​</a:t>
            </a:r>
            <a:r>
              <a:rPr kumimoji="0" lang="cs-CZ" sz="2400" b="1" i="0" u="none" strike="noStrike" kern="1200" cap="none" spc="0" normalizeH="0" baseline="0" noProof="0" dirty="0">
                <a:ln>
                  <a:noFill/>
                </a:ln>
                <a:solidFill>
                  <a:prstClr val="black"/>
                </a:solidFill>
                <a:effectLst/>
                <a:uLnTx/>
                <a:uFillTx/>
                <a:latin typeface="Calibri"/>
                <a:ea typeface="+mn-ea"/>
                <a:cs typeface="+mn-cs"/>
              </a:rPr>
              <a:t>pokuta 4 500 Kč – 5 500 Kč </a:t>
            </a:r>
            <a:r>
              <a:rPr kumimoji="0" lang="cs-CZ" sz="2400" b="0" i="0" u="none" strike="noStrike" kern="1200" cap="none" spc="0" normalizeH="0" baseline="0" noProof="0" dirty="0">
                <a:ln>
                  <a:noFill/>
                </a:ln>
                <a:solidFill>
                  <a:prstClr val="black"/>
                </a:solidFill>
                <a:effectLst/>
                <a:uLnTx/>
                <a:uFillTx/>
                <a:latin typeface="Calibri"/>
                <a:ea typeface="+mn-ea"/>
                <a:cs typeface="+mn-cs"/>
              </a:rPr>
              <a:t>(§ 125c odst. 7 písm. d)</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400" b="0" i="0" u="none" strike="noStrike" kern="1200" cap="none" spc="0" normalizeH="0" baseline="0" noProof="0" dirty="0">
                <a:ln>
                  <a:noFill/>
                </a:ln>
                <a:solidFill>
                  <a:prstClr val="black"/>
                </a:solidFill>
                <a:effectLst/>
                <a:uLnTx/>
                <a:uFillTx/>
                <a:latin typeface="Calibri"/>
                <a:ea typeface="+mn-ea"/>
                <a:cs typeface="+mn-cs"/>
              </a:rPr>
              <a:t> od uložení správního trestu nelze v rozhodnutí </a:t>
            </a:r>
            <a:br>
              <a:rPr kumimoji="0" lang="cs-CZ" sz="2400" b="0" i="0" u="none" strike="noStrike" kern="1200" cap="none" spc="0" normalizeH="0" baseline="0" noProof="0" dirty="0">
                <a:ln>
                  <a:noFill/>
                </a:ln>
                <a:solidFill>
                  <a:prstClr val="black"/>
                </a:solidFill>
                <a:effectLst/>
                <a:uLnTx/>
                <a:uFillTx/>
                <a:latin typeface="Calibri"/>
                <a:ea typeface="+mn-ea"/>
                <a:cs typeface="+mn-cs"/>
              </a:rPr>
            </a:br>
            <a:r>
              <a:rPr kumimoji="0" lang="cs-CZ" sz="2400" b="0" i="0" u="none" strike="noStrike" kern="1200" cap="none" spc="0" normalizeH="0" baseline="0" noProof="0" dirty="0">
                <a:ln>
                  <a:noFill/>
                </a:ln>
                <a:solidFill>
                  <a:prstClr val="black"/>
                </a:solidFill>
                <a:effectLst/>
                <a:uLnTx/>
                <a:uFillTx/>
                <a:latin typeface="Calibri"/>
                <a:ea typeface="+mn-ea"/>
                <a:cs typeface="+mn-cs"/>
              </a:rPr>
              <a:t>o přestupku upustit nebo podmíněně upustit (§ 125e </a:t>
            </a:r>
            <a:br>
              <a:rPr kumimoji="0" lang="cs-CZ" sz="2400" b="0" i="0" u="none" strike="noStrike" kern="1200" cap="none" spc="0" normalizeH="0" baseline="0" noProof="0" dirty="0">
                <a:ln>
                  <a:noFill/>
                </a:ln>
                <a:solidFill>
                  <a:prstClr val="black"/>
                </a:solidFill>
                <a:effectLst/>
                <a:uLnTx/>
                <a:uFillTx/>
                <a:latin typeface="Calibri"/>
                <a:ea typeface="+mn-ea"/>
                <a:cs typeface="+mn-cs"/>
              </a:rPr>
            </a:br>
            <a:r>
              <a:rPr kumimoji="0" lang="cs-CZ" sz="2400" b="0" i="0" u="none" strike="noStrike" kern="1200" cap="none" spc="0" normalizeH="0" baseline="0" noProof="0" dirty="0">
                <a:ln>
                  <a:noFill/>
                </a:ln>
                <a:solidFill>
                  <a:prstClr val="black"/>
                </a:solidFill>
                <a:effectLst/>
                <a:uLnTx/>
                <a:uFillTx/>
                <a:latin typeface="Calibri"/>
                <a:ea typeface="+mn-ea"/>
                <a:cs typeface="+mn-cs"/>
              </a:rPr>
              <a:t>odst. 3)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400" b="0" i="0" u="none" strike="noStrike" kern="1200" cap="none" spc="0" normalizeH="0" baseline="0" noProof="0" dirty="0">
                <a:ln>
                  <a:noFill/>
                </a:ln>
                <a:solidFill>
                  <a:prstClr val="black"/>
                </a:solidFill>
                <a:effectLst/>
                <a:uLnTx/>
                <a:uFillTx/>
                <a:latin typeface="Calibri"/>
                <a:ea typeface="+mn-ea"/>
                <a:cs typeface="+mn-cs"/>
              </a:rPr>
              <a:t>  bodové hodnocení – </a:t>
            </a:r>
            <a:r>
              <a:rPr kumimoji="0" lang="cs-CZ" sz="2400" b="1" i="0" u="none" strike="noStrike" kern="1200" cap="none" spc="0" normalizeH="0" baseline="0" noProof="0" dirty="0">
                <a:ln>
                  <a:noFill/>
                </a:ln>
                <a:solidFill>
                  <a:prstClr val="black"/>
                </a:solidFill>
                <a:effectLst/>
                <a:uLnTx/>
                <a:uFillTx/>
                <a:latin typeface="Calibri"/>
                <a:ea typeface="+mn-ea"/>
                <a:cs typeface="+mn-cs"/>
              </a:rPr>
              <a:t>6 bodů</a:t>
            </a:r>
          </a:p>
        </p:txBody>
      </p:sp>
      <p:pic>
        <p:nvPicPr>
          <p:cNvPr id="4" name="Obrázek 3">
            <a:extLst>
              <a:ext uri="{FF2B5EF4-FFF2-40B4-BE49-F238E27FC236}">
                <a16:creationId xmlns:a16="http://schemas.microsoft.com/office/drawing/2014/main" id="{03B36CEE-D2FF-D91C-5CB9-664F852B2D7D}"/>
              </a:ext>
            </a:extLst>
          </p:cNvPr>
          <p:cNvPicPr>
            <a:picLocks noChangeAspect="1"/>
          </p:cNvPicPr>
          <p:nvPr/>
        </p:nvPicPr>
        <p:blipFill>
          <a:blip r:embed="rId3"/>
          <a:stretch>
            <a:fillRect/>
          </a:stretch>
        </p:blipFill>
        <p:spPr>
          <a:xfrm>
            <a:off x="6300192" y="1628800"/>
            <a:ext cx="2420322" cy="1194920"/>
          </a:xfrm>
          <a:prstGeom prst="rect">
            <a:avLst/>
          </a:prstGeom>
        </p:spPr>
      </p:pic>
    </p:spTree>
    <p:extLst>
      <p:ext uri="{BB962C8B-B14F-4D97-AF65-F5344CB8AC3E}">
        <p14:creationId xmlns:p14="http://schemas.microsoft.com/office/powerpoint/2010/main" val="3352390791"/>
      </p:ext>
    </p:extLst>
  </p:cSld>
  <p:clrMapOvr>
    <a:masterClrMapping/>
  </p:clrMapOvr>
  <p:transition spd="slow">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639088"/>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62000" y="980728"/>
            <a:ext cx="8077200" cy="5877273"/>
          </a:xfrm>
        </p:spPr>
        <p:txBody>
          <a:bodyPr>
            <a:normAutofit lnSpcReduction="10000"/>
          </a:bodyPr>
          <a:lstStyle/>
          <a:p>
            <a:pPr marL="0" lvl="0" indent="0">
              <a:buNone/>
            </a:pPr>
            <a:r>
              <a:rPr lang="cs-CZ" sz="2400" b="1" dirty="0">
                <a:solidFill>
                  <a:prstClr val="black"/>
                </a:solidFill>
              </a:rPr>
              <a:t>§ 125c  odst. 1 písm. f) </a:t>
            </a:r>
            <a:r>
              <a:rPr lang="cs-CZ" sz="2500" b="1" dirty="0">
                <a:solidFill>
                  <a:prstClr val="black"/>
                </a:solidFill>
              </a:rPr>
              <a:t>bod 11</a:t>
            </a:r>
            <a:endParaRPr lang="cs-CZ" sz="2500" dirty="0">
              <a:solidFill>
                <a:prstClr val="black"/>
              </a:solidFill>
            </a:endParaRPr>
          </a:p>
          <a:p>
            <a:pPr algn="just"/>
            <a:r>
              <a:rPr lang="cs-CZ" sz="2300" dirty="0">
                <a:solidFill>
                  <a:prstClr val="black"/>
                </a:solidFill>
              </a:rPr>
              <a:t>při řízení vozidla v rozporu s § 67 odst. 4 neoprávněně označí vozidlo parkovacím průkazem pro osoby se zdravotním postižením nebo v rozporu s § 67 odst. 8 neoprávněně stojí </a:t>
            </a:r>
            <a:br>
              <a:rPr lang="cs-CZ" sz="2300" dirty="0">
                <a:solidFill>
                  <a:prstClr val="black"/>
                </a:solidFill>
              </a:rPr>
            </a:br>
            <a:r>
              <a:rPr lang="cs-CZ" sz="2300" dirty="0">
                <a:solidFill>
                  <a:prstClr val="black"/>
                </a:solidFill>
              </a:rPr>
              <a:t>s vozidlem na parkovišti vyhrazeném pro vozidlo označené parkovacím průkazem pro osoby se zdravotním postižením</a:t>
            </a:r>
            <a:r>
              <a:rPr lang="cs-CZ" sz="2200" dirty="0">
                <a:solidFill>
                  <a:prstClr val="black"/>
                </a:solidFill>
              </a:rPr>
              <a:t>.</a:t>
            </a:r>
            <a:endParaRPr lang="cs-CZ" sz="1000" dirty="0">
              <a:solidFill>
                <a:prstClr val="black"/>
              </a:solidFill>
            </a:endParaRPr>
          </a:p>
          <a:p>
            <a:pPr lvl="0" algn="just">
              <a:buFontTx/>
              <a:buChar char="-"/>
            </a:pPr>
            <a:endParaRPr lang="cs-CZ" sz="1000" dirty="0">
              <a:solidFill>
                <a:prstClr val="black"/>
              </a:solidFill>
            </a:endParaRPr>
          </a:p>
          <a:p>
            <a:pPr lvl="0" algn="just">
              <a:buFontTx/>
              <a:buChar char="-"/>
            </a:pPr>
            <a:endParaRPr lang="cs-CZ" sz="1000" dirty="0">
              <a:solidFill>
                <a:prstClr val="black"/>
              </a:solidFill>
            </a:endParaRPr>
          </a:p>
          <a:p>
            <a:pPr lvl="0" algn="just">
              <a:buFontTx/>
              <a:buChar char="-"/>
            </a:pPr>
            <a:endParaRPr lang="cs-CZ" sz="1000" dirty="0">
              <a:solidFill>
                <a:prstClr val="black"/>
              </a:solidFill>
            </a:endParaRPr>
          </a:p>
          <a:p>
            <a:pPr lvl="0" algn="just">
              <a:buFontTx/>
              <a:buChar char="-"/>
            </a:pPr>
            <a:endParaRPr lang="cs-CZ" sz="1000" dirty="0">
              <a:solidFill>
                <a:prstClr val="black"/>
              </a:solidFill>
            </a:endParaRPr>
          </a:p>
          <a:p>
            <a:pPr lvl="0" algn="just">
              <a:buFontTx/>
              <a:buChar char="-"/>
            </a:pPr>
            <a:endParaRPr lang="cs-CZ" sz="1000" dirty="0">
              <a:solidFill>
                <a:prstClr val="black"/>
              </a:solidFill>
            </a:endParaRPr>
          </a:p>
          <a:p>
            <a:pPr marL="0" lvl="0" indent="0" algn="just">
              <a:buNone/>
            </a:pPr>
            <a:r>
              <a:rPr lang="cs-CZ" sz="2200" b="1" dirty="0">
                <a:solidFill>
                  <a:prstClr val="black"/>
                </a:solidFill>
              </a:rPr>
              <a:t>§ 67 odst. 4</a:t>
            </a:r>
          </a:p>
          <a:p>
            <a:pPr marL="0" lvl="0" indent="0" algn="just">
              <a:buNone/>
            </a:pPr>
            <a:r>
              <a:rPr lang="cs-CZ" sz="2200" dirty="0">
                <a:solidFill>
                  <a:prstClr val="black"/>
                </a:solidFill>
              </a:rPr>
              <a:t>Vozidlo lze označit parkovacím průkazem pro osoby se zdravotním postižením pouze v případě, řídí-li vozidlo nebo je-li ve vozidle přepravována osoba, která je držitelem parkovacího průkazu pro osoby se zdravotním postižením podle odstavce 1. Přepravovaná osoba je povinna prokázat na výzvu policisty nebo strážníka obecní policie, že je držitelem průkazu ZTP nebo ZTP/P podle jiného právního předpisu, který ji opravňuje k užívání vozidla označeného parkovacím průkazem pro osoby se zdravotním postižením.</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96444" y="3068960"/>
            <a:ext cx="308605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337671"/>
      </p:ext>
    </p:extLst>
  </p:cSld>
  <p:clrMapOvr>
    <a:masterClrMapping/>
  </p:clrMapOvr>
  <p:transition spd="slow">
    <p:wipe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567080"/>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62000" y="980728"/>
            <a:ext cx="8077200" cy="5760639"/>
          </a:xfrm>
        </p:spPr>
        <p:txBody>
          <a:bodyPr>
            <a:normAutofit lnSpcReduction="10000"/>
          </a:bodyPr>
          <a:lstStyle/>
          <a:p>
            <a:pPr lvl="0" algn="just"/>
            <a:r>
              <a:rPr lang="cs-CZ" sz="2300" dirty="0">
                <a:solidFill>
                  <a:prstClr val="black"/>
                </a:solidFill>
              </a:rPr>
              <a:t>dopravní značky IP 12 Vyhrazené parkoviště, uveden symbol zařízení nebo prostoru pro osoby na vozíku + V 10f Vyhrazené parkoviště pro vozidlo přepravující osobu těžce postiženou nebo osobu těžce pohybově postiženou (osobu těžce zdravotně postiženou).</a:t>
            </a:r>
          </a:p>
          <a:p>
            <a:pPr lvl="0" algn="just"/>
            <a:r>
              <a:rPr lang="cs-CZ" sz="2300" dirty="0">
                <a:solidFill>
                  <a:prstClr val="black"/>
                </a:solidFill>
              </a:rPr>
              <a:t>pokud nejsou obě značky, nelze bod 11.</a:t>
            </a:r>
          </a:p>
          <a:p>
            <a:pPr lvl="0" algn="just"/>
            <a:endParaRPr lang="cs-CZ" sz="10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500" b="1" i="0" u="none" strike="noStrike" kern="1200" cap="none" spc="0" normalizeH="0" baseline="0" noProof="0" dirty="0">
                <a:ln>
                  <a:noFill/>
                </a:ln>
                <a:solidFill>
                  <a:prstClr val="black"/>
                </a:solidFill>
                <a:effectLst/>
                <a:uLnTx/>
                <a:uFillTx/>
                <a:latin typeface="Calibri"/>
                <a:ea typeface="+mn-ea"/>
                <a:cs typeface="+mn-cs"/>
              </a:rPr>
              <a:t>správní tresty za písm. f) bod 11.</a:t>
            </a:r>
            <a:endParaRPr kumimoji="0" lang="cs-CZ" sz="25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500" b="0" i="0" u="none" strike="noStrike" kern="1200" cap="none" spc="0" normalizeH="0" baseline="0" noProof="0" dirty="0">
                <a:ln>
                  <a:noFill/>
                </a:ln>
                <a:solidFill>
                  <a:prstClr val="black"/>
                </a:solidFill>
                <a:effectLst/>
                <a:uLnTx/>
                <a:uFillTx/>
                <a:latin typeface="Calibri"/>
                <a:ea typeface="+mn-ea"/>
                <a:cs typeface="Arial"/>
              </a:rPr>
              <a:t> pokuta </a:t>
            </a:r>
            <a:r>
              <a:rPr kumimoji="0" lang="cs-CZ" sz="2500" b="1" i="0" u="none" strike="noStrike" kern="1200" cap="none" spc="0" normalizeH="0" baseline="0" noProof="0" dirty="0">
                <a:ln>
                  <a:noFill/>
                </a:ln>
                <a:solidFill>
                  <a:prstClr val="black"/>
                </a:solidFill>
                <a:effectLst/>
                <a:uLnTx/>
                <a:uFillTx/>
                <a:latin typeface="Calibri"/>
                <a:ea typeface="+mn-ea"/>
                <a:cs typeface="Arial"/>
              </a:rPr>
              <a:t>od 4 000 Kč do 10 000 Kč</a:t>
            </a:r>
            <a:r>
              <a:rPr kumimoji="0" lang="en-US" sz="2500" b="0" i="0" u="none" strike="noStrike" kern="1200" cap="none" spc="0" normalizeH="0" baseline="0" noProof="0" dirty="0">
                <a:ln>
                  <a:noFill/>
                </a:ln>
                <a:solidFill>
                  <a:prstClr val="black"/>
                </a:solidFill>
                <a:effectLst/>
                <a:uLnTx/>
                <a:uFillTx/>
                <a:latin typeface="Calibri"/>
                <a:ea typeface="+mn-ea"/>
                <a:cs typeface="Arial"/>
              </a:rPr>
              <a:t>​</a:t>
            </a:r>
            <a:r>
              <a:rPr kumimoji="0" lang="cs-CZ" sz="2500" b="0" i="0" u="none" strike="noStrike" kern="1200" cap="none" spc="0" normalizeH="0" baseline="0" noProof="0" dirty="0">
                <a:ln>
                  <a:noFill/>
                </a:ln>
                <a:solidFill>
                  <a:prstClr val="black"/>
                </a:solidFill>
                <a:effectLst/>
                <a:uLnTx/>
                <a:uFillTx/>
                <a:latin typeface="Calibri"/>
                <a:ea typeface="+mn-ea"/>
                <a:cs typeface="Arial"/>
              </a:rPr>
              <a:t> (§ 125c odst. 5 písm. c)  </a:t>
            </a:r>
            <a:endParaRPr kumimoji="0" lang="en-US" sz="25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500" b="0" i="0" u="none" strike="noStrike" kern="1200" cap="none" spc="0" normalizeH="0" baseline="0" noProof="0" dirty="0">
                <a:ln>
                  <a:noFill/>
                </a:ln>
                <a:solidFill>
                  <a:prstClr val="black"/>
                </a:solidFill>
                <a:effectLst/>
                <a:uLnTx/>
                <a:uFillTx/>
                <a:latin typeface="Calibri"/>
                <a:ea typeface="+mn-ea"/>
                <a:cs typeface="Arial"/>
              </a:rPr>
              <a:t> zákaz činnosti - </a:t>
            </a:r>
            <a:r>
              <a:rPr kumimoji="0" lang="cs-CZ" sz="2500" b="1" i="0" u="none" strike="noStrike" kern="1200" cap="none" spc="0" normalizeH="0" baseline="0" noProof="0" dirty="0">
                <a:ln>
                  <a:noFill/>
                </a:ln>
                <a:solidFill>
                  <a:prstClr val="black"/>
                </a:solidFill>
                <a:effectLst/>
                <a:uLnTx/>
                <a:uFillTx/>
                <a:latin typeface="Calibri"/>
                <a:ea typeface="+mn-ea"/>
                <a:cs typeface="Arial"/>
              </a:rPr>
              <a:t>neukládá</a:t>
            </a:r>
            <a:r>
              <a:rPr kumimoji="0" lang="cs-CZ" sz="2500" b="0" i="0" u="none" strike="noStrike" kern="1200" cap="none" spc="0" normalizeH="0" baseline="0" noProof="0" dirty="0">
                <a:ln>
                  <a:noFill/>
                </a:ln>
                <a:solidFill>
                  <a:prstClr val="black"/>
                </a:solidFill>
                <a:effectLst/>
                <a:uLnTx/>
                <a:uFillTx/>
                <a:latin typeface="Calibri"/>
                <a:ea typeface="+mn-ea"/>
                <a:cs typeface="Arial"/>
              </a:rPr>
              <a:t> </a:t>
            </a:r>
            <a:r>
              <a:rPr kumimoji="0" lang="cs-CZ" sz="2500" b="1" i="0" u="none" strike="noStrike" kern="1200" cap="none" spc="0" normalizeH="0" baseline="0" noProof="0" dirty="0">
                <a:ln>
                  <a:noFill/>
                </a:ln>
                <a:solidFill>
                  <a:prstClr val="black"/>
                </a:solidFill>
                <a:effectLst/>
                <a:uLnTx/>
                <a:uFillTx/>
                <a:latin typeface="Calibri"/>
                <a:ea typeface="+mn-ea"/>
                <a:cs typeface="Arial"/>
              </a:rPr>
              <a:t>se</a:t>
            </a:r>
            <a:r>
              <a:rPr kumimoji="0" lang="cs-CZ" sz="2500" b="0" i="0" u="none" strike="noStrike" kern="1200" cap="none" spc="0" normalizeH="0" baseline="0" noProof="0" dirty="0">
                <a:ln>
                  <a:noFill/>
                </a:ln>
                <a:solidFill>
                  <a:prstClr val="black"/>
                </a:solidFill>
                <a:effectLst/>
                <a:uLnTx/>
                <a:uFillTx/>
                <a:latin typeface="Calibri"/>
                <a:ea typeface="+mn-ea"/>
                <a:cs typeface="Arial"/>
              </a:rPr>
              <a:t> </a:t>
            </a:r>
            <a:endParaRPr kumimoji="0" lang="en-US" sz="25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5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5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500" b="1" i="0" u="none" strike="noStrike" kern="1200" cap="none" spc="0" normalizeH="0" baseline="0" noProof="0" dirty="0">
                <a:ln>
                  <a:noFill/>
                </a:ln>
                <a:solidFill>
                  <a:prstClr val="black"/>
                </a:solidFill>
                <a:effectLst/>
                <a:uLnTx/>
                <a:uFillTx/>
                <a:latin typeface="Calibri"/>
                <a:ea typeface="+mn-ea"/>
                <a:cs typeface="Arial"/>
              </a:rPr>
              <a:t>od 2 500 Kč do  3 500 Kč </a:t>
            </a:r>
            <a:r>
              <a:rPr kumimoji="0" lang="cs-CZ" sz="2500" b="0" i="0" u="none" strike="noStrike" kern="1200" cap="none" spc="0" normalizeH="0" baseline="0" noProof="0" dirty="0">
                <a:ln>
                  <a:noFill/>
                </a:ln>
                <a:solidFill>
                  <a:prstClr val="black"/>
                </a:solidFill>
                <a:effectLst/>
                <a:uLnTx/>
                <a:uFillTx/>
                <a:latin typeface="Calibri"/>
                <a:ea typeface="+mn-ea"/>
                <a:cs typeface="Arial"/>
              </a:rPr>
              <a:t>(§ 125c </a:t>
            </a:r>
            <a:br>
              <a:rPr kumimoji="0" lang="cs-CZ" sz="2500" b="0" i="0" u="none" strike="noStrike" kern="1200" cap="none" spc="0" normalizeH="0" baseline="0" noProof="0" dirty="0">
                <a:ln>
                  <a:noFill/>
                </a:ln>
                <a:solidFill>
                  <a:prstClr val="black"/>
                </a:solidFill>
                <a:effectLst/>
                <a:uLnTx/>
                <a:uFillTx/>
                <a:latin typeface="Calibri"/>
                <a:ea typeface="+mn-ea"/>
                <a:cs typeface="Arial"/>
              </a:rPr>
            </a:br>
            <a:r>
              <a:rPr kumimoji="0" lang="cs-CZ" sz="2500" b="0" i="0" u="none" strike="noStrike" kern="1200" cap="none" spc="0" normalizeH="0" baseline="0" noProof="0" dirty="0">
                <a:ln>
                  <a:noFill/>
                </a:ln>
                <a:solidFill>
                  <a:prstClr val="black"/>
                </a:solidFill>
                <a:effectLst/>
                <a:uLnTx/>
                <a:uFillTx/>
                <a:latin typeface="Calibri"/>
                <a:ea typeface="+mn-ea"/>
                <a:cs typeface="Arial"/>
              </a:rPr>
              <a:t>odst. 7 písm. c) </a:t>
            </a:r>
            <a:endParaRPr kumimoji="0" lang="en-US" sz="25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5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o přestupku upustit nebo podmíněně upustit (§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5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500" b="1" i="0" u="none" strike="noStrike" kern="1200" cap="none" spc="0" normalizeH="0" baseline="0" noProof="0" dirty="0">
                <a:ln>
                  <a:noFill/>
                </a:ln>
                <a:solidFill>
                  <a:prstClr val="black"/>
                </a:solidFill>
                <a:effectLst/>
                <a:uLnTx/>
                <a:uFillTx/>
                <a:latin typeface="Calibri"/>
                <a:ea typeface="+mn-ea"/>
                <a:cs typeface="+mn-cs"/>
              </a:rPr>
              <a:t>2 body</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00192" y="2420888"/>
            <a:ext cx="860243" cy="1204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01565" y="2420888"/>
            <a:ext cx="844836" cy="1204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517942"/>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639088"/>
          </a:xfrm>
        </p:spPr>
        <p:txBody>
          <a:bodyPr>
            <a:normAutofit/>
          </a:bodyPr>
          <a:lstStyle/>
          <a:p>
            <a:pPr algn="ctr"/>
            <a:r>
              <a:rPr lang="cs-CZ" sz="2600" b="1" dirty="0">
                <a:solidFill>
                  <a:prstClr val="black"/>
                </a:solidFill>
              </a:rPr>
              <a:t>Novela zákona o silničním provozu</a:t>
            </a:r>
            <a:endParaRPr lang="cs-CZ" dirty="0"/>
          </a:p>
        </p:txBody>
      </p:sp>
      <p:sp>
        <p:nvSpPr>
          <p:cNvPr id="3" name="Zástupný symbol pro obsah 2"/>
          <p:cNvSpPr>
            <a:spLocks noGrp="1"/>
          </p:cNvSpPr>
          <p:nvPr>
            <p:ph idx="1"/>
          </p:nvPr>
        </p:nvSpPr>
        <p:spPr>
          <a:xfrm>
            <a:off x="762000" y="980728"/>
            <a:ext cx="8077200" cy="5760639"/>
          </a:xfrm>
        </p:spPr>
        <p:txBody>
          <a:bodyPr>
            <a:normAutofit/>
          </a:bodyPr>
          <a:lstStyle/>
          <a:p>
            <a:pPr marL="0" indent="0" algn="just">
              <a:buNone/>
            </a:pPr>
            <a:r>
              <a:rPr lang="cs-CZ" sz="2600" dirty="0"/>
              <a:t>Přestupek dle § 125c odst. 1 písm. e) bod 4. bude </a:t>
            </a:r>
            <a:br>
              <a:rPr lang="cs-CZ" sz="2600" dirty="0"/>
            </a:br>
            <a:r>
              <a:rPr lang="cs-CZ" sz="2600" dirty="0"/>
              <a:t>s účinností od 1. 1. 2024 </a:t>
            </a:r>
            <a:r>
              <a:rPr lang="cs-CZ" sz="2600" dirty="0">
                <a:solidFill>
                  <a:srgbClr val="FF0000"/>
                </a:solidFill>
              </a:rPr>
              <a:t>zrušen</a:t>
            </a:r>
            <a:r>
              <a:rPr lang="cs-CZ" sz="2600" dirty="0"/>
              <a:t>!</a:t>
            </a:r>
          </a:p>
          <a:p>
            <a:pPr marL="0" indent="0" algn="just">
              <a:buNone/>
            </a:pPr>
            <a:endParaRPr lang="cs-CZ" sz="1500" b="1" dirty="0"/>
          </a:p>
          <a:p>
            <a:pPr marL="0" indent="0" algn="just">
              <a:buNone/>
            </a:pPr>
            <a:r>
              <a:rPr lang="cs-CZ" sz="2600" b="1" dirty="0"/>
              <a:t>Doklad o zdravotní způsobilosti</a:t>
            </a:r>
          </a:p>
          <a:p>
            <a:pPr algn="just">
              <a:buFontTx/>
              <a:buChar char="-"/>
            </a:pPr>
            <a:r>
              <a:rPr lang="cs-CZ" sz="2600" dirty="0"/>
              <a:t>budou muset mít u sebe při řízení všechny osoby starší 65 let /§ 6/7d), § 87/1 i 3)/ - </a:t>
            </a:r>
            <a:r>
              <a:rPr lang="cs-CZ" sz="2600" b="1" dirty="0"/>
              <a:t>v jednání další změna!</a:t>
            </a:r>
          </a:p>
          <a:p>
            <a:pPr marL="0" indent="0" algn="just">
              <a:buNone/>
            </a:pPr>
            <a:endParaRPr lang="cs-CZ" sz="1000" dirty="0"/>
          </a:p>
          <a:p>
            <a:pPr marL="0" indent="0" algn="just">
              <a:buNone/>
            </a:pPr>
            <a:endParaRPr lang="cs-CZ" sz="1000" dirty="0"/>
          </a:p>
          <a:p>
            <a:pPr marL="0" indent="0" algn="just">
              <a:buNone/>
            </a:pPr>
            <a:r>
              <a:rPr lang="cs-CZ" sz="2400" b="1" u="sng" dirty="0"/>
              <a:t>NOVĚ</a:t>
            </a:r>
          </a:p>
          <a:p>
            <a:pPr algn="just"/>
            <a:r>
              <a:rPr lang="cs-CZ" sz="2600" b="1" dirty="0"/>
              <a:t>§ 89b </a:t>
            </a:r>
            <a:r>
              <a:rPr lang="cs-CZ" sz="2600" dirty="0"/>
              <a:t>– pokud řidič na místě silniční kontroly nepředloží posudek = vzniká podezření na zdravotně nezpůsobilého řidiče – Policie ČR, Vojenská police, Obecní police, Celní správa budou oznamovat důvodné podezření na ORP </a:t>
            </a:r>
            <a:br>
              <a:rPr lang="cs-CZ" sz="2600" dirty="0"/>
            </a:br>
            <a:r>
              <a:rPr lang="cs-CZ" sz="2600" dirty="0"/>
              <a:t>k zahájení řízení o přezkoumání zdrav. způsobilosti.</a:t>
            </a:r>
          </a:p>
        </p:txBody>
      </p:sp>
    </p:spTree>
    <p:extLst>
      <p:ext uri="{BB962C8B-B14F-4D97-AF65-F5344CB8AC3E}">
        <p14:creationId xmlns:p14="http://schemas.microsoft.com/office/powerpoint/2010/main" val="2240405279"/>
      </p:ext>
    </p:extLst>
  </p:cSld>
  <p:clrMapOvr>
    <a:masterClrMapping/>
  </p:clrMapOvr>
  <p:transition spd="slow">
    <p:wipe di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AE252C-F361-1487-BE4F-6DB1C94F0475}"/>
              </a:ext>
            </a:extLst>
          </p:cNvPr>
          <p:cNvSpPr>
            <a:spLocks noGrp="1"/>
          </p:cNvSpPr>
          <p:nvPr>
            <p:ph type="title"/>
          </p:nvPr>
        </p:nvSpPr>
        <p:spPr>
          <a:xfrm>
            <a:off x="762000" y="269632"/>
            <a:ext cx="8077200" cy="694592"/>
          </a:xfrm>
        </p:spPr>
        <p:txBody>
          <a:bodyPr>
            <a:normAutofit/>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Přestupky podle § 125c odst. 1 písm. f) zákona č. 361/2000 Sb.</a:t>
            </a:r>
            <a:endParaRPr lang="cs-CZ" dirty="0"/>
          </a:p>
        </p:txBody>
      </p:sp>
      <p:sp>
        <p:nvSpPr>
          <p:cNvPr id="3" name="Zástupný obsah 2">
            <a:extLst>
              <a:ext uri="{FF2B5EF4-FFF2-40B4-BE49-F238E27FC236}">
                <a16:creationId xmlns:a16="http://schemas.microsoft.com/office/drawing/2014/main" id="{85EBAABB-BDDA-DA8C-306E-D9C9BA3516B3}"/>
              </a:ext>
            </a:extLst>
          </p:cNvPr>
          <p:cNvSpPr>
            <a:spLocks noGrp="1"/>
          </p:cNvSpPr>
          <p:nvPr>
            <p:ph idx="1"/>
          </p:nvPr>
        </p:nvSpPr>
        <p:spPr>
          <a:xfrm>
            <a:off x="762000" y="1268760"/>
            <a:ext cx="8202488" cy="5472608"/>
          </a:xfrm>
        </p:spPr>
        <p:txBody>
          <a:bodyPr>
            <a:normAutofit/>
          </a:bodyPr>
          <a:lstStyle/>
          <a:p>
            <a:pPr marL="0" indent="0">
              <a:buNone/>
            </a:pPr>
            <a:r>
              <a:rPr kumimoji="0" lang="cs-CZ" sz="2600" b="1" i="0" u="none" strike="noStrike" kern="1200" cap="none" spc="0" normalizeH="0" baseline="0" noProof="0" dirty="0">
                <a:ln>
                  <a:noFill/>
                </a:ln>
                <a:solidFill>
                  <a:prstClr val="black"/>
                </a:solidFill>
                <a:effectLst/>
                <a:uLnTx/>
                <a:uFillTx/>
                <a:latin typeface="Calibri"/>
                <a:ea typeface="+mn-ea"/>
                <a:cs typeface="+mn-cs"/>
              </a:rPr>
              <a:t>§ 125c  odst. 1 písm. f) bod 12</a:t>
            </a:r>
            <a:endParaRPr lang="cs-CZ" sz="2600" dirty="0"/>
          </a:p>
          <a:p>
            <a:pPr algn="just">
              <a:buFontTx/>
              <a:buChar char="-"/>
            </a:pPr>
            <a:r>
              <a:rPr lang="cs-CZ" sz="2600" dirty="0">
                <a:solidFill>
                  <a:srgbClr val="00B050"/>
                </a:solidFill>
              </a:rPr>
              <a:t>při řízení vozidla v rozporu s § 6 odst. 1 písm. a) není připoutána na sedadle bezpečnostním pásem nebo při přepravě dítěte nepoužije dětskou autosedačku nebo bezpečnostní pás podle § 6 odst. 1.</a:t>
            </a:r>
          </a:p>
          <a:p>
            <a:pPr algn="just">
              <a:buFontTx/>
              <a:buChar char="-"/>
            </a:pPr>
            <a:endParaRPr lang="cs-CZ" sz="1000" dirty="0">
              <a:solidFill>
                <a:prstClr val="black"/>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600" b="1" i="0" u="none" strike="noStrike" kern="1200" cap="none" spc="0" normalizeH="0" baseline="0" noProof="0" dirty="0">
                <a:ln>
                  <a:noFill/>
                </a:ln>
                <a:solidFill>
                  <a:prstClr val="black"/>
                </a:solidFill>
                <a:effectLst/>
                <a:uLnTx/>
                <a:uFillTx/>
                <a:latin typeface="Calibri"/>
                <a:ea typeface="+mn-ea"/>
                <a:cs typeface="+mn-cs"/>
              </a:rPr>
              <a:t>§ 125c  odst. 1 písm. f) bod 13</a:t>
            </a:r>
            <a:endParaRPr kumimoji="0" lang="cs-CZ" sz="2600" b="0" i="0" u="none" strike="noStrike" kern="1200" cap="none" spc="0" normalizeH="0" baseline="0" noProof="0" dirty="0">
              <a:ln>
                <a:noFill/>
              </a:ln>
              <a:solidFill>
                <a:prstClr val="black"/>
              </a:solidFill>
              <a:effectLst/>
              <a:uLnTx/>
              <a:uFillTx/>
              <a:latin typeface="Calibri"/>
              <a:ea typeface="+mn-ea"/>
              <a:cs typeface="+mn-cs"/>
            </a:endParaRPr>
          </a:p>
          <a:p>
            <a:pPr algn="just">
              <a:buFontTx/>
              <a:buChar char="-"/>
            </a:pPr>
            <a:r>
              <a:rPr lang="cs-CZ" sz="2600" dirty="0">
                <a:solidFill>
                  <a:srgbClr val="00B050"/>
                </a:solidFill>
              </a:rPr>
              <a:t>při řízení vozidla v rozporu s § 6 odst. 1 písm. h) nemá za jízdy na motocyklu nebo na mopedu na hlavě nasazenou nebo řádně připevněnou ochrannou přílbu</a:t>
            </a:r>
          </a:p>
        </p:txBody>
      </p:sp>
    </p:spTree>
    <p:extLst>
      <p:ext uri="{BB962C8B-B14F-4D97-AF65-F5344CB8AC3E}">
        <p14:creationId xmlns:p14="http://schemas.microsoft.com/office/powerpoint/2010/main" val="3515064173"/>
      </p:ext>
    </p:extLst>
  </p:cSld>
  <p:clrMapOvr>
    <a:masterClrMapping/>
  </p:clrMapOvr>
  <p:transition spd="slow">
    <p:wipe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639088"/>
          </a:xfrm>
        </p:spPr>
        <p:txBody>
          <a:bodyPr>
            <a:normAutofit/>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62000" y="1124744"/>
            <a:ext cx="8202488" cy="5544615"/>
          </a:xfrm>
        </p:spPr>
        <p:txBody>
          <a:bodyPr/>
          <a:lstStyle/>
          <a:p>
            <a:pPr marL="0" lvl="0" indent="0">
              <a:buNone/>
            </a:pPr>
            <a:r>
              <a:rPr lang="cs-CZ" sz="2500" b="1" dirty="0">
                <a:solidFill>
                  <a:prstClr val="black"/>
                </a:solidFill>
              </a:rPr>
              <a:t>Problematika nepřipoutání se bezpečnostním pásem za jízdy, užití dětské autosedačky, ochranné přílby</a:t>
            </a:r>
            <a:endParaRPr lang="cs-CZ" dirty="0">
              <a:solidFill>
                <a:prstClr val="black"/>
              </a:solidFill>
            </a:endParaRPr>
          </a:p>
          <a:p>
            <a:pPr marL="0" lvl="0" indent="0" algn="just">
              <a:buNone/>
            </a:pPr>
            <a:endParaRPr lang="cs-CZ" altLang="cs-CZ" sz="1000" b="1" dirty="0">
              <a:solidFill>
                <a:prstClr val="black"/>
              </a:solidFill>
            </a:endParaRPr>
          </a:p>
          <a:p>
            <a:pPr marL="0" lvl="0" indent="0" algn="just">
              <a:buNone/>
            </a:pPr>
            <a:r>
              <a:rPr lang="cs-CZ" altLang="cs-CZ" sz="2500" b="1" dirty="0">
                <a:solidFill>
                  <a:prstClr val="black"/>
                </a:solidFill>
              </a:rPr>
              <a:t>Řidič je povinen (§ 6 odst. 1 z. 361/2000 Sb.)</a:t>
            </a:r>
          </a:p>
          <a:p>
            <a:pPr marL="0" lvl="0" indent="0" algn="just">
              <a:buNone/>
            </a:pPr>
            <a:endParaRPr lang="cs-CZ" altLang="cs-CZ" sz="1000" b="1" dirty="0">
              <a:solidFill>
                <a:prstClr val="black"/>
              </a:solidFill>
            </a:endParaRPr>
          </a:p>
          <a:p>
            <a:pPr marL="0" lvl="0" indent="0" algn="just">
              <a:buNone/>
            </a:pPr>
            <a:r>
              <a:rPr lang="cs-CZ" altLang="cs-CZ" sz="2500" b="1" dirty="0">
                <a:solidFill>
                  <a:prstClr val="black"/>
                </a:solidFill>
              </a:rPr>
              <a:t>a) </a:t>
            </a:r>
            <a:r>
              <a:rPr lang="cs-CZ" altLang="cs-CZ" sz="2500" dirty="0">
                <a:solidFill>
                  <a:prstClr val="black"/>
                </a:solidFill>
              </a:rPr>
              <a:t>být za jízdy připoután na sedadle bezpečnostním pásem, pokud jím je sedadlo povinně vybaveno podle zvláštního právního předpisu,</a:t>
            </a:r>
          </a:p>
          <a:p>
            <a:pPr marL="457200" lvl="0" indent="-457200" algn="just">
              <a:buFont typeface="Arial" pitchFamily="34" charset="0"/>
              <a:buAutoNum type="alphaLcParenR"/>
            </a:pPr>
            <a:endParaRPr lang="cs-CZ" altLang="cs-CZ" sz="1000" dirty="0">
              <a:solidFill>
                <a:prstClr val="black"/>
              </a:solidFill>
            </a:endParaRPr>
          </a:p>
          <a:p>
            <a:pPr marL="0" lvl="0" indent="0" algn="just">
              <a:buNone/>
            </a:pPr>
            <a:r>
              <a:rPr lang="cs-CZ" altLang="cs-CZ" sz="2500" b="1" dirty="0">
                <a:solidFill>
                  <a:prstClr val="black"/>
                </a:solidFill>
              </a:rPr>
              <a:t>b) nepřepravovat</a:t>
            </a:r>
            <a:r>
              <a:rPr lang="cs-CZ" altLang="cs-CZ" sz="2500" dirty="0">
                <a:solidFill>
                  <a:prstClr val="black"/>
                </a:solidFill>
              </a:rPr>
              <a:t> </a:t>
            </a:r>
            <a:r>
              <a:rPr lang="cs-CZ" altLang="cs-CZ" sz="2500" b="1" dirty="0">
                <a:solidFill>
                  <a:prstClr val="black"/>
                </a:solidFill>
              </a:rPr>
              <a:t>ve vozidle </a:t>
            </a:r>
            <a:r>
              <a:rPr lang="cs-CZ" altLang="cs-CZ" sz="2500" dirty="0">
                <a:solidFill>
                  <a:prstClr val="black"/>
                </a:solidFill>
              </a:rPr>
              <a:t>kategorie M1, N1, N2 nebo N3, </a:t>
            </a:r>
            <a:r>
              <a:rPr lang="cs-CZ" altLang="cs-CZ" sz="2500" b="1" dirty="0">
                <a:solidFill>
                  <a:prstClr val="black"/>
                </a:solidFill>
              </a:rPr>
              <a:t>které není vybaveno</a:t>
            </a:r>
            <a:r>
              <a:rPr lang="cs-CZ" altLang="cs-CZ" sz="2500" dirty="0">
                <a:solidFill>
                  <a:prstClr val="black"/>
                </a:solidFill>
              </a:rPr>
              <a:t> zádržným bezpečnostním systémem,</a:t>
            </a:r>
          </a:p>
          <a:p>
            <a:pPr marL="1009650" lvl="1" indent="-609600" algn="just"/>
            <a:r>
              <a:rPr lang="cs-CZ" altLang="cs-CZ" sz="2500" dirty="0">
                <a:solidFill>
                  <a:prstClr val="black"/>
                </a:solidFill>
              </a:rPr>
              <a:t>1. dítě mladší tří let,</a:t>
            </a:r>
          </a:p>
          <a:p>
            <a:pPr marL="1009650" lvl="1" indent="-609600" algn="just"/>
            <a:r>
              <a:rPr lang="cs-CZ" altLang="cs-CZ" sz="2500" dirty="0">
                <a:solidFill>
                  <a:prstClr val="black"/>
                </a:solidFill>
              </a:rPr>
              <a:t>2. dítě menší než 150 cm na sedadle vedle řidiče,</a:t>
            </a:r>
          </a:p>
          <a:p>
            <a:pPr marL="0" lvl="0" indent="0">
              <a:buNone/>
            </a:pPr>
            <a:endParaRPr lang="cs-CZ" dirty="0">
              <a:solidFill>
                <a:prstClr val="black"/>
              </a:solidFill>
            </a:endParaRPr>
          </a:p>
          <a:p>
            <a:endParaRPr lang="cs-CZ" dirty="0"/>
          </a:p>
        </p:txBody>
      </p:sp>
    </p:spTree>
    <p:extLst>
      <p:ext uri="{BB962C8B-B14F-4D97-AF65-F5344CB8AC3E}">
        <p14:creationId xmlns:p14="http://schemas.microsoft.com/office/powerpoint/2010/main" val="3976612469"/>
      </p:ext>
    </p:extLst>
  </p:cSld>
  <p:clrMapOvr>
    <a:masterClrMapping/>
  </p:clrMapOvr>
  <p:transition spd="slow">
    <p:wipe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83104"/>
          </a:xfrm>
        </p:spPr>
        <p:txBody>
          <a:bodyPr/>
          <a:lstStyle/>
          <a:p>
            <a:r>
              <a:rPr lang="cs-CZ" sz="2400" b="1" dirty="0">
                <a:solidFill>
                  <a:prstClr val="black"/>
                </a:solidFill>
              </a:rPr>
              <a:t>Přestupky podle § 125c odst. 1 písm. k) zákona č. 361/2000 Sb.</a:t>
            </a:r>
            <a:endParaRPr lang="cs-CZ" dirty="0"/>
          </a:p>
        </p:txBody>
      </p:sp>
      <p:sp>
        <p:nvSpPr>
          <p:cNvPr id="3" name="Zástupný symbol pro obsah 2"/>
          <p:cNvSpPr>
            <a:spLocks noGrp="1"/>
          </p:cNvSpPr>
          <p:nvPr>
            <p:ph idx="1"/>
          </p:nvPr>
        </p:nvSpPr>
        <p:spPr>
          <a:xfrm>
            <a:off x="762000" y="1124744"/>
            <a:ext cx="8202488" cy="5616625"/>
          </a:xfrm>
        </p:spPr>
        <p:txBody>
          <a:bodyPr/>
          <a:lstStyle/>
          <a:p>
            <a:pPr marL="0" lvl="0" indent="0" algn="just">
              <a:buNone/>
            </a:pPr>
            <a:r>
              <a:rPr lang="cs-CZ" altLang="cs-CZ" sz="2400" b="1" dirty="0">
                <a:solidFill>
                  <a:prstClr val="black"/>
                </a:solidFill>
              </a:rPr>
              <a:t>c) přepravovat ve vozidle</a:t>
            </a:r>
            <a:r>
              <a:rPr lang="cs-CZ" altLang="cs-CZ" sz="2400" dirty="0">
                <a:solidFill>
                  <a:prstClr val="black"/>
                </a:solidFill>
              </a:rPr>
              <a:t> kategorie M1, N1, N2 nebo N3, </a:t>
            </a:r>
            <a:r>
              <a:rPr lang="cs-CZ" altLang="cs-CZ" sz="2400" b="1" dirty="0">
                <a:solidFill>
                  <a:prstClr val="black"/>
                </a:solidFill>
              </a:rPr>
              <a:t>které je vybaveno</a:t>
            </a:r>
            <a:r>
              <a:rPr lang="cs-CZ" altLang="cs-CZ" sz="2400" dirty="0">
                <a:solidFill>
                  <a:prstClr val="black"/>
                </a:solidFill>
              </a:rPr>
              <a:t> zádržným bezpečnostním systémem, </a:t>
            </a:r>
            <a:r>
              <a:rPr lang="cs-CZ" altLang="cs-CZ" sz="2400" b="1" dirty="0">
                <a:solidFill>
                  <a:prstClr val="black"/>
                </a:solidFill>
              </a:rPr>
              <a:t>dítě</a:t>
            </a:r>
            <a:r>
              <a:rPr lang="cs-CZ" altLang="cs-CZ" sz="2400" dirty="0">
                <a:solidFill>
                  <a:prstClr val="black"/>
                </a:solidFill>
              </a:rPr>
              <a:t>, jehož tělesná hmotnost </a:t>
            </a:r>
            <a:r>
              <a:rPr lang="cs-CZ" altLang="cs-CZ" sz="2400" b="1" dirty="0">
                <a:solidFill>
                  <a:prstClr val="black"/>
                </a:solidFill>
              </a:rPr>
              <a:t>nepřevyšuje 36 kg a </a:t>
            </a:r>
            <a:r>
              <a:rPr lang="cs-CZ" altLang="cs-CZ" sz="2400" dirty="0">
                <a:solidFill>
                  <a:prstClr val="black"/>
                </a:solidFill>
              </a:rPr>
              <a:t>tělesná výška </a:t>
            </a:r>
            <a:r>
              <a:rPr lang="cs-CZ" altLang="cs-CZ" sz="2400" b="1" dirty="0">
                <a:solidFill>
                  <a:prstClr val="black"/>
                </a:solidFill>
              </a:rPr>
              <a:t>nepřevyšuje 150 cm</a:t>
            </a:r>
            <a:r>
              <a:rPr lang="cs-CZ" altLang="cs-CZ" sz="2400" dirty="0">
                <a:solidFill>
                  <a:prstClr val="black"/>
                </a:solidFill>
              </a:rPr>
              <a:t>, </a:t>
            </a:r>
            <a:r>
              <a:rPr lang="cs-CZ" altLang="cs-CZ" sz="2400" b="1" dirty="0">
                <a:solidFill>
                  <a:prstClr val="black"/>
                </a:solidFill>
              </a:rPr>
              <a:t>pouze za použití dětské autosedačky</a:t>
            </a:r>
            <a:r>
              <a:rPr lang="cs-CZ" altLang="cs-CZ" sz="2400" dirty="0">
                <a:solidFill>
                  <a:prstClr val="black"/>
                </a:solidFill>
              </a:rPr>
              <a:t>; při této přepravě</a:t>
            </a:r>
          </a:p>
          <a:p>
            <a:pPr marL="400050" lvl="1" indent="0" algn="just">
              <a:buNone/>
            </a:pPr>
            <a:r>
              <a:rPr lang="cs-CZ" altLang="cs-CZ" sz="2400" dirty="0">
                <a:solidFill>
                  <a:prstClr val="black"/>
                </a:solidFill>
              </a:rPr>
              <a:t>1. dítě musí být umístěno v dětské autosedačce, která odpovídá jeho hmotnosti a tělesným rozměrům,</a:t>
            </a:r>
          </a:p>
          <a:p>
            <a:pPr marL="400050" lvl="1" indent="0" algn="just">
              <a:buNone/>
            </a:pPr>
            <a:r>
              <a:rPr lang="cs-CZ" altLang="cs-CZ" sz="2400" dirty="0">
                <a:solidFill>
                  <a:prstClr val="black"/>
                </a:solidFill>
              </a:rPr>
              <a:t>2. na sedadle, které je vybaveno airbagem, který nebyl uveden mimo činnost, nebo pokud byl uveden mimo činnost automaticky, nesmí být dítě v dětské autosedačce přepravováno čelem proti směru jízdy, </a:t>
            </a:r>
          </a:p>
          <a:p>
            <a:pPr marL="0" lvl="0" indent="0" algn="just">
              <a:buNone/>
            </a:pPr>
            <a:r>
              <a:rPr lang="cs-CZ" altLang="cs-CZ" sz="2400" b="1" dirty="0">
                <a:solidFill>
                  <a:prstClr val="black"/>
                </a:solidFill>
              </a:rPr>
              <a:t>d) </a:t>
            </a:r>
            <a:r>
              <a:rPr lang="cs-CZ" altLang="cs-CZ" sz="2400" dirty="0">
                <a:solidFill>
                  <a:prstClr val="black"/>
                </a:solidFill>
              </a:rPr>
              <a:t>umístit a upevnit dětskou autosedačku na sedadle a dítě do dětské autosedačky podle podmínek stanovených výrobcem dětské autosedačky v návodu k použití této dětské autosedačky,</a:t>
            </a:r>
          </a:p>
        </p:txBody>
      </p:sp>
    </p:spTree>
    <p:extLst>
      <p:ext uri="{BB962C8B-B14F-4D97-AF65-F5344CB8AC3E}">
        <p14:creationId xmlns:p14="http://schemas.microsoft.com/office/powerpoint/2010/main" val="2023566658"/>
      </p:ext>
    </p:extLst>
  </p:cSld>
  <p:clrMapOvr>
    <a:masterClrMapping/>
  </p:clrMapOvr>
  <p:transition spd="slow">
    <p:wipe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83104"/>
          </a:xfrm>
        </p:spPr>
        <p:txBody>
          <a:bodyPr/>
          <a:lstStyle/>
          <a:p>
            <a:r>
              <a:rPr lang="cs-CZ" sz="2400" b="1" dirty="0">
                <a:solidFill>
                  <a:prstClr val="black"/>
                </a:solidFill>
              </a:rPr>
              <a:t>Přestupky podle § 125c odst. 1 písm. k) zákona č. 361/2000 Sb.</a:t>
            </a:r>
            <a:endParaRPr lang="cs-CZ" dirty="0"/>
          </a:p>
        </p:txBody>
      </p:sp>
      <p:sp>
        <p:nvSpPr>
          <p:cNvPr id="3" name="Zástupný symbol pro obsah 2"/>
          <p:cNvSpPr>
            <a:spLocks noGrp="1"/>
          </p:cNvSpPr>
          <p:nvPr>
            <p:ph idx="1"/>
          </p:nvPr>
        </p:nvSpPr>
        <p:spPr>
          <a:xfrm>
            <a:off x="762000" y="1196752"/>
            <a:ext cx="8274496" cy="5661248"/>
          </a:xfrm>
        </p:spPr>
        <p:txBody>
          <a:bodyPr/>
          <a:lstStyle/>
          <a:p>
            <a:pPr marL="0" lvl="0" indent="0" algn="just">
              <a:buNone/>
            </a:pPr>
            <a:r>
              <a:rPr lang="cs-CZ" altLang="cs-CZ" sz="2300" b="1" dirty="0">
                <a:solidFill>
                  <a:prstClr val="black"/>
                </a:solidFill>
              </a:rPr>
              <a:t>e) přepravovat</a:t>
            </a:r>
            <a:r>
              <a:rPr lang="cs-CZ" altLang="cs-CZ" sz="2300" dirty="0">
                <a:solidFill>
                  <a:prstClr val="black"/>
                </a:solidFill>
              </a:rPr>
              <a:t> </a:t>
            </a:r>
            <a:r>
              <a:rPr lang="cs-CZ" altLang="cs-CZ" sz="2300" b="1" dirty="0">
                <a:solidFill>
                  <a:prstClr val="black"/>
                </a:solidFill>
              </a:rPr>
              <a:t>ve vozidle </a:t>
            </a:r>
            <a:r>
              <a:rPr lang="cs-CZ" altLang="cs-CZ" sz="2300" dirty="0">
                <a:solidFill>
                  <a:prstClr val="black"/>
                </a:solidFill>
              </a:rPr>
              <a:t>kategorie M1, N1, N2 nebo N3, </a:t>
            </a:r>
            <a:r>
              <a:rPr lang="cs-CZ" altLang="cs-CZ" sz="2300" b="1" dirty="0">
                <a:solidFill>
                  <a:prstClr val="black"/>
                </a:solidFill>
              </a:rPr>
              <a:t>které je vybaveno </a:t>
            </a:r>
            <a:r>
              <a:rPr lang="cs-CZ" altLang="cs-CZ" sz="2300" dirty="0">
                <a:solidFill>
                  <a:prstClr val="black"/>
                </a:solidFill>
              </a:rPr>
              <a:t>zádržným bezpečnostním systémem, </a:t>
            </a:r>
            <a:r>
              <a:rPr lang="cs-CZ" altLang="cs-CZ" sz="2300" b="1" dirty="0">
                <a:solidFill>
                  <a:prstClr val="black"/>
                </a:solidFill>
              </a:rPr>
              <a:t>dítě</a:t>
            </a:r>
            <a:r>
              <a:rPr lang="cs-CZ" altLang="cs-CZ" sz="2300" dirty="0">
                <a:solidFill>
                  <a:prstClr val="black"/>
                </a:solidFill>
              </a:rPr>
              <a:t>, jehož tělesná hmotnost </a:t>
            </a:r>
            <a:r>
              <a:rPr lang="cs-CZ" altLang="cs-CZ" sz="2300" b="1" dirty="0">
                <a:solidFill>
                  <a:prstClr val="black"/>
                </a:solidFill>
              </a:rPr>
              <a:t>převyšuje 36 kg nebo </a:t>
            </a:r>
            <a:r>
              <a:rPr lang="cs-CZ" altLang="cs-CZ" sz="2300" dirty="0">
                <a:solidFill>
                  <a:prstClr val="black"/>
                </a:solidFill>
              </a:rPr>
              <a:t>tělesná výška </a:t>
            </a:r>
            <a:r>
              <a:rPr lang="cs-CZ" altLang="cs-CZ" sz="2300" b="1" dirty="0">
                <a:solidFill>
                  <a:prstClr val="black"/>
                </a:solidFill>
              </a:rPr>
              <a:t>převyšuje 150 cm</a:t>
            </a:r>
            <a:r>
              <a:rPr lang="cs-CZ" altLang="cs-CZ" sz="2300" dirty="0">
                <a:solidFill>
                  <a:prstClr val="black"/>
                </a:solidFill>
              </a:rPr>
              <a:t>, pouze </a:t>
            </a:r>
            <a:r>
              <a:rPr lang="cs-CZ" altLang="cs-CZ" sz="2300" b="1" dirty="0">
                <a:solidFill>
                  <a:prstClr val="black"/>
                </a:solidFill>
              </a:rPr>
              <a:t>je-li</a:t>
            </a:r>
            <a:r>
              <a:rPr lang="cs-CZ" altLang="cs-CZ" sz="2300" dirty="0">
                <a:solidFill>
                  <a:prstClr val="black"/>
                </a:solidFill>
              </a:rPr>
              <a:t> dítě za jízdy </a:t>
            </a:r>
            <a:r>
              <a:rPr lang="cs-CZ" altLang="cs-CZ" sz="2300" b="1" dirty="0">
                <a:solidFill>
                  <a:prstClr val="black"/>
                </a:solidFill>
              </a:rPr>
              <a:t>připoutáno bezpečnostním pásem</a:t>
            </a:r>
            <a:r>
              <a:rPr lang="cs-CZ" altLang="cs-CZ" sz="2300" dirty="0">
                <a:solidFill>
                  <a:prstClr val="black"/>
                </a:solidFill>
              </a:rPr>
              <a:t>,</a:t>
            </a:r>
          </a:p>
          <a:p>
            <a:pPr marL="0" lvl="0" indent="0" algn="just">
              <a:buNone/>
            </a:pPr>
            <a:r>
              <a:rPr lang="cs-CZ" altLang="cs-CZ" sz="2300" b="1" dirty="0">
                <a:solidFill>
                  <a:prstClr val="black"/>
                </a:solidFill>
              </a:rPr>
              <a:t>f) přepravovat</a:t>
            </a:r>
            <a:r>
              <a:rPr lang="cs-CZ" altLang="cs-CZ" sz="2300" dirty="0">
                <a:solidFill>
                  <a:prstClr val="black"/>
                </a:solidFill>
              </a:rPr>
              <a:t> </a:t>
            </a:r>
            <a:r>
              <a:rPr lang="cs-CZ" altLang="cs-CZ" sz="2300" b="1" dirty="0">
                <a:solidFill>
                  <a:prstClr val="black"/>
                </a:solidFill>
              </a:rPr>
              <a:t>ve vozidle </a:t>
            </a:r>
            <a:r>
              <a:rPr lang="cs-CZ" altLang="cs-CZ" sz="2300" dirty="0">
                <a:solidFill>
                  <a:prstClr val="black"/>
                </a:solidFill>
              </a:rPr>
              <a:t>kategorie M1 a N1, </a:t>
            </a:r>
            <a:r>
              <a:rPr lang="cs-CZ" altLang="cs-CZ" sz="2300" b="1" dirty="0">
                <a:solidFill>
                  <a:prstClr val="black"/>
                </a:solidFill>
              </a:rPr>
              <a:t>které je vybaveno </a:t>
            </a:r>
            <a:r>
              <a:rPr lang="cs-CZ" altLang="cs-CZ" sz="2300" dirty="0">
                <a:solidFill>
                  <a:prstClr val="black"/>
                </a:solidFill>
              </a:rPr>
              <a:t>zádržným bezpečnostním systémem a ve kterém jsou na zadním sedadle </a:t>
            </a:r>
            <a:r>
              <a:rPr lang="cs-CZ" altLang="cs-CZ" sz="2300" b="1" dirty="0">
                <a:solidFill>
                  <a:prstClr val="black"/>
                </a:solidFill>
              </a:rPr>
              <a:t>již</a:t>
            </a:r>
            <a:r>
              <a:rPr lang="cs-CZ" altLang="cs-CZ" sz="2300" dirty="0">
                <a:solidFill>
                  <a:prstClr val="black"/>
                </a:solidFill>
              </a:rPr>
              <a:t> umístěny </a:t>
            </a:r>
            <a:r>
              <a:rPr lang="cs-CZ" altLang="cs-CZ" sz="2300" b="1" dirty="0">
                <a:solidFill>
                  <a:prstClr val="black"/>
                </a:solidFill>
              </a:rPr>
              <a:t>2 dětské autosedačky </a:t>
            </a:r>
            <a:r>
              <a:rPr lang="cs-CZ" altLang="cs-CZ" sz="2300" dirty="0">
                <a:solidFill>
                  <a:prstClr val="black"/>
                </a:solidFill>
              </a:rPr>
              <a:t>a nedostatek prostoru neumožňuje umístit třetí dětskou autosedačku, </a:t>
            </a:r>
            <a:r>
              <a:rPr lang="cs-CZ" altLang="cs-CZ" sz="2300" b="1" dirty="0">
                <a:solidFill>
                  <a:prstClr val="black"/>
                </a:solidFill>
              </a:rPr>
              <a:t>třetí dítě starší 3 let a menší než 150 cm</a:t>
            </a:r>
            <a:r>
              <a:rPr lang="cs-CZ" altLang="cs-CZ" sz="2300" dirty="0">
                <a:solidFill>
                  <a:prstClr val="black"/>
                </a:solidFill>
              </a:rPr>
              <a:t> na zadním sedadle pouze, </a:t>
            </a:r>
            <a:r>
              <a:rPr lang="cs-CZ" altLang="cs-CZ" sz="2300" b="1" dirty="0">
                <a:solidFill>
                  <a:prstClr val="black"/>
                </a:solidFill>
              </a:rPr>
              <a:t>je-li</a:t>
            </a:r>
            <a:r>
              <a:rPr lang="cs-CZ" altLang="cs-CZ" sz="2300" dirty="0">
                <a:solidFill>
                  <a:prstClr val="black"/>
                </a:solidFill>
              </a:rPr>
              <a:t> toto dítě za jízdy </a:t>
            </a:r>
            <a:r>
              <a:rPr lang="cs-CZ" altLang="cs-CZ" sz="2300" b="1" dirty="0">
                <a:solidFill>
                  <a:prstClr val="black"/>
                </a:solidFill>
              </a:rPr>
              <a:t>připoutáno bezpečnostním pásem</a:t>
            </a:r>
            <a:r>
              <a:rPr lang="cs-CZ" altLang="cs-CZ" sz="2300" dirty="0">
                <a:solidFill>
                  <a:prstClr val="black"/>
                </a:solidFill>
              </a:rPr>
              <a:t>,</a:t>
            </a:r>
          </a:p>
          <a:p>
            <a:pPr marL="0" lvl="0" indent="0" algn="just">
              <a:buNone/>
            </a:pPr>
            <a:r>
              <a:rPr lang="cs-CZ" altLang="cs-CZ" sz="2300" b="1" dirty="0">
                <a:solidFill>
                  <a:prstClr val="black"/>
                </a:solidFill>
              </a:rPr>
              <a:t>g) </a:t>
            </a:r>
            <a:r>
              <a:rPr lang="cs-CZ" altLang="cs-CZ" sz="2300" dirty="0">
                <a:solidFill>
                  <a:prstClr val="black"/>
                </a:solidFill>
              </a:rPr>
              <a:t>poučit osoby starší 3 let nebo osoby je doprovázející přepravované ve vozidle kategorie M2 a M3, které je vybaveno zádržným bezpečnostním systémem, o povinnosti použít zádržný bezpečnostní systém, pokud tato informace není zajištěna jiným způsobem,</a:t>
            </a:r>
          </a:p>
        </p:txBody>
      </p:sp>
      <p:pic>
        <p:nvPicPr>
          <p:cNvPr id="4" name="Obrázek 3"/>
          <p:cNvPicPr>
            <a:picLocks noChangeAspect="1"/>
          </p:cNvPicPr>
          <p:nvPr/>
        </p:nvPicPr>
        <p:blipFill>
          <a:blip r:embed="rId2"/>
          <a:stretch>
            <a:fillRect/>
          </a:stretch>
        </p:blipFill>
        <p:spPr>
          <a:xfrm>
            <a:off x="0" y="5373216"/>
            <a:ext cx="762000" cy="762000"/>
          </a:xfrm>
          <a:prstGeom prst="rect">
            <a:avLst/>
          </a:prstGeom>
        </p:spPr>
      </p:pic>
    </p:spTree>
    <p:extLst>
      <p:ext uri="{BB962C8B-B14F-4D97-AF65-F5344CB8AC3E}">
        <p14:creationId xmlns:p14="http://schemas.microsoft.com/office/powerpoint/2010/main" val="149853952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639088"/>
          </a:xfrm>
        </p:spPr>
        <p:txBody>
          <a:bodyPr>
            <a:normAutofit/>
          </a:bodyPr>
          <a:lstStyle/>
          <a:p>
            <a:r>
              <a:rPr lang="cs-CZ" sz="2400" b="1" dirty="0">
                <a:solidFill>
                  <a:prstClr val="black"/>
                </a:solidFill>
              </a:rPr>
              <a:t>Přestupky podle § 125c odst. 1 písm. k) zákona č. 361/2000 Sb.</a:t>
            </a:r>
            <a:endParaRPr lang="cs-CZ" dirty="0"/>
          </a:p>
        </p:txBody>
      </p:sp>
      <p:sp>
        <p:nvSpPr>
          <p:cNvPr id="3" name="Zástupný symbol pro obsah 2"/>
          <p:cNvSpPr>
            <a:spLocks noGrp="1"/>
          </p:cNvSpPr>
          <p:nvPr>
            <p:ph idx="1"/>
          </p:nvPr>
        </p:nvSpPr>
        <p:spPr>
          <a:xfrm>
            <a:off x="762000" y="1340769"/>
            <a:ext cx="8274496" cy="5328592"/>
          </a:xfrm>
        </p:spPr>
        <p:txBody>
          <a:bodyPr/>
          <a:lstStyle/>
          <a:p>
            <a:pPr marL="0" lvl="0" indent="0" algn="just">
              <a:buNone/>
            </a:pPr>
            <a:r>
              <a:rPr lang="cs-CZ" altLang="cs-CZ" sz="2300" b="1" dirty="0">
                <a:solidFill>
                  <a:prstClr val="black"/>
                </a:solidFill>
              </a:rPr>
              <a:t>h) </a:t>
            </a:r>
            <a:r>
              <a:rPr lang="cs-CZ" altLang="cs-CZ" sz="2300" dirty="0">
                <a:solidFill>
                  <a:prstClr val="black"/>
                </a:solidFill>
              </a:rPr>
              <a:t>mít za jízdy na motocyklu nebo na mopedu na hlavě nasazenou </a:t>
            </a:r>
            <a:br>
              <a:rPr lang="cs-CZ" altLang="cs-CZ" sz="2300" dirty="0">
                <a:solidFill>
                  <a:prstClr val="black"/>
                </a:solidFill>
              </a:rPr>
            </a:br>
            <a:r>
              <a:rPr lang="cs-CZ" altLang="cs-CZ" sz="2300" dirty="0">
                <a:solidFill>
                  <a:prstClr val="black"/>
                </a:solidFill>
              </a:rPr>
              <a:t>a řádně připevněnou ochrannou přílbu schváleného typu podle zvláštního právního předpisu a chránit si za jízdy zrak vhodným způsobem, například brýlemi nebo štítem, pokud tím není snížena bezpečnost jízdy, například za deště nebo sněžení (výjimka Horská služba).</a:t>
            </a:r>
          </a:p>
          <a:p>
            <a:pPr marL="0" lvl="0" indent="0" algn="just">
              <a:spcBef>
                <a:spcPts val="0"/>
              </a:spcBef>
              <a:buNone/>
            </a:pPr>
            <a:endParaRPr lang="cs-CZ" altLang="cs-CZ" sz="2300" dirty="0">
              <a:solidFill>
                <a:prstClr val="black"/>
              </a:solidFill>
            </a:endParaRPr>
          </a:p>
          <a:p>
            <a:pPr marL="0" lvl="0" indent="0" algn="just">
              <a:spcBef>
                <a:spcPts val="0"/>
              </a:spcBef>
              <a:buNone/>
            </a:pPr>
            <a:r>
              <a:rPr lang="cs-CZ" altLang="cs-CZ" sz="2300" dirty="0">
                <a:solidFill>
                  <a:prstClr val="black"/>
                </a:solidFill>
              </a:rPr>
              <a:t>Nepřipoután může být řidič při couvání, ze zdravotních důvodů  (nutno mít potvrzení u sebe) a řidiči bezpečnostních sborů, ozbrojených sil, vojenského zpravodajství, obecní policie, jednotky požární ochrany, záchranného vozidla Horské služby </a:t>
            </a:r>
            <a:br>
              <a:rPr lang="cs-CZ" altLang="cs-CZ" sz="2300" dirty="0">
                <a:solidFill>
                  <a:prstClr val="black"/>
                </a:solidFill>
              </a:rPr>
            </a:br>
            <a:r>
              <a:rPr lang="cs-CZ" altLang="cs-CZ" sz="2300" dirty="0">
                <a:solidFill>
                  <a:prstClr val="black"/>
                </a:solidFill>
              </a:rPr>
              <a:t>a poskytovatele zdravotnické záchranné služby.</a:t>
            </a:r>
          </a:p>
          <a:p>
            <a:endParaRPr lang="cs-CZ" dirty="0"/>
          </a:p>
        </p:txBody>
      </p:sp>
    </p:spTree>
    <p:extLst>
      <p:ext uri="{BB962C8B-B14F-4D97-AF65-F5344CB8AC3E}">
        <p14:creationId xmlns:p14="http://schemas.microsoft.com/office/powerpoint/2010/main" val="3505498350"/>
      </p:ext>
    </p:extLst>
  </p:cSld>
  <p:clrMapOvr>
    <a:masterClrMapping/>
  </p:clrMapOvr>
  <p:transition spd="slow">
    <p:wipe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83104"/>
          </a:xfrm>
        </p:spPr>
        <p:txBody>
          <a:bodyPr/>
          <a:lstStyle/>
          <a:p>
            <a:r>
              <a:rPr lang="cs-CZ" sz="2400" b="1" dirty="0">
                <a:solidFill>
                  <a:prstClr val="black"/>
                </a:solidFill>
              </a:rPr>
              <a:t>Přestupky podle § 125c odst. 1 písm. k) zákona č. 361/2000 Sb.</a:t>
            </a:r>
            <a:endParaRPr lang="cs-CZ" dirty="0"/>
          </a:p>
        </p:txBody>
      </p:sp>
      <p:sp>
        <p:nvSpPr>
          <p:cNvPr id="3" name="Zástupný symbol pro obsah 2"/>
          <p:cNvSpPr>
            <a:spLocks noGrp="1"/>
          </p:cNvSpPr>
          <p:nvPr>
            <p:ph idx="1"/>
          </p:nvPr>
        </p:nvSpPr>
        <p:spPr>
          <a:xfrm>
            <a:off x="762000" y="1124744"/>
            <a:ext cx="8202488" cy="5462124"/>
          </a:xfrm>
        </p:spPr>
        <p:txBody>
          <a:bodyPr/>
          <a:lstStyle/>
          <a:p>
            <a:pPr marL="0" lvl="0" indent="0" algn="just">
              <a:spcBef>
                <a:spcPts val="0"/>
              </a:spcBef>
              <a:buNone/>
            </a:pPr>
            <a:r>
              <a:rPr lang="cs-CZ" altLang="cs-CZ" sz="2400" u="sng" dirty="0">
                <a:solidFill>
                  <a:prstClr val="black"/>
                </a:solidFill>
              </a:rPr>
              <a:t>Dítě nemusí být v sedačce při přepravě </a:t>
            </a:r>
          </a:p>
          <a:p>
            <a:pPr marL="0" lvl="0" indent="0" algn="just">
              <a:spcBef>
                <a:spcPts val="0"/>
              </a:spcBef>
              <a:buNone/>
            </a:pPr>
            <a:endParaRPr lang="cs-CZ" altLang="cs-CZ" sz="1000" u="sng" dirty="0">
              <a:solidFill>
                <a:prstClr val="black"/>
              </a:solidFill>
            </a:endParaRPr>
          </a:p>
          <a:p>
            <a:pPr marL="0" lvl="0" indent="0" algn="just">
              <a:spcBef>
                <a:spcPts val="0"/>
              </a:spcBef>
              <a:buNone/>
            </a:pPr>
            <a:endParaRPr lang="cs-CZ" altLang="cs-CZ" sz="1000" dirty="0">
              <a:solidFill>
                <a:prstClr val="black"/>
              </a:solidFill>
            </a:endParaRPr>
          </a:p>
          <a:p>
            <a:pPr lvl="0" algn="just">
              <a:spcBef>
                <a:spcPts val="0"/>
              </a:spcBef>
            </a:pPr>
            <a:r>
              <a:rPr lang="cs-CZ" altLang="cs-CZ" sz="2400" dirty="0">
                <a:solidFill>
                  <a:prstClr val="black"/>
                </a:solidFill>
              </a:rPr>
              <a:t>ve vozidle </a:t>
            </a:r>
            <a:r>
              <a:rPr lang="cs-CZ" sz="2400" dirty="0">
                <a:solidFill>
                  <a:prstClr val="black"/>
                </a:solidFill>
              </a:rPr>
              <a:t>bezpečnostních sborů při plnění služebních povinností, </a:t>
            </a:r>
          </a:p>
          <a:p>
            <a:pPr lvl="0" algn="just">
              <a:spcBef>
                <a:spcPts val="0"/>
              </a:spcBef>
            </a:pPr>
            <a:r>
              <a:rPr lang="cs-CZ" sz="2400" dirty="0">
                <a:solidFill>
                  <a:prstClr val="black"/>
                </a:solidFill>
              </a:rPr>
              <a:t>ve vozidle obecní policie při plnění jejích povinností, </a:t>
            </a:r>
          </a:p>
          <a:p>
            <a:pPr lvl="0" algn="just">
              <a:spcBef>
                <a:spcPts val="0"/>
              </a:spcBef>
            </a:pPr>
            <a:r>
              <a:rPr lang="cs-CZ" sz="2400" dirty="0">
                <a:solidFill>
                  <a:prstClr val="black"/>
                </a:solidFill>
              </a:rPr>
              <a:t>ve vozidle jednotky požární ochrany při řešení mimořádných událostí,</a:t>
            </a:r>
          </a:p>
          <a:p>
            <a:pPr lvl="0" algn="just">
              <a:spcBef>
                <a:spcPts val="0"/>
              </a:spcBef>
            </a:pPr>
            <a:r>
              <a:rPr lang="cs-CZ" sz="2400" dirty="0">
                <a:solidFill>
                  <a:prstClr val="black"/>
                </a:solidFill>
              </a:rPr>
              <a:t>ve vozidle poskytovatele zdravotnické záchranné služby </a:t>
            </a:r>
            <a:br>
              <a:rPr lang="cs-CZ" sz="2400" dirty="0">
                <a:solidFill>
                  <a:prstClr val="black"/>
                </a:solidFill>
              </a:rPr>
            </a:br>
            <a:r>
              <a:rPr lang="cs-CZ" sz="2400" dirty="0">
                <a:solidFill>
                  <a:prstClr val="black"/>
                </a:solidFill>
              </a:rPr>
              <a:t>a Horské služby při řešení mimořádných událostí nebo při poskytování zdravotních služeb přepravovanému dítěti,</a:t>
            </a:r>
          </a:p>
          <a:p>
            <a:pPr lvl="0" algn="just">
              <a:spcBef>
                <a:spcPts val="0"/>
              </a:spcBef>
            </a:pPr>
            <a:r>
              <a:rPr lang="cs-CZ" sz="2400" dirty="0">
                <a:solidFill>
                  <a:prstClr val="black"/>
                </a:solidFill>
              </a:rPr>
              <a:t>ve vozidle TAXI, ale nesmí být na sedadle vedle řidiče a musí být připoutáno bezpečnostním pásem.</a:t>
            </a:r>
          </a:p>
          <a:p>
            <a:pPr marL="0" lvl="0" indent="0" algn="just">
              <a:spcBef>
                <a:spcPts val="0"/>
              </a:spcBef>
              <a:buNone/>
            </a:pPr>
            <a:endParaRPr lang="cs-CZ" altLang="cs-CZ" sz="1000" dirty="0">
              <a:solidFill>
                <a:prstClr val="black"/>
              </a:solidFill>
            </a:endParaRPr>
          </a:p>
        </p:txBody>
      </p:sp>
    </p:spTree>
    <p:extLst>
      <p:ext uri="{BB962C8B-B14F-4D97-AF65-F5344CB8AC3E}">
        <p14:creationId xmlns:p14="http://schemas.microsoft.com/office/powerpoint/2010/main" val="543312271"/>
      </p:ext>
    </p:extLst>
  </p:cSld>
  <p:clrMapOvr>
    <a:masterClrMapping/>
  </p:clrMapOvr>
  <p:transition spd="slow">
    <p:wipe di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83104"/>
          </a:xfrm>
        </p:spPr>
        <p:txBody>
          <a:bodyPr/>
          <a:lstStyle/>
          <a:p>
            <a:r>
              <a:rPr lang="cs-CZ" sz="2400" b="1" dirty="0">
                <a:solidFill>
                  <a:prstClr val="black"/>
                </a:solidFill>
              </a:rPr>
              <a:t>Přestupky podle § 125c odst. 1 písm. f) zákona č. 361/2000 Sb.</a:t>
            </a:r>
            <a:endParaRPr lang="cs-CZ" dirty="0"/>
          </a:p>
        </p:txBody>
      </p:sp>
      <p:sp>
        <p:nvSpPr>
          <p:cNvPr id="3" name="Zástupný symbol pro obsah 2"/>
          <p:cNvSpPr>
            <a:spLocks noGrp="1"/>
          </p:cNvSpPr>
          <p:nvPr>
            <p:ph idx="1"/>
          </p:nvPr>
        </p:nvSpPr>
        <p:spPr>
          <a:xfrm>
            <a:off x="762000" y="1052736"/>
            <a:ext cx="8202488" cy="5805263"/>
          </a:xfrm>
        </p:spPr>
        <p:txBody>
          <a:bodyPr>
            <a:normAutofit/>
          </a:bodyPr>
          <a:lstStyle/>
          <a:p>
            <a:pPr marL="0" indent="0" algn="just">
              <a:buNone/>
            </a:pPr>
            <a:r>
              <a:rPr lang="cs-CZ" sz="2700" b="1" dirty="0">
                <a:solidFill>
                  <a:prstClr val="black"/>
                </a:solidFill>
              </a:rPr>
              <a:t>správní tresty za písm. f) bod 12 a 13</a:t>
            </a:r>
          </a:p>
          <a:p>
            <a:pPr marL="0" indent="0" algn="just">
              <a:buNone/>
            </a:pPr>
            <a:endParaRPr lang="cs-CZ" sz="1000" b="1" dirty="0">
              <a:solidFill>
                <a:prstClr val="black"/>
              </a:solidFill>
            </a:endParaRPr>
          </a:p>
          <a:p>
            <a:pPr algn="just"/>
            <a:r>
              <a:rPr lang="cs-CZ" sz="2700" dirty="0">
                <a:solidFill>
                  <a:prstClr val="black"/>
                </a:solidFill>
              </a:rPr>
              <a:t>pokuta </a:t>
            </a:r>
            <a:r>
              <a:rPr lang="cs-CZ" sz="2700" b="1" dirty="0">
                <a:solidFill>
                  <a:prstClr val="black"/>
                </a:solidFill>
              </a:rPr>
              <a:t>od 2 000 Kč do 5 000 Kč</a:t>
            </a:r>
            <a:r>
              <a:rPr lang="cs-CZ" sz="2700" dirty="0">
                <a:solidFill>
                  <a:prstClr val="black"/>
                </a:solidFill>
              </a:rPr>
              <a:t>​ (§ 125c odst. 5 písm. d)  </a:t>
            </a:r>
          </a:p>
          <a:p>
            <a:pPr algn="just"/>
            <a:r>
              <a:rPr lang="cs-CZ" sz="2700" dirty="0">
                <a:solidFill>
                  <a:prstClr val="black"/>
                </a:solidFill>
              </a:rPr>
              <a:t>zákaz činnosti - neukládá se </a:t>
            </a:r>
          </a:p>
          <a:p>
            <a:pPr algn="just"/>
            <a:r>
              <a:rPr lang="cs-CZ" sz="2700" dirty="0">
                <a:solidFill>
                  <a:prstClr val="black"/>
                </a:solidFill>
              </a:rPr>
              <a:t>příkazem na místě - ​</a:t>
            </a:r>
            <a:r>
              <a:rPr lang="cs-CZ" sz="2700" b="1" dirty="0">
                <a:solidFill>
                  <a:prstClr val="black"/>
                </a:solidFill>
              </a:rPr>
              <a:t>od 1 500 Kč do  2 000 Kč </a:t>
            </a:r>
            <a:r>
              <a:rPr lang="cs-CZ" sz="2700" dirty="0">
                <a:solidFill>
                  <a:prstClr val="black"/>
                </a:solidFill>
              </a:rPr>
              <a:t>(§ 125c odst. 7 písm. b) </a:t>
            </a:r>
          </a:p>
          <a:p>
            <a:pPr algn="just"/>
            <a:r>
              <a:rPr lang="cs-CZ" sz="2700" dirty="0">
                <a:solidFill>
                  <a:prstClr val="black"/>
                </a:solidFill>
              </a:rPr>
              <a:t>od uložení správního trestu nelze v rozhodnutí </a:t>
            </a:r>
            <a:br>
              <a:rPr lang="cs-CZ" sz="2700" dirty="0">
                <a:solidFill>
                  <a:prstClr val="black"/>
                </a:solidFill>
              </a:rPr>
            </a:br>
            <a:r>
              <a:rPr lang="cs-CZ" sz="2700" dirty="0">
                <a:solidFill>
                  <a:prstClr val="black"/>
                </a:solidFill>
              </a:rPr>
              <a:t>o přestupku upustit nebo podmíněně upustit (§ 125e odst. 3) </a:t>
            </a:r>
          </a:p>
          <a:p>
            <a:pPr algn="just"/>
            <a:r>
              <a:rPr lang="cs-CZ" sz="2700" dirty="0">
                <a:solidFill>
                  <a:prstClr val="black"/>
                </a:solidFill>
              </a:rPr>
              <a:t>bodové hodnocení – </a:t>
            </a:r>
            <a:r>
              <a:rPr lang="cs-CZ" sz="2700" b="1" dirty="0">
                <a:solidFill>
                  <a:prstClr val="black"/>
                </a:solidFill>
              </a:rPr>
              <a:t>4 body</a:t>
            </a:r>
          </a:p>
          <a:p>
            <a:pPr marL="0" indent="0" algn="just">
              <a:buNone/>
            </a:pPr>
            <a:endParaRPr lang="cs-CZ" sz="2200" dirty="0">
              <a:solidFill>
                <a:prstClr val="black"/>
              </a:solidFill>
            </a:endParaRPr>
          </a:p>
        </p:txBody>
      </p:sp>
    </p:spTree>
    <p:extLst>
      <p:ext uri="{BB962C8B-B14F-4D97-AF65-F5344CB8AC3E}">
        <p14:creationId xmlns:p14="http://schemas.microsoft.com/office/powerpoint/2010/main" val="1856783828"/>
      </p:ext>
    </p:extLst>
  </p:cSld>
  <p:clrMapOvr>
    <a:masterClrMapping/>
  </p:clrMapOvr>
  <p:transition spd="slow">
    <p:wipe di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77F524-8FE8-9D45-143C-6CF8F7EBC8C6}"/>
              </a:ext>
            </a:extLst>
          </p:cNvPr>
          <p:cNvSpPr>
            <a:spLocks noGrp="1"/>
          </p:cNvSpPr>
          <p:nvPr>
            <p:ph type="title"/>
          </p:nvPr>
        </p:nvSpPr>
        <p:spPr>
          <a:xfrm>
            <a:off x="762000" y="269632"/>
            <a:ext cx="8077200" cy="694592"/>
          </a:xfrm>
        </p:spPr>
        <p:txBody>
          <a:bodyPr>
            <a:normAutofit/>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Přestupky podle § 125c odst. 1 písm. f) zákona č. 361/2000 Sb.</a:t>
            </a:r>
            <a:endParaRPr lang="cs-CZ" dirty="0"/>
          </a:p>
        </p:txBody>
      </p:sp>
      <p:sp>
        <p:nvSpPr>
          <p:cNvPr id="3" name="Zástupný obsah 2">
            <a:extLst>
              <a:ext uri="{FF2B5EF4-FFF2-40B4-BE49-F238E27FC236}">
                <a16:creationId xmlns:a16="http://schemas.microsoft.com/office/drawing/2014/main" id="{D2895BDB-37D6-0D32-836E-C3466281C9D5}"/>
              </a:ext>
            </a:extLst>
          </p:cNvPr>
          <p:cNvSpPr>
            <a:spLocks noGrp="1"/>
          </p:cNvSpPr>
          <p:nvPr>
            <p:ph idx="1"/>
          </p:nvPr>
        </p:nvSpPr>
        <p:spPr>
          <a:xfrm>
            <a:off x="762000" y="1052736"/>
            <a:ext cx="8077200" cy="5688631"/>
          </a:xfrm>
        </p:spPr>
        <p:txBody>
          <a:bodyPr>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800" b="1" i="0" u="none" strike="noStrike" kern="1200" cap="none" spc="0" normalizeH="0" baseline="0" noProof="0" dirty="0">
                <a:ln>
                  <a:noFill/>
                </a:ln>
                <a:solidFill>
                  <a:prstClr val="black"/>
                </a:solidFill>
                <a:effectLst/>
                <a:uLnTx/>
                <a:uFillTx/>
                <a:latin typeface="Calibri"/>
                <a:ea typeface="+mn-ea"/>
                <a:cs typeface="+mn-cs"/>
              </a:rPr>
              <a:t>§ 125c  odst. 1 písm. f) bod 14</a:t>
            </a:r>
            <a:endParaRPr kumimoji="0" lang="cs-CZ" sz="2800" b="0" i="0" u="none" strike="noStrike" kern="1200" cap="none" spc="0" normalizeH="0" baseline="0" noProof="0" dirty="0">
              <a:ln>
                <a:noFill/>
              </a:ln>
              <a:solidFill>
                <a:prstClr val="black"/>
              </a:solidFill>
              <a:effectLst/>
              <a:uLnTx/>
              <a:uFillTx/>
              <a:latin typeface="Calibri"/>
              <a:ea typeface="+mn-ea"/>
              <a:cs typeface="+mn-cs"/>
            </a:endParaRPr>
          </a:p>
          <a:p>
            <a:pPr algn="just"/>
            <a:r>
              <a:rPr lang="cs-CZ" sz="2800" dirty="0">
                <a:solidFill>
                  <a:srgbClr val="00B050"/>
                </a:solidFill>
              </a:rPr>
              <a:t>při řízení vozidla v rozporu s § 12 odst. 5 při přejíždění </a:t>
            </a:r>
            <a:br>
              <a:rPr lang="cs-CZ" sz="2800" dirty="0">
                <a:solidFill>
                  <a:srgbClr val="00B050"/>
                </a:solidFill>
              </a:rPr>
            </a:br>
            <a:r>
              <a:rPr lang="cs-CZ" sz="2800" dirty="0">
                <a:solidFill>
                  <a:srgbClr val="00B050"/>
                </a:solidFill>
              </a:rPr>
              <a:t>z jednoho jízdního pruhu do druhého ohrozí řidiče jedoucího v jízdním pruhu, do kterého přejíždí.</a:t>
            </a:r>
          </a:p>
          <a:p>
            <a:pPr algn="just"/>
            <a:endParaRPr lang="cs-CZ" sz="2600" dirty="0"/>
          </a:p>
          <a:p>
            <a:pPr marL="0" indent="0" algn="just">
              <a:buNone/>
            </a:pPr>
            <a:r>
              <a:rPr lang="cs-CZ" sz="2600" b="1" dirty="0"/>
              <a:t>§ 12 odst. 5 </a:t>
            </a:r>
            <a:r>
              <a:rPr lang="cs-CZ" sz="2600" dirty="0"/>
              <a:t>Přejíždět z jednoho jízdního pruhu do druhého smí řidič jen tehdy, neohrozí-li a neomezí-li řidiče jedoucího </a:t>
            </a:r>
            <a:br>
              <a:rPr lang="cs-CZ" sz="2600" dirty="0"/>
            </a:br>
            <a:r>
              <a:rPr lang="cs-CZ" sz="2600" dirty="0"/>
              <a:t>v jízdním pruhu, do kterého přejíždí; přitom musí dávat znamení o změně směru jízdy. Při souběžné jízdě umožní řidiči vozidel jedoucích v průběžném pruhu řidičům vozidel do tohoto pruhu přejíždějících z pruhu, který přestal být průběžným, vjet tak, aby se vozidla jedoucí v průběžném pruhu a vozidla do něho přejíždějící mohla řadit střídavě po jednom do jízdního proudu průběžného pruhu. Tam, kde se dva jízdní pruhy sbíhají v jeden, aniž by bylo zřejmé, který z nich je průběžný, nesmí řidič jedoucí v levém jízdním pruhu ohrozit řidiče jedoucího </a:t>
            </a:r>
            <a:br>
              <a:rPr lang="cs-CZ" sz="2600" dirty="0"/>
            </a:br>
            <a:r>
              <a:rPr lang="cs-CZ" sz="2600" dirty="0"/>
              <a:t>v pravém jízdním pruhu.</a:t>
            </a:r>
          </a:p>
        </p:txBody>
      </p:sp>
    </p:spTree>
    <p:extLst>
      <p:ext uri="{BB962C8B-B14F-4D97-AF65-F5344CB8AC3E}">
        <p14:creationId xmlns:p14="http://schemas.microsoft.com/office/powerpoint/2010/main" val="199091400"/>
      </p:ext>
    </p:extLst>
  </p:cSld>
  <p:clrMapOvr>
    <a:masterClrMapping/>
  </p:clrMapOvr>
  <p:transition spd="slow">
    <p:wipe di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15A76D-B4AD-F54A-69B5-4C56809C23CF}"/>
              </a:ext>
            </a:extLst>
          </p:cNvPr>
          <p:cNvSpPr>
            <a:spLocks noGrp="1"/>
          </p:cNvSpPr>
          <p:nvPr>
            <p:ph type="title"/>
          </p:nvPr>
        </p:nvSpPr>
        <p:spPr>
          <a:xfrm>
            <a:off x="762000" y="269632"/>
            <a:ext cx="8077200" cy="694592"/>
          </a:xfrm>
        </p:spPr>
        <p:txBody>
          <a:bodyPr>
            <a:normAutofit/>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Přestupky podle § 125c odst. 1 písm. f) zákona č. 361/2000 Sb.</a:t>
            </a:r>
            <a:endParaRPr lang="cs-CZ" dirty="0"/>
          </a:p>
        </p:txBody>
      </p:sp>
      <p:sp>
        <p:nvSpPr>
          <p:cNvPr id="3" name="Zástupný obsah 2">
            <a:extLst>
              <a:ext uri="{FF2B5EF4-FFF2-40B4-BE49-F238E27FC236}">
                <a16:creationId xmlns:a16="http://schemas.microsoft.com/office/drawing/2014/main" id="{9C41FDD8-4A8F-E065-4E3D-8DEB269B80E5}"/>
              </a:ext>
            </a:extLst>
          </p:cNvPr>
          <p:cNvSpPr>
            <a:spLocks noGrp="1"/>
          </p:cNvSpPr>
          <p:nvPr>
            <p:ph idx="1"/>
          </p:nvPr>
        </p:nvSpPr>
        <p:spPr>
          <a:xfrm>
            <a:off x="762000" y="1268761"/>
            <a:ext cx="8077200" cy="4625016"/>
          </a:xfrm>
        </p:spPr>
        <p:txBody>
          <a:bodyPr>
            <a:normAutofit lnSpcReduction="1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písm. f) bod 14</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11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mn-cs"/>
              </a:rPr>
              <a:t>pokuta </a:t>
            </a:r>
            <a:r>
              <a:rPr kumimoji="0" lang="cs-CZ" sz="2700" b="1" i="0" u="none" strike="noStrike" kern="1200" cap="none" spc="0" normalizeH="0" baseline="0" noProof="0" dirty="0">
                <a:ln>
                  <a:noFill/>
                </a:ln>
                <a:solidFill>
                  <a:prstClr val="black"/>
                </a:solidFill>
                <a:effectLst/>
                <a:uLnTx/>
                <a:uFillTx/>
                <a:latin typeface="Calibri"/>
                <a:ea typeface="+mn-ea"/>
                <a:cs typeface="+mn-cs"/>
              </a:rPr>
              <a:t>od 2 000 Kč do 5 000 Kč</a:t>
            </a:r>
            <a:r>
              <a:rPr kumimoji="0" lang="cs-CZ" sz="2700" b="0" i="0" u="none" strike="noStrike" kern="1200" cap="none" spc="0" normalizeH="0" baseline="0" noProof="0" dirty="0">
                <a:ln>
                  <a:noFill/>
                </a:ln>
                <a:solidFill>
                  <a:prstClr val="black"/>
                </a:solidFill>
                <a:effectLst/>
                <a:uLnTx/>
                <a:uFillTx/>
                <a:latin typeface="Calibri"/>
                <a:ea typeface="+mn-ea"/>
                <a:cs typeface="+mn-cs"/>
              </a:rPr>
              <a:t>​ (§ 125c odst. 5 </a:t>
            </a:r>
            <a:br>
              <a:rPr kumimoji="0" lang="cs-CZ" sz="2700" b="0" i="0" u="none" strike="noStrike" kern="1200" cap="none" spc="0" normalizeH="0" baseline="0" noProof="0" dirty="0">
                <a:ln>
                  <a:noFill/>
                </a:ln>
                <a:solidFill>
                  <a:prstClr val="black"/>
                </a:solidFill>
                <a:effectLst/>
                <a:uLnTx/>
                <a:uFillTx/>
                <a:latin typeface="Calibri"/>
                <a:ea typeface="+mn-ea"/>
                <a:cs typeface="+mn-cs"/>
              </a:rPr>
            </a:br>
            <a:r>
              <a:rPr kumimoji="0" lang="cs-CZ" sz="2700" b="0" i="0" u="none" strike="noStrike" kern="1200" cap="none" spc="0" normalizeH="0" baseline="0" noProof="0" dirty="0">
                <a:ln>
                  <a:noFill/>
                </a:ln>
                <a:solidFill>
                  <a:prstClr val="black"/>
                </a:solidFill>
                <a:effectLst/>
                <a:uLnTx/>
                <a:uFillTx/>
                <a:latin typeface="Calibri"/>
                <a:ea typeface="+mn-ea"/>
                <a:cs typeface="+mn-cs"/>
              </a:rPr>
              <a:t>písm. d)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mn-cs"/>
              </a:rPr>
              <a:t>zákaz činnosti - </a:t>
            </a:r>
            <a:r>
              <a:rPr kumimoji="0" lang="cs-CZ" sz="2700" b="1" i="0" u="none" strike="noStrike" kern="1200" cap="none" spc="0" normalizeH="0" baseline="0" noProof="0" dirty="0">
                <a:ln>
                  <a:noFill/>
                </a:ln>
                <a:solidFill>
                  <a:prstClr val="black"/>
                </a:solidFill>
                <a:effectLst/>
                <a:uLnTx/>
                <a:uFillTx/>
                <a:latin typeface="Calibri"/>
                <a:ea typeface="+mn-ea"/>
                <a:cs typeface="+mn-cs"/>
              </a:rPr>
              <a:t>neukládá se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mn-cs"/>
              </a:rPr>
              <a:t>příkazem na místě - ​</a:t>
            </a:r>
            <a:r>
              <a:rPr kumimoji="0" lang="cs-CZ" sz="2700" b="1" i="0" u="none" strike="noStrike" kern="1200" cap="none" spc="0" normalizeH="0" baseline="0" noProof="0" dirty="0">
                <a:ln>
                  <a:noFill/>
                </a:ln>
                <a:solidFill>
                  <a:prstClr val="black"/>
                </a:solidFill>
                <a:effectLst/>
                <a:uLnTx/>
                <a:uFillTx/>
                <a:latin typeface="Calibri"/>
                <a:ea typeface="+mn-ea"/>
                <a:cs typeface="+mn-cs"/>
              </a:rPr>
              <a:t>od 1 500 Kč do  2 000 Kč </a:t>
            </a:r>
            <a:r>
              <a:rPr kumimoji="0" lang="cs-CZ" sz="2700" b="0" i="0" u="none" strike="noStrike" kern="1200" cap="none" spc="0" normalizeH="0" baseline="0" noProof="0" dirty="0">
                <a:ln>
                  <a:noFill/>
                </a:ln>
                <a:solidFill>
                  <a:prstClr val="black"/>
                </a:solidFill>
                <a:effectLst/>
                <a:uLnTx/>
                <a:uFillTx/>
                <a:latin typeface="Calibri"/>
                <a:ea typeface="+mn-ea"/>
                <a:cs typeface="+mn-cs"/>
              </a:rPr>
              <a:t>(§ 125c odst. 7 písm. b)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mn-cs"/>
              </a:rPr>
              <a:t>od uložení správního trestu nelze v rozhodnutí </a:t>
            </a:r>
            <a:br>
              <a:rPr kumimoji="0" lang="cs-CZ" sz="2700" b="0" i="0" u="none" strike="noStrike" kern="1200" cap="none" spc="0" normalizeH="0" baseline="0" noProof="0" dirty="0">
                <a:ln>
                  <a:noFill/>
                </a:ln>
                <a:solidFill>
                  <a:prstClr val="black"/>
                </a:solidFill>
                <a:effectLst/>
                <a:uLnTx/>
                <a:uFillTx/>
                <a:latin typeface="Calibri"/>
                <a:ea typeface="+mn-ea"/>
                <a:cs typeface="+mn-cs"/>
              </a:rPr>
            </a:br>
            <a:r>
              <a:rPr kumimoji="0" lang="cs-CZ" sz="2700" b="0" i="0" u="none" strike="noStrike" kern="1200" cap="none" spc="0" normalizeH="0" baseline="0" noProof="0" dirty="0">
                <a:ln>
                  <a:noFill/>
                </a:ln>
                <a:solidFill>
                  <a:prstClr val="black"/>
                </a:solidFill>
                <a:effectLst/>
                <a:uLnTx/>
                <a:uFillTx/>
                <a:latin typeface="Calibri"/>
                <a:ea typeface="+mn-ea"/>
                <a:cs typeface="+mn-cs"/>
              </a:rPr>
              <a:t>o přestupku upustit nebo podmíněně upustit (§ 125e odst. 3)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mn-cs"/>
              </a:rPr>
              <a:t>bodové hodnocení – </a:t>
            </a:r>
            <a:r>
              <a:rPr kumimoji="0" lang="cs-CZ" sz="2700" b="1" i="0" u="none" strike="noStrike" kern="1200" cap="none" spc="0" normalizeH="0" baseline="0" noProof="0" dirty="0">
                <a:ln>
                  <a:noFill/>
                </a:ln>
                <a:solidFill>
                  <a:prstClr val="black"/>
                </a:solidFill>
                <a:effectLst/>
                <a:uLnTx/>
                <a:uFillTx/>
                <a:latin typeface="Calibri"/>
                <a:ea typeface="+mn-ea"/>
                <a:cs typeface="+mn-cs"/>
              </a:rPr>
              <a:t>4 body</a:t>
            </a:r>
          </a:p>
          <a:p>
            <a:endParaRPr lang="cs-CZ" dirty="0"/>
          </a:p>
        </p:txBody>
      </p:sp>
    </p:spTree>
    <p:extLst>
      <p:ext uri="{BB962C8B-B14F-4D97-AF65-F5344CB8AC3E}">
        <p14:creationId xmlns:p14="http://schemas.microsoft.com/office/powerpoint/2010/main" val="3143447604"/>
      </p:ext>
    </p:extLst>
  </p:cSld>
  <p:clrMapOvr>
    <a:masterClrMapping/>
  </p:clrMapOvr>
  <p:transition spd="slow">
    <p:wipe di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00063E-7DC9-06EF-2731-40995C8C8CA5}"/>
              </a:ext>
            </a:extLst>
          </p:cNvPr>
          <p:cNvSpPr>
            <a:spLocks noGrp="1"/>
          </p:cNvSpPr>
          <p:nvPr>
            <p:ph type="title"/>
          </p:nvPr>
        </p:nvSpPr>
        <p:spPr>
          <a:xfrm>
            <a:off x="762000" y="269632"/>
            <a:ext cx="8077200" cy="639088"/>
          </a:xfrm>
        </p:spPr>
        <p:txBody>
          <a:bodyPr>
            <a:normAutofit/>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Přestupky podle § 125c odst. 1 písm. f) zákona č. 361/2000 Sb.</a:t>
            </a:r>
            <a:endParaRPr lang="cs-CZ" dirty="0"/>
          </a:p>
        </p:txBody>
      </p:sp>
      <p:sp>
        <p:nvSpPr>
          <p:cNvPr id="3" name="Zástupný obsah 2">
            <a:extLst>
              <a:ext uri="{FF2B5EF4-FFF2-40B4-BE49-F238E27FC236}">
                <a16:creationId xmlns:a16="http://schemas.microsoft.com/office/drawing/2014/main" id="{A996823A-4CBB-8903-C22E-182A665D94D5}"/>
              </a:ext>
            </a:extLst>
          </p:cNvPr>
          <p:cNvSpPr>
            <a:spLocks noGrp="1"/>
          </p:cNvSpPr>
          <p:nvPr>
            <p:ph idx="1"/>
          </p:nvPr>
        </p:nvSpPr>
        <p:spPr>
          <a:xfrm>
            <a:off x="762000" y="980728"/>
            <a:ext cx="8077200" cy="5760640"/>
          </a:xfrm>
        </p:spPr>
        <p:txBody>
          <a:bodyPr>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600" b="1" i="0" u="none" strike="noStrike" kern="1200" cap="none" spc="0" normalizeH="0" baseline="0" noProof="0" dirty="0">
                <a:ln>
                  <a:noFill/>
                </a:ln>
                <a:solidFill>
                  <a:prstClr val="black"/>
                </a:solidFill>
                <a:effectLst/>
                <a:uLnTx/>
                <a:uFillTx/>
                <a:latin typeface="Calibri"/>
                <a:ea typeface="+mn-ea"/>
                <a:cs typeface="+mn-cs"/>
              </a:rPr>
              <a:t>§ 125c  odst. 1 písm. f) bod 15</a:t>
            </a:r>
          </a:p>
          <a:p>
            <a:pPr algn="just">
              <a:defRPr/>
            </a:pPr>
            <a:r>
              <a:rPr lang="cs-CZ" sz="2600" dirty="0">
                <a:solidFill>
                  <a:srgbClr val="00B050"/>
                </a:solidFill>
                <a:latin typeface="Calibri"/>
              </a:rPr>
              <a:t>při řízení vozidla v rozporu s § 4 písm. b) neuposlechne zákaz jízdy nebo příkaz směru jízdy podle § 124 odst. 12 písm. e) </a:t>
            </a:r>
          </a:p>
          <a:p>
            <a:pPr marL="0" indent="0" algn="just">
              <a:buNone/>
              <a:defRPr/>
            </a:pPr>
            <a:r>
              <a:rPr lang="cs-CZ" sz="2400" b="1" dirty="0">
                <a:solidFill>
                  <a:prstClr val="black"/>
                </a:solidFill>
                <a:latin typeface="Calibri"/>
              </a:rPr>
              <a:t>§ 4 písm. b) </a:t>
            </a:r>
            <a:r>
              <a:rPr lang="cs-CZ" sz="2400" dirty="0">
                <a:solidFill>
                  <a:prstClr val="black"/>
                </a:solidFill>
                <a:latin typeface="Calibri"/>
              </a:rPr>
              <a:t>- řídit se pravidly provozu na pozemních komunikacích upravenými tímto zákonem, pokyny policisty, pokyny osob oprávněných k řízení nebo usměrňování provozu na pozemních komunikacích podle § 75 odst. 5, 8 až 10 </a:t>
            </a:r>
            <a:br>
              <a:rPr lang="cs-CZ" sz="2400" dirty="0">
                <a:solidFill>
                  <a:prstClr val="black"/>
                </a:solidFill>
                <a:latin typeface="Calibri"/>
              </a:rPr>
            </a:br>
            <a:r>
              <a:rPr lang="cs-CZ" sz="2400" dirty="0">
                <a:solidFill>
                  <a:prstClr val="black"/>
                </a:solidFill>
                <a:latin typeface="Calibri"/>
              </a:rPr>
              <a:t>a zastavování vozidel podle § 79 odst. 1 a pokyny osob, o nichž to stanoví zvláštní právní předpis, vydanými k zajištění bezpečnosti a plynulosti provozu na pozemních komunikacích,</a:t>
            </a:r>
          </a:p>
          <a:p>
            <a:pPr marL="0" marR="0" lvl="0" indent="0" algn="just" defTabSz="914400" rtl="0" eaLnBrk="1" fontAlgn="auto" latinLnBrk="0" hangingPunct="1">
              <a:lnSpc>
                <a:spcPct val="100000"/>
              </a:lnSpc>
              <a:spcBef>
                <a:spcPct val="20000"/>
              </a:spcBef>
              <a:spcAft>
                <a:spcPts val="0"/>
              </a:spcAft>
              <a:buClrTx/>
              <a:buSzTx/>
              <a:buNone/>
              <a:tabLst/>
              <a:defRPr/>
            </a:pPr>
            <a:r>
              <a:rPr kumimoji="0" lang="cs-CZ" sz="2400" b="1" i="0" u="none" strike="noStrike" kern="1200" cap="none" spc="0" normalizeH="0" baseline="0" noProof="0" dirty="0">
                <a:ln>
                  <a:noFill/>
                </a:ln>
                <a:solidFill>
                  <a:prstClr val="black"/>
                </a:solidFill>
                <a:effectLst/>
                <a:uLnTx/>
                <a:uFillTx/>
                <a:latin typeface="Calibri"/>
                <a:ea typeface="+mn-ea"/>
                <a:cs typeface="+mn-cs"/>
              </a:rPr>
              <a:t>§ 124 odst. 12 písm. e) </a:t>
            </a:r>
            <a:r>
              <a:rPr kumimoji="0" lang="cs-CZ" sz="2400" i="0" u="none" strike="noStrike" kern="1200" cap="none" spc="0" normalizeH="0" baseline="0" noProof="0" dirty="0">
                <a:ln>
                  <a:noFill/>
                </a:ln>
                <a:solidFill>
                  <a:prstClr val="black"/>
                </a:solidFill>
                <a:effectLst/>
                <a:uLnTx/>
                <a:uFillTx/>
                <a:latin typeface="Calibri"/>
                <a:ea typeface="+mn-ea"/>
                <a:cs typeface="+mn-cs"/>
              </a:rPr>
              <a:t>policista je oprávněn zakázat řidiči jízdu na nezbytně nutnou dobu nebo mu přikázat směr jízdy, vyžaduje-li to bezpečnost a plynulost provozu na pozemních komunikacích, popřípadě jiný veřejný zájem</a:t>
            </a:r>
          </a:p>
          <a:p>
            <a:pPr marL="0" indent="0">
              <a:buNone/>
            </a:pPr>
            <a:endParaRPr lang="cs-CZ" dirty="0"/>
          </a:p>
        </p:txBody>
      </p:sp>
    </p:spTree>
    <p:extLst>
      <p:ext uri="{BB962C8B-B14F-4D97-AF65-F5344CB8AC3E}">
        <p14:creationId xmlns:p14="http://schemas.microsoft.com/office/powerpoint/2010/main" val="801866945"/>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11096"/>
          </a:xfrm>
        </p:spPr>
        <p:txBody>
          <a:bodyPr>
            <a:normAutofit/>
          </a:bodyPr>
          <a:lstStyle/>
          <a:p>
            <a:pPr algn="ctr"/>
            <a:r>
              <a:rPr lang="cs-CZ" sz="2600" b="1" dirty="0">
                <a:solidFill>
                  <a:prstClr val="black"/>
                </a:solidFill>
              </a:rPr>
              <a:t>Novela zákona o silničním provozu</a:t>
            </a:r>
            <a:endParaRPr lang="cs-CZ" dirty="0"/>
          </a:p>
        </p:txBody>
      </p:sp>
      <p:sp>
        <p:nvSpPr>
          <p:cNvPr id="3" name="Zástupný symbol pro obsah 2"/>
          <p:cNvSpPr>
            <a:spLocks noGrp="1"/>
          </p:cNvSpPr>
          <p:nvPr>
            <p:ph idx="1"/>
          </p:nvPr>
        </p:nvSpPr>
        <p:spPr>
          <a:xfrm>
            <a:off x="887288" y="980728"/>
            <a:ext cx="8077200" cy="5760639"/>
          </a:xfrm>
        </p:spPr>
        <p:txBody>
          <a:bodyPr>
            <a:normAutofit/>
          </a:bodyPr>
          <a:lstStyle/>
          <a:p>
            <a:pPr marL="0" lvl="0" indent="0">
              <a:buNone/>
            </a:pPr>
            <a:r>
              <a:rPr lang="cs-CZ" sz="2400" b="1" u="sng" dirty="0">
                <a:solidFill>
                  <a:prstClr val="black"/>
                </a:solidFill>
              </a:rPr>
              <a:t>Správní trestání – pokuty</a:t>
            </a:r>
          </a:p>
          <a:p>
            <a:pPr>
              <a:lnSpc>
                <a:spcPct val="110000"/>
              </a:lnSpc>
              <a:spcBef>
                <a:spcPts val="1200"/>
              </a:spcBef>
            </a:pPr>
            <a:r>
              <a:rPr lang="cs-CZ" sz="2400" b="1" dirty="0"/>
              <a:t>4 pásma </a:t>
            </a:r>
            <a:r>
              <a:rPr lang="cs-CZ" sz="2400" dirty="0"/>
              <a:t>sazeb pokut </a:t>
            </a:r>
            <a:r>
              <a:rPr lang="cs-CZ" sz="2400" b="1" dirty="0"/>
              <a:t>u</a:t>
            </a:r>
            <a:r>
              <a:rPr lang="cs-CZ" sz="2400" dirty="0"/>
              <a:t> </a:t>
            </a:r>
            <a:r>
              <a:rPr lang="cs-CZ" sz="2400" b="1" dirty="0"/>
              <a:t>příkazů na místě</a:t>
            </a:r>
          </a:p>
          <a:p>
            <a:pPr lvl="1">
              <a:lnSpc>
                <a:spcPct val="120000"/>
              </a:lnSpc>
              <a:spcBef>
                <a:spcPts val="1200"/>
              </a:spcBef>
              <a:buFontTx/>
              <a:buChar char="-"/>
            </a:pPr>
            <a:r>
              <a:rPr lang="cs-CZ" sz="2400" dirty="0"/>
              <a:t>4 500 - 5 000 Kč</a:t>
            </a:r>
          </a:p>
          <a:p>
            <a:pPr lvl="1">
              <a:lnSpc>
                <a:spcPct val="110000"/>
              </a:lnSpc>
              <a:spcBef>
                <a:spcPts val="1200"/>
              </a:spcBef>
              <a:buFontTx/>
              <a:buChar char="-"/>
            </a:pPr>
            <a:r>
              <a:rPr lang="cs-CZ" sz="2400" dirty="0"/>
              <a:t>2 500 – 3 500 Kč</a:t>
            </a:r>
          </a:p>
          <a:p>
            <a:pPr lvl="1">
              <a:lnSpc>
                <a:spcPct val="110000"/>
              </a:lnSpc>
              <a:spcBef>
                <a:spcPts val="1200"/>
              </a:spcBef>
              <a:buFontTx/>
              <a:buChar char="-"/>
            </a:pPr>
            <a:r>
              <a:rPr lang="cs-CZ" sz="2400" dirty="0"/>
              <a:t>1 500 – 2 000 Kč</a:t>
            </a:r>
          </a:p>
          <a:p>
            <a:pPr lvl="1">
              <a:lnSpc>
                <a:spcPct val="110000"/>
              </a:lnSpc>
              <a:spcBef>
                <a:spcPts val="1200"/>
              </a:spcBef>
              <a:buFontTx/>
              <a:buChar char="-"/>
            </a:pPr>
            <a:r>
              <a:rPr lang="cs-CZ" sz="2400" b="1" dirty="0"/>
              <a:t>do 1 500 Kč </a:t>
            </a:r>
            <a:r>
              <a:rPr lang="cs-CZ" sz="2400" dirty="0"/>
              <a:t>(nejmírnější pásmo – pouze u písm. k) </a:t>
            </a:r>
            <a:br>
              <a:rPr lang="cs-CZ" sz="2400" dirty="0"/>
            </a:br>
            <a:r>
              <a:rPr lang="cs-CZ" sz="2400" dirty="0"/>
              <a:t>/lze i domluva/; nově i rychlost do 10 km/h) </a:t>
            </a:r>
          </a:p>
          <a:p>
            <a:pPr marL="720000" algn="just">
              <a:lnSpc>
                <a:spcPct val="110000"/>
              </a:lnSpc>
              <a:spcBef>
                <a:spcPts val="1200"/>
              </a:spcBef>
            </a:pPr>
            <a:r>
              <a:rPr lang="cs-CZ" sz="2400" b="1" dirty="0"/>
              <a:t>rozšíření okruhu přestupků</a:t>
            </a:r>
            <a:r>
              <a:rPr lang="cs-CZ" sz="2400" dirty="0"/>
              <a:t>, které lze projednat příkazem na místě</a:t>
            </a:r>
          </a:p>
          <a:p>
            <a:pPr marL="720000" algn="just">
              <a:lnSpc>
                <a:spcPct val="110000"/>
              </a:lnSpc>
              <a:spcBef>
                <a:spcPts val="1200"/>
              </a:spcBef>
            </a:pPr>
            <a:r>
              <a:rPr lang="cs-CZ" sz="2400" dirty="0"/>
              <a:t>lze projednat </a:t>
            </a:r>
            <a:r>
              <a:rPr lang="cs-CZ" sz="2400" b="1" dirty="0"/>
              <a:t>příkazem na místě výhradně přestupky uvedené v zákoně o sil. provozu</a:t>
            </a:r>
          </a:p>
          <a:p>
            <a:pPr marL="0" indent="0">
              <a:buNone/>
            </a:pPr>
            <a:endParaRPr lang="cs-CZ" dirty="0"/>
          </a:p>
        </p:txBody>
      </p:sp>
    </p:spTree>
    <p:extLst>
      <p:ext uri="{BB962C8B-B14F-4D97-AF65-F5344CB8AC3E}">
        <p14:creationId xmlns:p14="http://schemas.microsoft.com/office/powerpoint/2010/main" val="4023306942"/>
      </p:ext>
    </p:extLst>
  </p:cSld>
  <p:clrMapOvr>
    <a:masterClrMapping/>
  </p:clrMapOvr>
  <p:transition spd="slow">
    <p:wipe dir="d"/>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E2F3A3-C637-064B-EA8B-D163BC672F37}"/>
              </a:ext>
            </a:extLst>
          </p:cNvPr>
          <p:cNvSpPr>
            <a:spLocks noGrp="1"/>
          </p:cNvSpPr>
          <p:nvPr>
            <p:ph type="title"/>
          </p:nvPr>
        </p:nvSpPr>
        <p:spPr>
          <a:xfrm>
            <a:off x="762000" y="269632"/>
            <a:ext cx="8077200" cy="694592"/>
          </a:xfrm>
        </p:spPr>
        <p:txBody>
          <a:bodyPr>
            <a:normAutofit/>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Přestupky podle § 125c odst. 1 písm. f) zákona č. 361/2000 Sb.</a:t>
            </a:r>
            <a:endParaRPr lang="cs-CZ" dirty="0"/>
          </a:p>
        </p:txBody>
      </p:sp>
      <p:sp>
        <p:nvSpPr>
          <p:cNvPr id="3" name="Zástupný obsah 2">
            <a:extLst>
              <a:ext uri="{FF2B5EF4-FFF2-40B4-BE49-F238E27FC236}">
                <a16:creationId xmlns:a16="http://schemas.microsoft.com/office/drawing/2014/main" id="{FBAB913F-AD3F-4BBD-CC0F-14A0F80BD4B2}"/>
              </a:ext>
            </a:extLst>
          </p:cNvPr>
          <p:cNvSpPr>
            <a:spLocks noGrp="1"/>
          </p:cNvSpPr>
          <p:nvPr>
            <p:ph idx="1"/>
          </p:nvPr>
        </p:nvSpPr>
        <p:spPr>
          <a:xfrm>
            <a:off x="899592" y="1340769"/>
            <a:ext cx="7939608" cy="4553008"/>
          </a:xfrm>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f) bod 15</a:t>
            </a:r>
            <a:endParaRPr kumimoji="0" lang="cs-CZ" sz="2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pokuta </a:t>
            </a:r>
            <a:r>
              <a:rPr kumimoji="0" lang="cs-CZ" sz="2700" b="1" i="0" u="none" strike="noStrike" kern="1200" cap="none" spc="0" normalizeH="0" baseline="0" noProof="0" dirty="0">
                <a:ln>
                  <a:noFill/>
                </a:ln>
                <a:solidFill>
                  <a:prstClr val="black"/>
                </a:solidFill>
                <a:effectLst/>
                <a:uLnTx/>
                <a:uFillTx/>
                <a:latin typeface="Calibri"/>
                <a:ea typeface="+mn-ea"/>
                <a:cs typeface="Arial"/>
              </a:rPr>
              <a:t>od 7 000 Kč do 25 000 Kč</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 125c odst. 5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písm. b)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zákaz činnosti </a:t>
            </a:r>
            <a:r>
              <a:rPr kumimoji="0" lang="cs-CZ" sz="2700" b="1" i="0" u="none" strike="noStrike" kern="1200" cap="none" spc="0" normalizeH="0" baseline="0" noProof="0" dirty="0">
                <a:ln>
                  <a:noFill/>
                </a:ln>
                <a:solidFill>
                  <a:prstClr val="black"/>
                </a:solidFill>
                <a:effectLst/>
                <a:uLnTx/>
                <a:uFillTx/>
                <a:latin typeface="Calibri"/>
                <a:ea typeface="+mn-ea"/>
                <a:cs typeface="Arial"/>
              </a:rPr>
              <a:t>od 4 měsíců do 6 měsíců </a:t>
            </a:r>
            <a:r>
              <a:rPr kumimoji="0" lang="cs-CZ" sz="2700" b="0" i="0" u="none" strike="noStrike" kern="1200" cap="none" spc="0" normalizeH="0" baseline="0" noProof="0" dirty="0">
                <a:ln>
                  <a:noFill/>
                </a:ln>
                <a:solidFill>
                  <a:prstClr val="black"/>
                </a:solidFill>
                <a:effectLst/>
                <a:uLnTx/>
                <a:uFillTx/>
                <a:latin typeface="Calibri"/>
                <a:ea typeface="+mn-ea"/>
                <a:cs typeface="Arial"/>
              </a:rPr>
              <a:t>(</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125c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odst. 6 písm. d) bod 2.)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7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700" b="1" i="0" u="none" strike="noStrike" kern="1200" cap="none" spc="0" normalizeH="0" baseline="0" noProof="0" dirty="0">
                <a:ln>
                  <a:noFill/>
                </a:ln>
                <a:solidFill>
                  <a:prstClr val="black"/>
                </a:solidFill>
                <a:effectLst/>
                <a:uLnTx/>
                <a:uFillTx/>
                <a:latin typeface="Calibri"/>
                <a:ea typeface="+mn-ea"/>
                <a:cs typeface="Arial"/>
              </a:rPr>
              <a:t>nelze řešit </a:t>
            </a:r>
            <a:endParaRPr kumimoji="0" lang="en-US" sz="2700" b="1" i="0" u="none" strike="noStrike" kern="1200" cap="none" spc="0" normalizeH="0" baseline="0" noProof="0" dirty="0">
              <a:ln>
                <a:noFill/>
              </a:ln>
              <a:solidFill>
                <a:prstClr val="black"/>
              </a:solidFill>
              <a:effectLst/>
              <a:highlight>
                <a:srgbClr val="FFFF00"/>
              </a:highligh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700" b="1" i="0" u="none" strike="noStrike" kern="1200" cap="none" spc="0" normalizeH="0" baseline="0" noProof="0" dirty="0">
                <a:ln>
                  <a:noFill/>
                </a:ln>
                <a:solidFill>
                  <a:prstClr val="black"/>
                </a:solidFill>
                <a:effectLst/>
                <a:uLnTx/>
                <a:uFillTx/>
                <a:latin typeface="Calibri"/>
                <a:ea typeface="+mn-ea"/>
                <a:cs typeface="Arial"/>
              </a:rPr>
              <a:t>body se neukládají</a:t>
            </a:r>
            <a:endParaRPr kumimoji="0" lang="cs-CZ" sz="2700" b="0" i="0" u="none" strike="noStrike" kern="1200" cap="none" spc="0" normalizeH="0" baseline="0" noProof="0" dirty="0">
              <a:ln>
                <a:noFill/>
              </a:ln>
              <a:solidFill>
                <a:prstClr val="black"/>
              </a:solidFill>
              <a:effectLst/>
              <a:uLnTx/>
              <a:uFillTx/>
              <a:latin typeface="Calibri"/>
              <a:ea typeface="+mn-ea"/>
              <a:cs typeface="+mn-cs"/>
            </a:endParaRPr>
          </a:p>
          <a:p>
            <a:endParaRPr lang="cs-CZ" dirty="0"/>
          </a:p>
        </p:txBody>
      </p:sp>
    </p:spTree>
    <p:extLst>
      <p:ext uri="{BB962C8B-B14F-4D97-AF65-F5344CB8AC3E}">
        <p14:creationId xmlns:p14="http://schemas.microsoft.com/office/powerpoint/2010/main" val="2978968405"/>
      </p:ext>
    </p:extLst>
  </p:cSld>
  <p:clrMapOvr>
    <a:masterClrMapping/>
  </p:clrMapOvr>
  <p:transition spd="slow">
    <p:wipe di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83104"/>
          </a:xfrm>
        </p:spPr>
        <p:txBody>
          <a:bodyPr/>
          <a:lstStyle/>
          <a:p>
            <a:r>
              <a:rPr lang="cs-CZ" sz="2400" b="1" dirty="0">
                <a:solidFill>
                  <a:prstClr val="black"/>
                </a:solidFill>
              </a:rPr>
              <a:t>Přestupek podle § 125c odst. 1 písm. f) zákona č. 361/2000 Sb.</a:t>
            </a:r>
            <a:endParaRPr lang="cs-CZ" dirty="0"/>
          </a:p>
        </p:txBody>
      </p:sp>
      <p:sp>
        <p:nvSpPr>
          <p:cNvPr id="3" name="Zástupný symbol pro obsah 2"/>
          <p:cNvSpPr>
            <a:spLocks noGrp="1"/>
          </p:cNvSpPr>
          <p:nvPr>
            <p:ph idx="1"/>
          </p:nvPr>
        </p:nvSpPr>
        <p:spPr>
          <a:xfrm>
            <a:off x="762000" y="1052736"/>
            <a:ext cx="8077200" cy="5805263"/>
          </a:xfrm>
        </p:spPr>
        <p:txBody>
          <a:bodyPr>
            <a:normAutofit/>
          </a:bodyPr>
          <a:lstStyle/>
          <a:p>
            <a:pPr marL="0" lvl="0" indent="0">
              <a:buNone/>
            </a:pPr>
            <a:r>
              <a:rPr lang="cs-CZ" sz="2600" b="1" u="sng" dirty="0">
                <a:solidFill>
                  <a:prstClr val="black"/>
                </a:solidFill>
              </a:rPr>
              <a:t>§ 125c odst. 1 písm. f) bod 16</a:t>
            </a:r>
            <a:endParaRPr lang="cs-CZ" sz="2600" dirty="0">
              <a:solidFill>
                <a:prstClr val="black"/>
              </a:solidFill>
            </a:endParaRPr>
          </a:p>
          <a:p>
            <a:pPr lvl="0" algn="just"/>
            <a:r>
              <a:rPr lang="cs-CZ" sz="2600" dirty="0">
                <a:solidFill>
                  <a:prstClr val="black"/>
                </a:solidFill>
              </a:rPr>
              <a:t>při řízení vozidla v rozporu s § 43 poruší omezení jízdy některých vozidel </a:t>
            </a:r>
            <a:r>
              <a:rPr lang="cs-CZ" sz="2600" dirty="0">
                <a:solidFill>
                  <a:srgbClr val="00B050"/>
                </a:solidFill>
              </a:rPr>
              <a:t>(bývalé písmeno g)</a:t>
            </a:r>
          </a:p>
          <a:p>
            <a:pPr lvl="0" algn="just"/>
            <a:endParaRPr lang="cs-CZ" sz="1000" dirty="0">
              <a:solidFill>
                <a:prstClr val="black"/>
              </a:solidFill>
            </a:endParaRPr>
          </a:p>
          <a:p>
            <a:pPr marL="0" lvl="0" indent="0" algn="just">
              <a:buNone/>
            </a:pPr>
            <a:r>
              <a:rPr lang="cs-CZ" sz="2400" b="1" dirty="0">
                <a:solidFill>
                  <a:prstClr val="black"/>
                </a:solidFill>
              </a:rPr>
              <a:t>§ 43 </a:t>
            </a:r>
            <a:r>
              <a:rPr lang="cs-CZ" sz="2400" dirty="0">
                <a:solidFill>
                  <a:prstClr val="black"/>
                </a:solidFill>
              </a:rPr>
              <a:t>Omezení jízdy některých vozidel</a:t>
            </a:r>
          </a:p>
          <a:p>
            <a:pPr marL="0" lvl="0" indent="0" algn="just">
              <a:buNone/>
            </a:pPr>
            <a:endParaRPr lang="cs-CZ" sz="1000" dirty="0">
              <a:solidFill>
                <a:prstClr val="black"/>
              </a:solidFill>
            </a:endParaRPr>
          </a:p>
          <a:p>
            <a:pPr marL="457200" lvl="0" indent="-457200" algn="just">
              <a:buAutoNum type="arabicParenBoth"/>
            </a:pPr>
            <a:r>
              <a:rPr lang="cs-CZ" sz="2400" b="1" dirty="0">
                <a:solidFill>
                  <a:prstClr val="black"/>
                </a:solidFill>
              </a:rPr>
              <a:t>Na dálnici a na silnici I. třídy je zakázána jízda nákladním </a:t>
            </a:r>
            <a:br>
              <a:rPr lang="cs-CZ" sz="2400" b="1" dirty="0">
                <a:solidFill>
                  <a:prstClr val="black"/>
                </a:solidFill>
              </a:rPr>
            </a:br>
            <a:r>
              <a:rPr lang="cs-CZ" sz="2400" b="1" dirty="0">
                <a:solidFill>
                  <a:prstClr val="black"/>
                </a:solidFill>
              </a:rPr>
              <a:t>a speciálním automobilům </a:t>
            </a:r>
            <a:r>
              <a:rPr lang="cs-CZ" sz="2400" dirty="0">
                <a:solidFill>
                  <a:prstClr val="black"/>
                </a:solidFill>
              </a:rPr>
              <a:t>a zvláštním vozidlům </a:t>
            </a:r>
            <a:br>
              <a:rPr lang="cs-CZ" sz="2400" dirty="0">
                <a:solidFill>
                  <a:prstClr val="black"/>
                </a:solidFill>
              </a:rPr>
            </a:br>
            <a:r>
              <a:rPr lang="cs-CZ" sz="2400" dirty="0">
                <a:solidFill>
                  <a:prstClr val="black"/>
                </a:solidFill>
              </a:rPr>
              <a:t>o maximální přípustné hmotnosti </a:t>
            </a:r>
            <a:r>
              <a:rPr lang="cs-CZ" sz="2400" b="1" dirty="0">
                <a:solidFill>
                  <a:prstClr val="black"/>
                </a:solidFill>
              </a:rPr>
              <a:t>převyšující 7 500 kg</a:t>
            </a:r>
            <a:r>
              <a:rPr lang="cs-CZ" sz="2400" dirty="0">
                <a:solidFill>
                  <a:prstClr val="black"/>
                </a:solidFill>
              </a:rPr>
              <a:t> </a:t>
            </a:r>
            <a:br>
              <a:rPr lang="cs-CZ" sz="2400" dirty="0">
                <a:solidFill>
                  <a:prstClr val="black"/>
                </a:solidFill>
              </a:rPr>
            </a:br>
            <a:r>
              <a:rPr lang="cs-CZ" sz="2400" dirty="0">
                <a:solidFill>
                  <a:prstClr val="black"/>
                </a:solidFill>
              </a:rPr>
              <a:t>a nákladním a speciálním automobilům  a zvláštním vozidlům o maximální přípustné hmotnosti </a:t>
            </a:r>
            <a:r>
              <a:rPr lang="cs-CZ" sz="2400" b="1" dirty="0">
                <a:solidFill>
                  <a:prstClr val="black"/>
                </a:solidFill>
              </a:rPr>
              <a:t>převyšující 3500 kg s připojeným přípojným vozidlem…</a:t>
            </a:r>
          </a:p>
          <a:p>
            <a:pPr marL="57150" lvl="0" indent="0" algn="just">
              <a:buNone/>
            </a:pPr>
            <a:endParaRPr lang="cs-CZ" sz="2300" dirty="0">
              <a:solidFill>
                <a:prstClr val="black"/>
              </a:solidFill>
            </a:endParaRPr>
          </a:p>
          <a:p>
            <a:pPr marL="457200" lvl="0" indent="-457200" algn="just">
              <a:buAutoNum type="arabicParenBoth"/>
            </a:pPr>
            <a:endParaRPr lang="cs-CZ" sz="2200" dirty="0">
              <a:solidFill>
                <a:prstClr val="black"/>
              </a:solidFill>
            </a:endParaRPr>
          </a:p>
          <a:p>
            <a:pPr marL="0" lvl="0" indent="0" algn="just">
              <a:spcBef>
                <a:spcPts val="0"/>
              </a:spcBef>
              <a:buNone/>
            </a:pPr>
            <a:endParaRPr lang="cs-CZ" sz="2300" dirty="0">
              <a:solidFill>
                <a:prstClr val="black"/>
              </a:solidFill>
            </a:endParaRPr>
          </a:p>
          <a:p>
            <a:endParaRPr lang="cs-CZ" dirty="0"/>
          </a:p>
        </p:txBody>
      </p:sp>
    </p:spTree>
    <p:extLst>
      <p:ext uri="{BB962C8B-B14F-4D97-AF65-F5344CB8AC3E}">
        <p14:creationId xmlns:p14="http://schemas.microsoft.com/office/powerpoint/2010/main" val="1882349186"/>
      </p:ext>
    </p:extLst>
  </p:cSld>
  <p:clrMapOvr>
    <a:masterClrMapping/>
  </p:clrMapOvr>
  <p:transition spd="slow">
    <p:wipe di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83104"/>
          </a:xfrm>
        </p:spPr>
        <p:txBody>
          <a:bodyPr/>
          <a:lstStyle/>
          <a:p>
            <a:r>
              <a:rPr lang="cs-CZ" sz="2400" b="1" dirty="0">
                <a:solidFill>
                  <a:prstClr val="black"/>
                </a:solidFill>
              </a:rPr>
              <a:t>Přestupek podle § 125c odst. 1 písm. f) zákona č. 361/2000 Sb.</a:t>
            </a:r>
            <a:endParaRPr lang="cs-CZ" dirty="0"/>
          </a:p>
        </p:txBody>
      </p:sp>
      <p:sp>
        <p:nvSpPr>
          <p:cNvPr id="3" name="Zástupný symbol pro obsah 2"/>
          <p:cNvSpPr>
            <a:spLocks noGrp="1"/>
          </p:cNvSpPr>
          <p:nvPr>
            <p:ph idx="1"/>
          </p:nvPr>
        </p:nvSpPr>
        <p:spPr>
          <a:xfrm>
            <a:off x="762000" y="1124743"/>
            <a:ext cx="8077200" cy="5463625"/>
          </a:xfrm>
        </p:spPr>
        <p:txBody>
          <a:bodyPr>
            <a:normAutofit/>
          </a:bodyPr>
          <a:lstStyle/>
          <a:p>
            <a:pPr marL="5715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1" i="0" u="none" strike="noStrike" kern="1200" cap="none" spc="0" normalizeH="0" baseline="0" noProof="0" dirty="0">
                <a:ln>
                  <a:noFill/>
                </a:ln>
                <a:solidFill>
                  <a:prstClr val="black"/>
                </a:solidFill>
                <a:effectLst/>
                <a:uLnTx/>
                <a:uFillTx/>
                <a:latin typeface="Calibri"/>
                <a:ea typeface="+mn-ea"/>
                <a:cs typeface="+mn-cs"/>
              </a:rPr>
              <a:t>(2) Na silnici I. třídy mimo obec</a:t>
            </a:r>
            <a:r>
              <a:rPr kumimoji="0" lang="cs-CZ" sz="2400" b="0" i="0" u="none" strike="noStrike" kern="1200" cap="none" spc="0" normalizeH="0" baseline="0" noProof="0" dirty="0">
                <a:ln>
                  <a:noFill/>
                </a:ln>
                <a:solidFill>
                  <a:prstClr val="black"/>
                </a:solidFill>
                <a:effectLst/>
                <a:uLnTx/>
                <a:uFillTx/>
                <a:latin typeface="Calibri"/>
                <a:ea typeface="+mn-ea"/>
                <a:cs typeface="+mn-cs"/>
              </a:rPr>
              <a:t> je v období </a:t>
            </a:r>
            <a:r>
              <a:rPr kumimoji="0" lang="cs-CZ" sz="2400" b="1" i="0" u="none" strike="noStrike" kern="1200" cap="none" spc="0" normalizeH="0" baseline="0" noProof="0" dirty="0">
                <a:ln>
                  <a:noFill/>
                </a:ln>
                <a:solidFill>
                  <a:prstClr val="black"/>
                </a:solidFill>
                <a:effectLst/>
                <a:uLnTx/>
                <a:uFillTx/>
                <a:latin typeface="Calibri"/>
                <a:ea typeface="+mn-ea"/>
                <a:cs typeface="+mn-cs"/>
              </a:rPr>
              <a:t>od 15. dubna do </a:t>
            </a:r>
            <a:br>
              <a:rPr kumimoji="0" lang="cs-CZ" sz="2400" b="1" i="0" u="none" strike="noStrike" kern="1200" cap="none" spc="0" normalizeH="0" baseline="0" noProof="0" dirty="0">
                <a:ln>
                  <a:noFill/>
                </a:ln>
                <a:solidFill>
                  <a:prstClr val="black"/>
                </a:solidFill>
                <a:effectLst/>
                <a:uLnTx/>
                <a:uFillTx/>
                <a:latin typeface="Calibri"/>
                <a:ea typeface="+mn-ea"/>
                <a:cs typeface="+mn-cs"/>
              </a:rPr>
            </a:br>
            <a:r>
              <a:rPr kumimoji="0" lang="cs-CZ" sz="2400" b="1" i="0" u="none" strike="noStrike" kern="1200" cap="none" spc="0" normalizeH="0" baseline="0" noProof="0" dirty="0">
                <a:ln>
                  <a:noFill/>
                </a:ln>
                <a:solidFill>
                  <a:prstClr val="black"/>
                </a:solidFill>
                <a:effectLst/>
                <a:uLnTx/>
                <a:uFillTx/>
                <a:latin typeface="Calibri"/>
                <a:ea typeface="+mn-ea"/>
                <a:cs typeface="+mn-cs"/>
              </a:rPr>
              <a:t>30. září</a:t>
            </a:r>
            <a:r>
              <a:rPr kumimoji="0" lang="cs-CZ" sz="2400" b="0" i="0" u="none" strike="noStrike" kern="1200" cap="none" spc="0" normalizeH="0" baseline="0" noProof="0" dirty="0">
                <a:ln>
                  <a:noFill/>
                </a:ln>
                <a:solidFill>
                  <a:prstClr val="black"/>
                </a:solidFill>
                <a:effectLst/>
                <a:uLnTx/>
                <a:uFillTx/>
                <a:latin typeface="Calibri"/>
                <a:ea typeface="+mn-ea"/>
                <a:cs typeface="+mn-cs"/>
              </a:rPr>
              <a:t> zakázána jízda zvláštním vozidlům, potahovým vozidlům a ručním vozíkům </a:t>
            </a:r>
            <a:r>
              <a:rPr kumimoji="0" lang="cs-CZ" sz="2400" b="1" i="0" u="none" strike="noStrike" kern="1200" cap="none" spc="0" normalizeH="0" baseline="0" noProof="0" dirty="0">
                <a:ln>
                  <a:noFill/>
                </a:ln>
                <a:solidFill>
                  <a:prstClr val="black"/>
                </a:solidFill>
                <a:effectLst/>
                <a:uLnTx/>
                <a:uFillTx/>
                <a:latin typeface="Calibri"/>
                <a:ea typeface="+mn-ea"/>
                <a:cs typeface="+mn-cs"/>
              </a:rPr>
              <a:t>o celkové šířce větší než 600 mm…</a:t>
            </a:r>
          </a:p>
          <a:p>
            <a:pPr marL="0" indent="0" algn="just">
              <a:spcBef>
                <a:spcPts val="0"/>
              </a:spcBef>
              <a:buNone/>
            </a:pPr>
            <a:endParaRPr kumimoji="0" lang="cs-CZ" sz="1000" b="1" u="none" strike="noStrike" kern="1200" cap="none" spc="0" normalizeH="0" baseline="0" noProof="0" dirty="0">
              <a:ln>
                <a:noFill/>
              </a:ln>
              <a:solidFill>
                <a:prstClr val="black"/>
              </a:solidFill>
              <a:effectLst/>
              <a:uLnTx/>
              <a:uFillTx/>
              <a:latin typeface="Calibri"/>
              <a:ea typeface="+mn-ea"/>
              <a:cs typeface="+mn-cs"/>
            </a:endParaRPr>
          </a:p>
          <a:p>
            <a:pPr marL="0" indent="0" algn="just">
              <a:spcBef>
                <a:spcPts val="0"/>
              </a:spcBef>
              <a:buNone/>
            </a:pPr>
            <a:r>
              <a:rPr kumimoji="0" lang="cs-CZ" sz="2400" b="1" u="none" strike="noStrike" kern="1200" cap="none" spc="0" normalizeH="0" baseline="0" noProof="0" dirty="0">
                <a:ln>
                  <a:noFill/>
                </a:ln>
                <a:solidFill>
                  <a:prstClr val="black"/>
                </a:solidFill>
                <a:effectLst/>
                <a:uLnTx/>
                <a:uFillTx/>
                <a:latin typeface="Calibri"/>
                <a:ea typeface="+mn-ea"/>
                <a:cs typeface="+mn-cs"/>
              </a:rPr>
              <a:t>(4) </a:t>
            </a:r>
            <a:r>
              <a:rPr kumimoji="0" lang="cs-CZ" sz="2400" b="0" u="none" strike="noStrike" kern="1200" cap="none" spc="0" normalizeH="0" baseline="0" noProof="0" dirty="0">
                <a:ln>
                  <a:noFill/>
                </a:ln>
                <a:solidFill>
                  <a:prstClr val="black"/>
                </a:solidFill>
                <a:effectLst/>
                <a:uLnTx/>
                <a:uFillTx/>
                <a:latin typeface="Calibri"/>
                <a:ea typeface="+mn-ea"/>
                <a:cs typeface="+mn-cs"/>
              </a:rPr>
              <a:t>Odstavce 1 a 2 neplatí pro </a:t>
            </a:r>
            <a:r>
              <a:rPr kumimoji="0" lang="cs-CZ" sz="2400" b="1" u="none" strike="noStrike" kern="1200" cap="none" spc="0" normalizeH="0" baseline="0" noProof="0" dirty="0">
                <a:ln>
                  <a:noFill/>
                </a:ln>
                <a:solidFill>
                  <a:prstClr val="black"/>
                </a:solidFill>
                <a:effectLst/>
                <a:uLnTx/>
                <a:uFillTx/>
                <a:latin typeface="Calibri"/>
                <a:ea typeface="+mn-ea"/>
                <a:cs typeface="+mn-cs"/>
              </a:rPr>
              <a:t>vozidla vybavená zvláštním světelným zařízením modré nebo modré a červené barvy </a:t>
            </a:r>
            <a:br>
              <a:rPr kumimoji="0" lang="cs-CZ" sz="2400" b="1" u="none" strike="noStrike" kern="1200" cap="none" spc="0" normalizeH="0" baseline="0" noProof="0" dirty="0">
                <a:ln>
                  <a:noFill/>
                </a:ln>
                <a:solidFill>
                  <a:prstClr val="black"/>
                </a:solidFill>
                <a:effectLst/>
                <a:uLnTx/>
                <a:uFillTx/>
                <a:latin typeface="Calibri"/>
                <a:ea typeface="+mn-ea"/>
                <a:cs typeface="+mn-cs"/>
              </a:rPr>
            </a:br>
            <a:r>
              <a:rPr kumimoji="0" lang="cs-CZ" sz="2400" b="0" u="none" strike="noStrike" kern="1200" cap="none" spc="0" normalizeH="0" baseline="0" noProof="0" dirty="0">
                <a:ln>
                  <a:noFill/>
                </a:ln>
                <a:solidFill>
                  <a:prstClr val="black"/>
                </a:solidFill>
                <a:effectLst/>
                <a:uLnTx/>
                <a:uFillTx/>
                <a:latin typeface="Calibri"/>
                <a:ea typeface="+mn-ea"/>
                <a:cs typeface="+mn-cs"/>
              </a:rPr>
              <a:t>a zvláštním zvukovým výstražným znamením.</a:t>
            </a:r>
          </a:p>
          <a:p>
            <a:pPr marL="0" lvl="0" indent="0" algn="just">
              <a:spcBef>
                <a:spcPts val="0"/>
              </a:spcBef>
              <a:buNone/>
            </a:pPr>
            <a:endParaRPr lang="cs-CZ" sz="1000" b="1" dirty="0">
              <a:solidFill>
                <a:prstClr val="black"/>
              </a:solidFill>
            </a:endParaRPr>
          </a:p>
          <a:p>
            <a:pPr marL="0" lvl="0" indent="0" algn="just">
              <a:spcBef>
                <a:spcPts val="0"/>
              </a:spcBef>
              <a:buNone/>
            </a:pPr>
            <a:r>
              <a:rPr lang="cs-CZ" sz="2400" b="1" dirty="0">
                <a:solidFill>
                  <a:prstClr val="black"/>
                </a:solidFill>
              </a:rPr>
              <a:t>(5) </a:t>
            </a:r>
            <a:r>
              <a:rPr lang="cs-CZ" sz="2400" dirty="0">
                <a:solidFill>
                  <a:prstClr val="black"/>
                </a:solidFill>
              </a:rPr>
              <a:t>Ze zákazu jízdy podle odstavců 1 a 2 může místně příslušný krajský úřad z důvodu hodného zvláštního zřetele povolit </a:t>
            </a:r>
            <a:r>
              <a:rPr lang="cs-CZ" sz="2400" b="1" dirty="0">
                <a:solidFill>
                  <a:prstClr val="black"/>
                </a:solidFill>
              </a:rPr>
              <a:t>výjimku</a:t>
            </a:r>
            <a:r>
              <a:rPr lang="cs-CZ" sz="2400" dirty="0">
                <a:solidFill>
                  <a:prstClr val="black"/>
                </a:solidFill>
              </a:rPr>
              <a:t>. Výjimky přesahující působnost kraje povoluje ministerstvo. Povolení musí být časově omezeno, </a:t>
            </a:r>
            <a:r>
              <a:rPr lang="cs-CZ" sz="2400" b="1" dirty="0">
                <a:solidFill>
                  <a:prstClr val="black"/>
                </a:solidFill>
              </a:rPr>
              <a:t>nejdéle však na dobu jednoho roku</a:t>
            </a:r>
            <a:r>
              <a:rPr lang="cs-CZ" sz="2400" dirty="0">
                <a:solidFill>
                  <a:prstClr val="black"/>
                </a:solidFill>
              </a:rPr>
              <a:t>.</a:t>
            </a:r>
          </a:p>
          <a:p>
            <a:pPr marL="0" lvl="0" indent="0" algn="just">
              <a:spcBef>
                <a:spcPts val="0"/>
              </a:spcBef>
              <a:buNone/>
            </a:pPr>
            <a:endParaRPr lang="cs-CZ" sz="1500" b="1" u="sng" dirty="0">
              <a:solidFill>
                <a:prstClr val="black"/>
              </a:solidFill>
            </a:endParaRPr>
          </a:p>
        </p:txBody>
      </p:sp>
    </p:spTree>
    <p:extLst>
      <p:ext uri="{BB962C8B-B14F-4D97-AF65-F5344CB8AC3E}">
        <p14:creationId xmlns:p14="http://schemas.microsoft.com/office/powerpoint/2010/main" val="2553368075"/>
      </p:ext>
    </p:extLst>
  </p:cSld>
  <p:clrMapOvr>
    <a:masterClrMapping/>
  </p:clrMapOvr>
  <p:transition spd="slow">
    <p:wipe di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3D5718-1D42-1AA3-B6BE-58C4E9FD0BC2}"/>
              </a:ext>
            </a:extLst>
          </p:cNvPr>
          <p:cNvSpPr>
            <a:spLocks noGrp="1"/>
          </p:cNvSpPr>
          <p:nvPr>
            <p:ph type="title"/>
          </p:nvPr>
        </p:nvSpPr>
        <p:spPr>
          <a:xfrm>
            <a:off x="762000" y="269632"/>
            <a:ext cx="8077200" cy="694592"/>
          </a:xfrm>
        </p:spPr>
        <p:txBody>
          <a:bodyPr>
            <a:normAutofit/>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Přestupek podle § 125c odst. 1 písm. f) zákona č. 361/2000 Sb.</a:t>
            </a:r>
            <a:endParaRPr lang="cs-CZ" dirty="0"/>
          </a:p>
        </p:txBody>
      </p:sp>
      <p:sp>
        <p:nvSpPr>
          <p:cNvPr id="3" name="Zástupný obsah 2">
            <a:extLst>
              <a:ext uri="{FF2B5EF4-FFF2-40B4-BE49-F238E27FC236}">
                <a16:creationId xmlns:a16="http://schemas.microsoft.com/office/drawing/2014/main" id="{49DB4243-EEB7-CF63-85A4-732AE300A018}"/>
              </a:ext>
            </a:extLst>
          </p:cNvPr>
          <p:cNvSpPr>
            <a:spLocks noGrp="1"/>
          </p:cNvSpPr>
          <p:nvPr>
            <p:ph idx="1"/>
          </p:nvPr>
        </p:nvSpPr>
        <p:spPr>
          <a:xfrm>
            <a:off x="827584" y="1196753"/>
            <a:ext cx="8011616" cy="4697024"/>
          </a:xfrm>
        </p:spPr>
        <p:txBody>
          <a:bodyPr>
            <a:normAutofit/>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f) bod 16</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cs-CZ" sz="11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mn-cs"/>
              </a:rPr>
              <a:t>pokuta </a:t>
            </a:r>
            <a:r>
              <a:rPr kumimoji="0" lang="cs-CZ" sz="2700" b="1" i="0" u="none" strike="noStrike" kern="1200" cap="none" spc="0" normalizeH="0" baseline="0" noProof="0" dirty="0">
                <a:ln>
                  <a:noFill/>
                </a:ln>
                <a:solidFill>
                  <a:prstClr val="black"/>
                </a:solidFill>
                <a:effectLst/>
                <a:uLnTx/>
                <a:uFillTx/>
                <a:latin typeface="Calibri"/>
                <a:ea typeface="+mn-ea"/>
                <a:cs typeface="+mn-cs"/>
              </a:rPr>
              <a:t>od 4 000 Kč do 10 000 Kč</a:t>
            </a:r>
            <a:r>
              <a:rPr kumimoji="0" lang="cs-CZ" sz="2700" b="0" i="0" u="none" strike="noStrike" kern="1200" cap="none" spc="0" normalizeH="0" baseline="0" noProof="0" dirty="0">
                <a:ln>
                  <a:noFill/>
                </a:ln>
                <a:solidFill>
                  <a:prstClr val="black"/>
                </a:solidFill>
                <a:effectLst/>
                <a:uLnTx/>
                <a:uFillTx/>
                <a:latin typeface="Calibri"/>
                <a:ea typeface="+mn-ea"/>
                <a:cs typeface="+mn-cs"/>
              </a:rPr>
              <a:t>​ (§ 125c odst. 5 </a:t>
            </a:r>
            <a:br>
              <a:rPr kumimoji="0" lang="cs-CZ" sz="2700" b="0" i="0" u="none" strike="noStrike" kern="1200" cap="none" spc="0" normalizeH="0" baseline="0" noProof="0" dirty="0">
                <a:ln>
                  <a:noFill/>
                </a:ln>
                <a:solidFill>
                  <a:prstClr val="black"/>
                </a:solidFill>
                <a:effectLst/>
                <a:uLnTx/>
                <a:uFillTx/>
                <a:latin typeface="Calibri"/>
                <a:ea typeface="+mn-ea"/>
                <a:cs typeface="+mn-cs"/>
              </a:rPr>
            </a:br>
            <a:r>
              <a:rPr kumimoji="0" lang="cs-CZ" sz="2700" b="0" i="0" u="none" strike="noStrike" kern="1200" cap="none" spc="0" normalizeH="0" baseline="0" noProof="0" dirty="0">
                <a:ln>
                  <a:noFill/>
                </a:ln>
                <a:solidFill>
                  <a:prstClr val="black"/>
                </a:solidFill>
                <a:effectLst/>
                <a:uLnTx/>
                <a:uFillTx/>
                <a:latin typeface="Calibri"/>
                <a:ea typeface="+mn-ea"/>
                <a:cs typeface="+mn-cs"/>
              </a:rPr>
              <a:t>písm. c)  </a:t>
            </a:r>
          </a:p>
          <a:p>
            <a:pPr marL="342900" marR="0" lvl="0"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mn-cs"/>
              </a:rPr>
              <a:t>zákaz činnosti – </a:t>
            </a:r>
            <a:r>
              <a:rPr kumimoji="0" lang="cs-CZ" sz="2700" b="1" i="0" u="none" strike="noStrike" kern="1200" cap="none" spc="0" normalizeH="0" baseline="0" noProof="0" dirty="0">
                <a:ln>
                  <a:noFill/>
                </a:ln>
                <a:solidFill>
                  <a:prstClr val="black"/>
                </a:solidFill>
                <a:effectLst/>
                <a:uLnTx/>
                <a:uFillTx/>
                <a:latin typeface="Calibri"/>
                <a:ea typeface="+mn-ea"/>
                <a:cs typeface="+mn-cs"/>
              </a:rPr>
              <a:t>neukládá se</a:t>
            </a:r>
          </a:p>
          <a:p>
            <a:pPr marL="342900" marR="0" lvl="0"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mn-cs"/>
              </a:rPr>
              <a:t>příkazem na místě - ​</a:t>
            </a:r>
            <a:r>
              <a:rPr kumimoji="0" lang="cs-CZ" sz="2700" b="1" i="0" u="none" strike="noStrike" kern="1200" cap="none" spc="0" normalizeH="0" baseline="0" noProof="0" dirty="0">
                <a:ln>
                  <a:noFill/>
                </a:ln>
                <a:solidFill>
                  <a:prstClr val="black"/>
                </a:solidFill>
                <a:effectLst/>
                <a:uLnTx/>
                <a:uFillTx/>
                <a:latin typeface="Calibri"/>
                <a:ea typeface="+mn-ea"/>
                <a:cs typeface="+mn-cs"/>
              </a:rPr>
              <a:t>1 500 Kč do 2 000 Kč </a:t>
            </a:r>
            <a:r>
              <a:rPr kumimoji="0" lang="pl-PL" sz="2700" b="0" i="0" u="none" strike="noStrike" kern="1200" cap="none" spc="0" normalizeH="0" baseline="0" noProof="0" dirty="0">
                <a:ln>
                  <a:noFill/>
                </a:ln>
                <a:solidFill>
                  <a:prstClr val="black"/>
                </a:solidFill>
                <a:effectLst/>
                <a:uLnTx/>
                <a:uFillTx/>
                <a:latin typeface="Calibri"/>
                <a:ea typeface="+mn-ea"/>
                <a:cs typeface="+mn-cs"/>
              </a:rPr>
              <a:t>(§ 125c </a:t>
            </a:r>
            <a:br>
              <a:rPr kumimoji="0" lang="pl-PL" sz="2700" b="0" i="0" u="none" strike="noStrike" kern="1200" cap="none" spc="0" normalizeH="0" baseline="0" noProof="0" dirty="0">
                <a:ln>
                  <a:noFill/>
                </a:ln>
                <a:solidFill>
                  <a:prstClr val="black"/>
                </a:solidFill>
                <a:effectLst/>
                <a:uLnTx/>
                <a:uFillTx/>
                <a:latin typeface="Calibri"/>
                <a:ea typeface="+mn-ea"/>
                <a:cs typeface="+mn-cs"/>
              </a:rPr>
            </a:br>
            <a:r>
              <a:rPr kumimoji="0" lang="pl-PL" sz="2700" b="0" i="0" u="none" strike="noStrike" kern="1200" cap="none" spc="0" normalizeH="0" baseline="0" noProof="0" dirty="0">
                <a:ln>
                  <a:noFill/>
                </a:ln>
                <a:solidFill>
                  <a:prstClr val="black"/>
                </a:solidFill>
                <a:effectLst/>
                <a:uLnTx/>
                <a:uFillTx/>
                <a:latin typeface="Calibri"/>
                <a:ea typeface="+mn-ea"/>
                <a:cs typeface="+mn-cs"/>
              </a:rPr>
              <a:t>odst. 7 písm. b) </a:t>
            </a:r>
            <a:endParaRPr kumimoji="0" lang="cs-CZ" sz="27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mn-cs"/>
              </a:rPr>
              <a:t>od uložení správního trestu nelze v rozhodnutí </a:t>
            </a:r>
            <a:br>
              <a:rPr kumimoji="0" lang="cs-CZ" sz="2700" b="0" i="0" u="none" strike="noStrike" kern="1200" cap="none" spc="0" normalizeH="0" baseline="0" noProof="0" dirty="0">
                <a:ln>
                  <a:noFill/>
                </a:ln>
                <a:solidFill>
                  <a:prstClr val="black"/>
                </a:solidFill>
                <a:effectLst/>
                <a:uLnTx/>
                <a:uFillTx/>
                <a:latin typeface="Calibri"/>
                <a:ea typeface="+mn-ea"/>
                <a:cs typeface="+mn-cs"/>
              </a:rPr>
            </a:br>
            <a:r>
              <a:rPr kumimoji="0" lang="cs-CZ" sz="2700" b="0" i="0" u="none" strike="noStrike" kern="1200" cap="none" spc="0" normalizeH="0" baseline="0" noProof="0" dirty="0">
                <a:ln>
                  <a:noFill/>
                </a:ln>
                <a:solidFill>
                  <a:prstClr val="black"/>
                </a:solidFill>
                <a:effectLst/>
                <a:uLnTx/>
                <a:uFillTx/>
                <a:latin typeface="Calibri"/>
                <a:ea typeface="+mn-ea"/>
                <a:cs typeface="+mn-cs"/>
              </a:rPr>
              <a:t>o přestupku upustit nebo podmíněně upustit (§ 125e odst. 3) </a:t>
            </a:r>
          </a:p>
          <a:p>
            <a:pPr marL="342900" marR="0" lvl="0"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mn-cs"/>
              </a:rPr>
              <a:t>bodové hodnocení – </a:t>
            </a:r>
            <a:r>
              <a:rPr kumimoji="0" lang="cs-CZ" sz="2700" b="1" i="0" u="none" strike="noStrike" kern="1200" cap="none" spc="0" normalizeH="0" baseline="0" noProof="0" dirty="0">
                <a:ln>
                  <a:noFill/>
                </a:ln>
                <a:solidFill>
                  <a:prstClr val="black"/>
                </a:solidFill>
                <a:effectLst/>
                <a:uLnTx/>
                <a:uFillTx/>
                <a:latin typeface="Calibri"/>
                <a:ea typeface="+mn-ea"/>
                <a:cs typeface="+mn-cs"/>
              </a:rPr>
              <a:t>body se neukládají</a:t>
            </a:r>
          </a:p>
          <a:p>
            <a:pPr marL="0" indent="0">
              <a:buNone/>
            </a:pPr>
            <a:endParaRPr lang="cs-CZ" dirty="0"/>
          </a:p>
        </p:txBody>
      </p:sp>
    </p:spTree>
    <p:extLst>
      <p:ext uri="{BB962C8B-B14F-4D97-AF65-F5344CB8AC3E}">
        <p14:creationId xmlns:p14="http://schemas.microsoft.com/office/powerpoint/2010/main" val="3710248953"/>
      </p:ext>
    </p:extLst>
  </p:cSld>
  <p:clrMapOvr>
    <a:masterClrMapping/>
  </p:clrMapOvr>
  <p:transition spd="slow">
    <p:wipe di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B2C3C7-9FAC-10C2-8DD0-EE71ACAA7B6B}"/>
              </a:ext>
            </a:extLst>
          </p:cNvPr>
          <p:cNvSpPr>
            <a:spLocks noGrp="1"/>
          </p:cNvSpPr>
          <p:nvPr>
            <p:ph type="title"/>
          </p:nvPr>
        </p:nvSpPr>
        <p:spPr>
          <a:xfrm>
            <a:off x="762000" y="269632"/>
            <a:ext cx="8077200" cy="694592"/>
          </a:xfrm>
        </p:spPr>
        <p:txBody>
          <a:bodyPr>
            <a:normAutofit/>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Přestupky podle § 125c odst. 1 písm. f) zákona č. 361/2000 Sb.</a:t>
            </a:r>
            <a:endParaRPr lang="cs-CZ" dirty="0"/>
          </a:p>
        </p:txBody>
      </p:sp>
      <p:sp>
        <p:nvSpPr>
          <p:cNvPr id="3" name="Zástupný obsah 2">
            <a:extLst>
              <a:ext uri="{FF2B5EF4-FFF2-40B4-BE49-F238E27FC236}">
                <a16:creationId xmlns:a16="http://schemas.microsoft.com/office/drawing/2014/main" id="{5F4DBAB7-AC26-D39E-E33E-1F9BFAAE78AF}"/>
              </a:ext>
            </a:extLst>
          </p:cNvPr>
          <p:cNvSpPr>
            <a:spLocks noGrp="1"/>
          </p:cNvSpPr>
          <p:nvPr>
            <p:ph idx="1"/>
          </p:nvPr>
        </p:nvSpPr>
        <p:spPr>
          <a:xfrm>
            <a:off x="762000" y="964224"/>
            <a:ext cx="8077200" cy="5777143"/>
          </a:xfrm>
        </p:spPr>
        <p:txBody>
          <a:bodyPr>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600" b="1" i="0" u="sng" strike="noStrike" kern="1200" cap="none" spc="0" normalizeH="0" baseline="0" noProof="0" dirty="0">
                <a:ln>
                  <a:noFill/>
                </a:ln>
                <a:solidFill>
                  <a:prstClr val="black"/>
                </a:solidFill>
                <a:effectLst/>
                <a:uLnTx/>
                <a:uFillTx/>
                <a:latin typeface="Calibri"/>
                <a:ea typeface="+mn-ea"/>
                <a:cs typeface="+mn-cs"/>
              </a:rPr>
              <a:t>§ 125c odst. 1 písm. f) bod 17</a:t>
            </a:r>
            <a:endParaRPr kumimoji="0" lang="cs-CZ" sz="2600" b="0" i="0" u="none" strike="noStrike" kern="1200" cap="none" spc="0" normalizeH="0" baseline="0" noProof="0" dirty="0">
              <a:ln>
                <a:noFill/>
              </a:ln>
              <a:solidFill>
                <a:prstClr val="black"/>
              </a:solidFill>
              <a:effectLst/>
              <a:uLnTx/>
              <a:uFillTx/>
              <a:latin typeface="Calibri"/>
              <a:ea typeface="+mn-ea"/>
              <a:cs typeface="+mn-cs"/>
            </a:endParaRPr>
          </a:p>
          <a:p>
            <a:pPr algn="just"/>
            <a:r>
              <a:rPr lang="cs-CZ" sz="2600" dirty="0">
                <a:solidFill>
                  <a:srgbClr val="00B050"/>
                </a:solidFill>
              </a:rPr>
              <a:t>při řízení vozidla poruší zákaz zastavení nebo stání vozidla a </a:t>
            </a:r>
            <a:r>
              <a:rPr lang="cs-CZ" sz="2600" b="1" dirty="0">
                <a:solidFill>
                  <a:srgbClr val="00B050"/>
                </a:solidFill>
              </a:rPr>
              <a:t>způsobí tím překážku provozu na pozemních komunikacích </a:t>
            </a:r>
            <a:r>
              <a:rPr lang="cs-CZ" sz="2600" dirty="0"/>
              <a:t>(jinak písm. k)</a:t>
            </a:r>
          </a:p>
          <a:p>
            <a:pPr marL="0" indent="0" algn="just">
              <a:buNone/>
            </a:pPr>
            <a:r>
              <a:rPr lang="cs-CZ" sz="2400" b="1" dirty="0"/>
              <a:t>§ 27 odst. 1 – 4 Řidič nesmí zastavit, stát…</a:t>
            </a:r>
          </a:p>
          <a:p>
            <a:pPr marL="0" indent="0" algn="just">
              <a:buNone/>
            </a:pPr>
            <a:endParaRPr lang="cs-CZ" sz="1500" b="1" dirty="0"/>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black"/>
                </a:solidFill>
                <a:effectLst/>
                <a:uLnTx/>
                <a:uFillTx/>
                <a:latin typeface="Calibri"/>
                <a:ea typeface="+mn-ea"/>
                <a:cs typeface="+mn-cs"/>
              </a:rPr>
              <a:t>správní tresty za písm. f) bod 17</a:t>
            </a:r>
            <a:endParaRPr kumimoji="0" lang="cs-CZ" sz="2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400" b="0" i="0" u="none" strike="noStrike" kern="1200" cap="none" spc="0" normalizeH="0" baseline="0" noProof="0" dirty="0">
                <a:ln>
                  <a:noFill/>
                </a:ln>
                <a:solidFill>
                  <a:prstClr val="black"/>
                </a:solidFill>
                <a:effectLst/>
                <a:uLnTx/>
                <a:uFillTx/>
                <a:latin typeface="Calibri"/>
                <a:ea typeface="+mn-ea"/>
                <a:cs typeface="Arial"/>
              </a:rPr>
              <a:t> pokuta </a:t>
            </a:r>
            <a:r>
              <a:rPr kumimoji="0" lang="cs-CZ" sz="2400" b="1" i="0" u="none" strike="noStrike" kern="1200" cap="none" spc="0" normalizeH="0" baseline="0" noProof="0" dirty="0">
                <a:ln>
                  <a:noFill/>
                </a:ln>
                <a:solidFill>
                  <a:prstClr val="black"/>
                </a:solidFill>
                <a:effectLst/>
                <a:uLnTx/>
                <a:uFillTx/>
                <a:latin typeface="Calibri"/>
                <a:ea typeface="+mn-ea"/>
                <a:cs typeface="Arial"/>
              </a:rPr>
              <a:t>od 4 000 Kč do 10 000 Kč</a:t>
            </a:r>
            <a:r>
              <a:rPr kumimoji="0" lang="en-US" sz="2400" b="0" i="0" u="none" strike="noStrike" kern="1200" cap="none" spc="0" normalizeH="0" baseline="0" noProof="0" dirty="0">
                <a:ln>
                  <a:noFill/>
                </a:ln>
                <a:solidFill>
                  <a:prstClr val="black"/>
                </a:solidFill>
                <a:effectLst/>
                <a:uLnTx/>
                <a:uFillTx/>
                <a:latin typeface="Calibri"/>
                <a:ea typeface="+mn-ea"/>
                <a:cs typeface="Arial"/>
              </a:rPr>
              <a:t>​</a:t>
            </a:r>
            <a:r>
              <a:rPr kumimoji="0" lang="cs-CZ" sz="2400" b="0" i="0" u="none" strike="noStrike" kern="1200" cap="none" spc="0" normalizeH="0" baseline="0" noProof="0" dirty="0">
                <a:ln>
                  <a:noFill/>
                </a:ln>
                <a:solidFill>
                  <a:prstClr val="black"/>
                </a:solidFill>
                <a:effectLst/>
                <a:uLnTx/>
                <a:uFillTx/>
                <a:latin typeface="Calibri"/>
                <a:ea typeface="+mn-ea"/>
                <a:cs typeface="Arial"/>
              </a:rPr>
              <a:t> (§ 125c odst. 5 písm. c)  </a:t>
            </a:r>
            <a:endParaRPr kumimoji="0" lang="en-US" sz="24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400" b="0" i="0" u="none" strike="noStrike" kern="1200" cap="none" spc="0" normalizeH="0" baseline="0" noProof="0" dirty="0">
                <a:ln>
                  <a:noFill/>
                </a:ln>
                <a:solidFill>
                  <a:prstClr val="black"/>
                </a:solidFill>
                <a:effectLst/>
                <a:uLnTx/>
                <a:uFillTx/>
                <a:latin typeface="Calibri"/>
                <a:ea typeface="+mn-ea"/>
                <a:cs typeface="Arial"/>
              </a:rPr>
              <a:t> zákaz činnosti - </a:t>
            </a:r>
            <a:r>
              <a:rPr kumimoji="0" lang="cs-CZ" sz="2400" b="1" i="0" u="none" strike="noStrike" kern="1200" cap="none" spc="0" normalizeH="0" baseline="0" noProof="0" dirty="0">
                <a:ln>
                  <a:noFill/>
                </a:ln>
                <a:solidFill>
                  <a:prstClr val="black"/>
                </a:solidFill>
                <a:effectLst/>
                <a:uLnTx/>
                <a:uFillTx/>
                <a:latin typeface="Calibri"/>
                <a:ea typeface="+mn-ea"/>
                <a:cs typeface="Arial"/>
              </a:rPr>
              <a:t>neukládá</a:t>
            </a:r>
            <a:r>
              <a:rPr kumimoji="0" lang="cs-CZ" sz="2400" b="0" i="0" u="none" strike="noStrike" kern="1200" cap="none" spc="0" normalizeH="0" baseline="0" noProof="0" dirty="0">
                <a:ln>
                  <a:noFill/>
                </a:ln>
                <a:solidFill>
                  <a:prstClr val="black"/>
                </a:solidFill>
                <a:effectLst/>
                <a:uLnTx/>
                <a:uFillTx/>
                <a:latin typeface="Calibri"/>
                <a:ea typeface="+mn-ea"/>
                <a:cs typeface="Arial"/>
              </a:rPr>
              <a:t> </a:t>
            </a:r>
            <a:r>
              <a:rPr kumimoji="0" lang="cs-CZ" sz="2400" b="1" i="0" u="none" strike="noStrike" kern="1200" cap="none" spc="0" normalizeH="0" baseline="0" noProof="0" dirty="0">
                <a:ln>
                  <a:noFill/>
                </a:ln>
                <a:solidFill>
                  <a:prstClr val="black"/>
                </a:solidFill>
                <a:effectLst/>
                <a:uLnTx/>
                <a:uFillTx/>
                <a:latin typeface="Calibri"/>
                <a:ea typeface="+mn-ea"/>
                <a:cs typeface="Arial"/>
              </a:rPr>
              <a:t>se</a:t>
            </a:r>
            <a:r>
              <a:rPr kumimoji="0" lang="cs-CZ" sz="2400" b="0" i="0" u="none" strike="noStrike" kern="1200" cap="none" spc="0" normalizeH="0" baseline="0" noProof="0" dirty="0">
                <a:ln>
                  <a:noFill/>
                </a:ln>
                <a:solidFill>
                  <a:prstClr val="black"/>
                </a:solidFill>
                <a:effectLst/>
                <a:uLnTx/>
                <a:uFillTx/>
                <a:latin typeface="Calibri"/>
                <a:ea typeface="+mn-ea"/>
                <a:cs typeface="Arial"/>
              </a:rPr>
              <a:t> </a:t>
            </a:r>
            <a:endParaRPr kumimoji="0" lang="en-US" sz="24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4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4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400" b="1" i="0" u="none" strike="noStrike" kern="1200" cap="none" spc="0" normalizeH="0" baseline="0" noProof="0" dirty="0">
                <a:ln>
                  <a:noFill/>
                </a:ln>
                <a:solidFill>
                  <a:prstClr val="black"/>
                </a:solidFill>
                <a:effectLst/>
                <a:uLnTx/>
                <a:uFillTx/>
                <a:latin typeface="Calibri"/>
                <a:ea typeface="+mn-ea"/>
                <a:cs typeface="Arial"/>
              </a:rPr>
              <a:t>od 2 500 Kč do  3 500 Kč </a:t>
            </a:r>
            <a:r>
              <a:rPr kumimoji="0" lang="cs-CZ" sz="2400" b="0" i="0" u="none" strike="noStrike" kern="1200" cap="none" spc="0" normalizeH="0" baseline="0" noProof="0" dirty="0">
                <a:ln>
                  <a:noFill/>
                </a:ln>
                <a:solidFill>
                  <a:prstClr val="black"/>
                </a:solidFill>
                <a:effectLst/>
                <a:uLnTx/>
                <a:uFillTx/>
                <a:latin typeface="Calibri"/>
                <a:ea typeface="+mn-ea"/>
                <a:cs typeface="Arial"/>
              </a:rPr>
              <a:t>(§ 125c </a:t>
            </a:r>
            <a:br>
              <a:rPr kumimoji="0" lang="cs-CZ" sz="2400" b="0" i="0" u="none" strike="noStrike" kern="1200" cap="none" spc="0" normalizeH="0" baseline="0" noProof="0" dirty="0">
                <a:ln>
                  <a:noFill/>
                </a:ln>
                <a:solidFill>
                  <a:prstClr val="black"/>
                </a:solidFill>
                <a:effectLst/>
                <a:uLnTx/>
                <a:uFillTx/>
                <a:latin typeface="Calibri"/>
                <a:ea typeface="+mn-ea"/>
                <a:cs typeface="Arial"/>
              </a:rPr>
            </a:br>
            <a:r>
              <a:rPr kumimoji="0" lang="cs-CZ" sz="2400" b="0" i="0" u="none" strike="noStrike" kern="1200" cap="none" spc="0" normalizeH="0" baseline="0" noProof="0" dirty="0">
                <a:ln>
                  <a:noFill/>
                </a:ln>
                <a:solidFill>
                  <a:prstClr val="black"/>
                </a:solidFill>
                <a:effectLst/>
                <a:uLnTx/>
                <a:uFillTx/>
                <a:latin typeface="Calibri"/>
                <a:ea typeface="+mn-ea"/>
                <a:cs typeface="Arial"/>
              </a:rPr>
              <a:t>odst. 7 písm. c) </a:t>
            </a:r>
            <a:endParaRPr kumimoji="0" lang="en-US" sz="24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4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400" b="0" i="0" u="none" strike="noStrike" kern="1200" cap="none" spc="0" normalizeH="0" baseline="0" noProof="0" dirty="0">
                <a:ln>
                  <a:noFill/>
                </a:ln>
                <a:solidFill>
                  <a:prstClr val="black"/>
                </a:solidFill>
                <a:effectLst/>
                <a:uLnTx/>
                <a:uFillTx/>
                <a:latin typeface="Calibri"/>
                <a:ea typeface="+mn-ea"/>
                <a:cs typeface="Arial"/>
              </a:rPr>
            </a:br>
            <a:r>
              <a:rPr kumimoji="0" lang="cs-CZ" sz="24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 125e </a:t>
            </a:r>
            <a:br>
              <a:rPr kumimoji="0" lang="cs-CZ" sz="2400" b="0" i="0" u="none" strike="noStrike" kern="1200" cap="none" spc="0" normalizeH="0" baseline="0" noProof="0" dirty="0">
                <a:ln>
                  <a:noFill/>
                </a:ln>
                <a:solidFill>
                  <a:prstClr val="black"/>
                </a:solidFill>
                <a:effectLst/>
                <a:uLnTx/>
                <a:uFillTx/>
                <a:latin typeface="Calibri"/>
                <a:ea typeface="+mn-ea"/>
                <a:cs typeface="Arial"/>
              </a:rPr>
            </a:br>
            <a:r>
              <a:rPr kumimoji="0" lang="cs-CZ" sz="2400" b="0" i="0" u="none" strike="noStrike" kern="1200" cap="none" spc="0" normalizeH="0" baseline="0" noProof="0" dirty="0">
                <a:ln>
                  <a:noFill/>
                </a:ln>
                <a:solidFill>
                  <a:prstClr val="black"/>
                </a:solidFill>
                <a:effectLst/>
                <a:uLnTx/>
                <a:uFillTx/>
                <a:latin typeface="Calibri"/>
                <a:ea typeface="+mn-ea"/>
                <a:cs typeface="Arial"/>
              </a:rPr>
              <a:t>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4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400" b="1" i="0" u="none" strike="noStrike" kern="1200" cap="none" spc="0" normalizeH="0" baseline="0" noProof="0" dirty="0">
                <a:ln>
                  <a:noFill/>
                </a:ln>
                <a:solidFill>
                  <a:prstClr val="black"/>
                </a:solidFill>
                <a:effectLst/>
                <a:uLnTx/>
                <a:uFillTx/>
                <a:latin typeface="Calibri"/>
                <a:ea typeface="+mn-ea"/>
                <a:cs typeface="+mn-cs"/>
              </a:rPr>
              <a:t>body se neukládají</a:t>
            </a:r>
            <a:endParaRPr lang="cs-CZ" sz="1000" dirty="0"/>
          </a:p>
          <a:p>
            <a:pPr marL="0" indent="0" algn="just">
              <a:buNone/>
            </a:pPr>
            <a:endParaRPr lang="cs-CZ" sz="2400" dirty="0"/>
          </a:p>
        </p:txBody>
      </p:sp>
    </p:spTree>
    <p:extLst>
      <p:ext uri="{BB962C8B-B14F-4D97-AF65-F5344CB8AC3E}">
        <p14:creationId xmlns:p14="http://schemas.microsoft.com/office/powerpoint/2010/main" val="4174019423"/>
      </p:ext>
    </p:extLst>
  </p:cSld>
  <p:clrMapOvr>
    <a:masterClrMapping/>
  </p:clrMapOvr>
  <p:transition spd="slow">
    <p:wipe dir="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202488" cy="711096"/>
          </a:xfrm>
        </p:spPr>
        <p:txBody>
          <a:bodyPr>
            <a:noAutofit/>
          </a:bodyPr>
          <a:lstStyle/>
          <a:p>
            <a:r>
              <a:rPr lang="cs-CZ" sz="2400" b="1" dirty="0">
                <a:solidFill>
                  <a:prstClr val="black"/>
                </a:solidFill>
              </a:rPr>
              <a:t>Přestupek podle § 125c odst. 1 písm. g) zákona č. 361/2000 Sb.</a:t>
            </a:r>
            <a:endParaRPr lang="cs-CZ" sz="2400" dirty="0"/>
          </a:p>
        </p:txBody>
      </p:sp>
      <p:sp>
        <p:nvSpPr>
          <p:cNvPr id="3" name="Zástupný symbol pro obsah 2"/>
          <p:cNvSpPr>
            <a:spLocks noGrp="1"/>
          </p:cNvSpPr>
          <p:nvPr>
            <p:ph idx="1"/>
          </p:nvPr>
        </p:nvSpPr>
        <p:spPr>
          <a:xfrm>
            <a:off x="762000" y="1124744"/>
            <a:ext cx="8202488" cy="5616623"/>
          </a:xfrm>
        </p:spPr>
        <p:txBody>
          <a:bodyPr>
            <a:normAutofit fontScale="92500" lnSpcReduction="10000"/>
          </a:bodyPr>
          <a:lstStyle/>
          <a:p>
            <a:pPr marL="0" indent="0">
              <a:buNone/>
            </a:pPr>
            <a:r>
              <a:rPr lang="cs-CZ" sz="2800" b="1" u="sng" dirty="0">
                <a:solidFill>
                  <a:prstClr val="black"/>
                </a:solidFill>
              </a:rPr>
              <a:t>§ 125c odst. 1 písm. g)</a:t>
            </a:r>
          </a:p>
          <a:p>
            <a:pPr algn="just"/>
            <a:r>
              <a:rPr lang="cs-CZ" sz="2800" dirty="0">
                <a:solidFill>
                  <a:srgbClr val="00B050"/>
                </a:solidFill>
              </a:rPr>
              <a:t>jako přepravovaná osoba v rozporu s § 9 odst. 1 písm. a) není za jízdy připoutána na sedadle bezpečnostním pásem nebo v rozporu s § 9 odst. 1 písm. b) nemá za jízdy na motocyklu nebo mopedu na hlavě nasazenou nebo řádně připevněnou ochrannou přílbu</a:t>
            </a:r>
          </a:p>
          <a:p>
            <a:pPr lvl="0" algn="just">
              <a:buFontTx/>
              <a:buChar char="-"/>
            </a:pPr>
            <a:endParaRPr lang="cs-CZ" sz="1000" i="1" dirty="0">
              <a:solidFill>
                <a:prstClr val="black"/>
              </a:solidFill>
            </a:endParaRPr>
          </a:p>
          <a:p>
            <a:pPr marL="0" lvl="0" indent="0" algn="just">
              <a:buNone/>
            </a:pPr>
            <a:r>
              <a:rPr lang="cs-CZ" sz="2500" b="1" dirty="0">
                <a:solidFill>
                  <a:prstClr val="black"/>
                </a:solidFill>
              </a:rPr>
              <a:t>§ 9 odst. 1</a:t>
            </a:r>
          </a:p>
          <a:p>
            <a:pPr marL="0" lvl="0" indent="0" algn="just">
              <a:buNone/>
            </a:pPr>
            <a:r>
              <a:rPr lang="cs-CZ" sz="2500" b="1" dirty="0">
                <a:solidFill>
                  <a:prstClr val="black"/>
                </a:solidFill>
              </a:rPr>
              <a:t>(1) </a:t>
            </a:r>
            <a:r>
              <a:rPr lang="cs-CZ" sz="2500" dirty="0">
                <a:solidFill>
                  <a:prstClr val="black"/>
                </a:solidFill>
              </a:rPr>
              <a:t>Přepravovaná osoba je povinna</a:t>
            </a:r>
          </a:p>
          <a:p>
            <a:pPr marL="457200" lvl="0" indent="-457200" algn="just">
              <a:buAutoNum type="alphaLcParenR"/>
            </a:pPr>
            <a:r>
              <a:rPr lang="cs-CZ" sz="2500" dirty="0">
                <a:solidFill>
                  <a:prstClr val="black"/>
                </a:solidFill>
              </a:rPr>
              <a:t>být za jízdy připoutána na sedadle bezpečnostním pásem, pokud jím je sedadlo povinně vybaveno podle zvláštního právního předpisu,</a:t>
            </a:r>
          </a:p>
          <a:p>
            <a:pPr marL="457200" lvl="0" indent="-457200" algn="just">
              <a:buAutoNum type="alphaLcParenR"/>
            </a:pPr>
            <a:r>
              <a:rPr lang="cs-CZ" sz="2500" dirty="0">
                <a:solidFill>
                  <a:prstClr val="black"/>
                </a:solidFill>
              </a:rPr>
              <a:t>užívat za jízdy na motocyklu nebo mopedu ochrannou přílbu schváleného typu podle zvláštního právního předpisu, kterou má nasazenou a řádně připevněnou na hlavě,</a:t>
            </a:r>
          </a:p>
        </p:txBody>
      </p:sp>
    </p:spTree>
    <p:extLst>
      <p:ext uri="{BB962C8B-B14F-4D97-AF65-F5344CB8AC3E}">
        <p14:creationId xmlns:p14="http://schemas.microsoft.com/office/powerpoint/2010/main" val="2742881337"/>
      </p:ext>
    </p:extLst>
  </p:cSld>
  <p:clrMapOvr>
    <a:masterClrMapping/>
  </p:clrMapOvr>
  <p:transition spd="slow">
    <p:wipe dir="d"/>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274496" cy="711096"/>
          </a:xfrm>
        </p:spPr>
        <p:txBody>
          <a:bodyPr/>
          <a:lstStyle/>
          <a:p>
            <a:r>
              <a:rPr lang="cs-CZ" sz="2400" b="1" dirty="0">
                <a:solidFill>
                  <a:prstClr val="black"/>
                </a:solidFill>
              </a:rPr>
              <a:t>Přestupek podle § 125c odst. 1 písm. g) zákona č. 361/2000 Sb.</a:t>
            </a:r>
            <a:endParaRPr lang="cs-CZ" dirty="0"/>
          </a:p>
        </p:txBody>
      </p:sp>
      <p:sp>
        <p:nvSpPr>
          <p:cNvPr id="3" name="Zástupný symbol pro obsah 2"/>
          <p:cNvSpPr>
            <a:spLocks noGrp="1"/>
          </p:cNvSpPr>
          <p:nvPr>
            <p:ph idx="1"/>
          </p:nvPr>
        </p:nvSpPr>
        <p:spPr>
          <a:xfrm>
            <a:off x="762000" y="1124744"/>
            <a:ext cx="8077200" cy="5616623"/>
          </a:xfrm>
        </p:spPr>
        <p:txBody>
          <a:bodyPr>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písm. g)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cs-CZ" sz="1000" b="1" dirty="0">
              <a:solidFill>
                <a:prstClr val="black"/>
              </a:solidFill>
              <a:latin typeface="Calibri"/>
            </a:endParaRPr>
          </a:p>
          <a:p>
            <a:pPr algn="just">
              <a:defRPr/>
            </a:pPr>
            <a:r>
              <a:rPr kumimoji="0" lang="cs-CZ" sz="2700" b="0" i="0" u="none" strike="noStrike" kern="1200" cap="none" spc="0" normalizeH="0" baseline="0" noProof="0" dirty="0">
                <a:ln>
                  <a:noFill/>
                </a:ln>
                <a:solidFill>
                  <a:prstClr val="black"/>
                </a:solidFill>
                <a:effectLst/>
                <a:uLnTx/>
                <a:uFillTx/>
                <a:latin typeface="Calibri"/>
                <a:ea typeface="+mn-ea"/>
                <a:cs typeface="+mn-cs"/>
              </a:rPr>
              <a:t>pokuta </a:t>
            </a:r>
            <a:r>
              <a:rPr kumimoji="0" lang="cs-CZ" sz="2700" b="1" i="0" u="none" strike="noStrike" kern="1200" cap="none" spc="0" normalizeH="0" baseline="0" noProof="0" dirty="0">
                <a:ln>
                  <a:noFill/>
                </a:ln>
                <a:solidFill>
                  <a:prstClr val="black"/>
                </a:solidFill>
                <a:effectLst/>
                <a:uLnTx/>
                <a:uFillTx/>
                <a:latin typeface="Calibri"/>
                <a:ea typeface="+mn-ea"/>
                <a:cs typeface="+mn-cs"/>
              </a:rPr>
              <a:t>od 2 000 Kč do 5 000 Kč</a:t>
            </a:r>
            <a:r>
              <a:rPr kumimoji="0" lang="cs-CZ" sz="2700" b="0" i="0" u="none" strike="noStrike" kern="1200" cap="none" spc="0" normalizeH="0" baseline="0" noProof="0" dirty="0">
                <a:ln>
                  <a:noFill/>
                </a:ln>
                <a:solidFill>
                  <a:prstClr val="black"/>
                </a:solidFill>
                <a:effectLst/>
                <a:uLnTx/>
                <a:uFillTx/>
                <a:latin typeface="Calibri"/>
                <a:ea typeface="+mn-ea"/>
                <a:cs typeface="+mn-cs"/>
              </a:rPr>
              <a:t>​ (§ 125c odst. 5 </a:t>
            </a:r>
            <a:br>
              <a:rPr kumimoji="0" lang="cs-CZ" sz="2700" b="0" i="0" u="none" strike="noStrike" kern="1200" cap="none" spc="0" normalizeH="0" baseline="0" noProof="0" dirty="0">
                <a:ln>
                  <a:noFill/>
                </a:ln>
                <a:solidFill>
                  <a:prstClr val="black"/>
                </a:solidFill>
                <a:effectLst/>
                <a:uLnTx/>
                <a:uFillTx/>
                <a:latin typeface="Calibri"/>
                <a:ea typeface="+mn-ea"/>
                <a:cs typeface="+mn-cs"/>
              </a:rPr>
            </a:br>
            <a:r>
              <a:rPr kumimoji="0" lang="cs-CZ" sz="2700" b="0" i="0" u="none" strike="noStrike" kern="1200" cap="none" spc="0" normalizeH="0" baseline="0" noProof="0" dirty="0">
                <a:ln>
                  <a:noFill/>
                </a:ln>
                <a:solidFill>
                  <a:prstClr val="black"/>
                </a:solidFill>
                <a:effectLst/>
                <a:uLnTx/>
                <a:uFillTx/>
                <a:latin typeface="Calibri"/>
                <a:ea typeface="+mn-ea"/>
                <a:cs typeface="+mn-cs"/>
              </a:rPr>
              <a:t>písm. d)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mn-cs"/>
              </a:rPr>
              <a:t>zákaz činnosti - </a:t>
            </a:r>
            <a:r>
              <a:rPr kumimoji="0" lang="cs-CZ" sz="2700" b="1" i="0" u="none" strike="noStrike" kern="1200" cap="none" spc="0" normalizeH="0" baseline="0" noProof="0" dirty="0">
                <a:ln>
                  <a:noFill/>
                </a:ln>
                <a:solidFill>
                  <a:prstClr val="black"/>
                </a:solidFill>
                <a:effectLst/>
                <a:uLnTx/>
                <a:uFillTx/>
                <a:latin typeface="Calibri"/>
                <a:ea typeface="+mn-ea"/>
                <a:cs typeface="+mn-cs"/>
              </a:rPr>
              <a:t>neukládá se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mn-cs"/>
              </a:rPr>
              <a:t>příkazem na místě - ​</a:t>
            </a:r>
            <a:r>
              <a:rPr kumimoji="0" lang="cs-CZ" sz="2700" b="1" i="0" u="none" strike="noStrike" kern="1200" cap="none" spc="0" normalizeH="0" baseline="0" noProof="0" dirty="0">
                <a:ln>
                  <a:noFill/>
                </a:ln>
                <a:solidFill>
                  <a:prstClr val="black"/>
                </a:solidFill>
                <a:effectLst/>
                <a:uLnTx/>
                <a:uFillTx/>
                <a:latin typeface="Calibri"/>
                <a:ea typeface="+mn-ea"/>
                <a:cs typeface="+mn-cs"/>
              </a:rPr>
              <a:t>od 1 500 Kč do  2 000 Kč </a:t>
            </a:r>
            <a:r>
              <a:rPr kumimoji="0" lang="cs-CZ" sz="2700" b="0" i="0" u="none" strike="noStrike" kern="1200" cap="none" spc="0" normalizeH="0" baseline="0" noProof="0" dirty="0">
                <a:ln>
                  <a:noFill/>
                </a:ln>
                <a:solidFill>
                  <a:prstClr val="black"/>
                </a:solidFill>
                <a:effectLst/>
                <a:uLnTx/>
                <a:uFillTx/>
                <a:latin typeface="Calibri"/>
                <a:ea typeface="+mn-ea"/>
                <a:cs typeface="+mn-cs"/>
              </a:rPr>
              <a:t>(§ 125c odst. 7 písm. b)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mn-cs"/>
              </a:rPr>
              <a:t>od uložení správního trestu nelze v rozhodnutí </a:t>
            </a:r>
            <a:br>
              <a:rPr kumimoji="0" lang="cs-CZ" sz="2700" b="0" i="0" u="none" strike="noStrike" kern="1200" cap="none" spc="0" normalizeH="0" baseline="0" noProof="0" dirty="0">
                <a:ln>
                  <a:noFill/>
                </a:ln>
                <a:solidFill>
                  <a:prstClr val="black"/>
                </a:solidFill>
                <a:effectLst/>
                <a:uLnTx/>
                <a:uFillTx/>
                <a:latin typeface="Calibri"/>
                <a:ea typeface="+mn-ea"/>
                <a:cs typeface="+mn-cs"/>
              </a:rPr>
            </a:br>
            <a:r>
              <a:rPr kumimoji="0" lang="cs-CZ" sz="2700" b="0" i="0" u="none" strike="noStrike" kern="1200" cap="none" spc="0" normalizeH="0" baseline="0" noProof="0" dirty="0">
                <a:ln>
                  <a:noFill/>
                </a:ln>
                <a:solidFill>
                  <a:prstClr val="black"/>
                </a:solidFill>
                <a:effectLst/>
                <a:uLnTx/>
                <a:uFillTx/>
                <a:latin typeface="Calibri"/>
                <a:ea typeface="+mn-ea"/>
                <a:cs typeface="+mn-cs"/>
              </a:rPr>
              <a:t>o přestupku upustit nebo podmíněně upustit (§ 125e odst. 3)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mn-cs"/>
              </a:rPr>
              <a:t>bodové hodnocení – </a:t>
            </a:r>
            <a:r>
              <a:rPr kumimoji="0" lang="cs-CZ" sz="2700" b="1" i="0" u="none" strike="noStrike" kern="1200" cap="none" spc="0" normalizeH="0" baseline="0" noProof="0" dirty="0">
                <a:ln>
                  <a:noFill/>
                </a:ln>
                <a:solidFill>
                  <a:prstClr val="black"/>
                </a:solidFill>
                <a:effectLst/>
                <a:uLnTx/>
                <a:uFillTx/>
                <a:latin typeface="Calibri"/>
                <a:ea typeface="+mn-ea"/>
                <a:cs typeface="+mn-cs"/>
              </a:rPr>
              <a:t>body se neukládají</a:t>
            </a:r>
          </a:p>
          <a:p>
            <a:pPr lvl="0" algn="just"/>
            <a:endParaRPr lang="cs-CZ" sz="2400" dirty="0">
              <a:solidFill>
                <a:prstClr val="black"/>
              </a:solidFill>
            </a:endParaRPr>
          </a:p>
          <a:p>
            <a:endParaRPr lang="cs-CZ" dirty="0"/>
          </a:p>
        </p:txBody>
      </p:sp>
    </p:spTree>
    <p:extLst>
      <p:ext uri="{BB962C8B-B14F-4D97-AF65-F5344CB8AC3E}">
        <p14:creationId xmlns:p14="http://schemas.microsoft.com/office/powerpoint/2010/main" val="3634480525"/>
      </p:ext>
    </p:extLst>
  </p:cSld>
  <p:clrMapOvr>
    <a:masterClrMapping/>
  </p:clrMapOvr>
  <p:transition spd="slow">
    <p:wipe dir="d"/>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202488" cy="567080"/>
          </a:xfrm>
        </p:spPr>
        <p:txBody>
          <a:bodyPr/>
          <a:lstStyle/>
          <a:p>
            <a:r>
              <a:rPr lang="cs-CZ" sz="2400" b="1" dirty="0">
                <a:solidFill>
                  <a:prstClr val="black"/>
                </a:solidFill>
              </a:rPr>
              <a:t>Přestupek podle § 125c odst. 1 písm. h) zákona č. 361/2000 Sb.</a:t>
            </a:r>
            <a:endParaRPr lang="cs-CZ" dirty="0"/>
          </a:p>
        </p:txBody>
      </p:sp>
      <p:sp>
        <p:nvSpPr>
          <p:cNvPr id="3" name="Zástupný symbol pro obsah 2"/>
          <p:cNvSpPr>
            <a:spLocks noGrp="1"/>
          </p:cNvSpPr>
          <p:nvPr>
            <p:ph idx="1"/>
          </p:nvPr>
        </p:nvSpPr>
        <p:spPr>
          <a:xfrm>
            <a:off x="762000" y="980728"/>
            <a:ext cx="8077200" cy="5688632"/>
          </a:xfrm>
        </p:spPr>
        <p:txBody>
          <a:bodyPr>
            <a:normAutofit/>
          </a:bodyPr>
          <a:lstStyle/>
          <a:p>
            <a:pPr marL="0" lvl="0" indent="0">
              <a:buNone/>
            </a:pPr>
            <a:r>
              <a:rPr lang="cs-CZ" sz="2600" b="1" u="sng" dirty="0">
                <a:solidFill>
                  <a:prstClr val="black"/>
                </a:solidFill>
              </a:rPr>
              <a:t>§ 125c odst. 1 písm. h) bod 1</a:t>
            </a:r>
          </a:p>
          <a:p>
            <a:pPr algn="just"/>
            <a:r>
              <a:rPr lang="cs-CZ" sz="2600" dirty="0">
                <a:solidFill>
                  <a:srgbClr val="00B050"/>
                </a:solidFill>
              </a:rPr>
              <a:t>jako mentor v rozporu s § 83a odst. 8 nesedí na sedadle vedle řidiče nebo nesleduje situaci v provozu na pozemních komunikacích nebo chování řidiče</a:t>
            </a:r>
          </a:p>
          <a:p>
            <a:pPr algn="just"/>
            <a:endParaRPr lang="cs-CZ" sz="1000" dirty="0">
              <a:solidFill>
                <a:prstClr val="black"/>
              </a:solidFill>
            </a:endParaRPr>
          </a:p>
          <a:p>
            <a:pPr marL="0" indent="0" algn="just">
              <a:buNone/>
            </a:pPr>
            <a:r>
              <a:rPr lang="cs-CZ" sz="2600" b="1" dirty="0">
                <a:solidFill>
                  <a:prstClr val="black"/>
                </a:solidFill>
              </a:rPr>
              <a:t>§ 83a odst. 8</a:t>
            </a:r>
          </a:p>
          <a:p>
            <a:pPr marL="0" indent="0" algn="just">
              <a:buNone/>
            </a:pPr>
            <a:r>
              <a:rPr lang="cs-CZ" sz="2600" dirty="0">
                <a:solidFill>
                  <a:prstClr val="black"/>
                </a:solidFill>
              </a:rPr>
              <a:t>Řídí-li sedmnáctiletý řidič motorové vozidlo zařazené do skupiny B, mentor je povinen sedět na sedadle vedle řidiče, sledovat situaci v provozu na pozemních komunikacích a chování řidiče a v případě potřeby poskytnout řidiči radu.</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100" b="1" i="0" u="none" strike="noStrike" kern="1200" cap="none" spc="0" normalizeH="0" baseline="0" noProof="0" dirty="0">
              <a:ln>
                <a:noFill/>
              </a:ln>
              <a:solidFill>
                <a:prstClr val="black"/>
              </a:solidFill>
              <a:effectLst/>
              <a:uLnTx/>
              <a:uFillTx/>
              <a:ea typeface="+mn-ea"/>
              <a:cs typeface="+mn-cs"/>
            </a:endParaRPr>
          </a:p>
          <a:p>
            <a:pPr marL="0" lvl="0" indent="0" algn="just">
              <a:buNone/>
            </a:pPr>
            <a:endParaRPr lang="cs-CZ" sz="3300" dirty="0">
              <a:solidFill>
                <a:prstClr val="black"/>
              </a:solidFill>
            </a:endParaRPr>
          </a:p>
        </p:txBody>
      </p:sp>
    </p:spTree>
    <p:extLst>
      <p:ext uri="{BB962C8B-B14F-4D97-AF65-F5344CB8AC3E}">
        <p14:creationId xmlns:p14="http://schemas.microsoft.com/office/powerpoint/2010/main" val="2517713884"/>
      </p:ext>
    </p:extLst>
  </p:cSld>
  <p:clrMapOvr>
    <a:masterClrMapping/>
  </p:clrMapOvr>
  <p:transition spd="slow">
    <p:wipe dir="d"/>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AD5DED-1A09-04D1-DBCC-2945C402DE64}"/>
              </a:ext>
            </a:extLst>
          </p:cNvPr>
          <p:cNvSpPr>
            <a:spLocks noGrp="1"/>
          </p:cNvSpPr>
          <p:nvPr>
            <p:ph type="title"/>
          </p:nvPr>
        </p:nvSpPr>
        <p:spPr>
          <a:xfrm>
            <a:off x="762000" y="269632"/>
            <a:ext cx="8077200" cy="694592"/>
          </a:xfrm>
        </p:spPr>
        <p:txBody>
          <a:bodyPr>
            <a:normAutofit fontScale="90000"/>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Přestupek podle § 125c odst. 1 písm. h) zákona č. 361/2000 Sb.</a:t>
            </a:r>
            <a:endParaRPr lang="cs-CZ" dirty="0"/>
          </a:p>
        </p:txBody>
      </p:sp>
      <p:sp>
        <p:nvSpPr>
          <p:cNvPr id="3" name="Zástupný obsah 2">
            <a:extLst>
              <a:ext uri="{FF2B5EF4-FFF2-40B4-BE49-F238E27FC236}">
                <a16:creationId xmlns:a16="http://schemas.microsoft.com/office/drawing/2014/main" id="{7A3582FD-4132-8991-51B1-E5E57B000494}"/>
              </a:ext>
            </a:extLst>
          </p:cNvPr>
          <p:cNvSpPr>
            <a:spLocks noGrp="1"/>
          </p:cNvSpPr>
          <p:nvPr>
            <p:ph idx="1"/>
          </p:nvPr>
        </p:nvSpPr>
        <p:spPr>
          <a:xfrm>
            <a:off x="762000" y="1268761"/>
            <a:ext cx="8077200" cy="4625016"/>
          </a:xfrm>
        </p:spPr>
        <p:txBody>
          <a:bodyPr>
            <a:normAutofit fontScale="92500" lnSpcReduction="10000"/>
          </a:bodyPr>
          <a:lstStyle/>
          <a:p>
            <a:pPr marL="0" indent="0">
              <a:buNone/>
            </a:pPr>
            <a:r>
              <a:rPr lang="cs-CZ" sz="2900" b="1" dirty="0"/>
              <a:t>správní tresty za písm. h) bod 1</a:t>
            </a:r>
          </a:p>
          <a:p>
            <a:endParaRPr lang="cs-CZ" sz="1200" dirty="0"/>
          </a:p>
          <a:p>
            <a:pPr algn="just"/>
            <a:r>
              <a:rPr lang="cs-CZ" sz="2900" dirty="0"/>
              <a:t>pokuta od </a:t>
            </a:r>
            <a:r>
              <a:rPr lang="cs-CZ" sz="2900" b="1" dirty="0"/>
              <a:t>4 000 Kč do 10 000 Kč</a:t>
            </a:r>
            <a:r>
              <a:rPr lang="cs-CZ" sz="2900" dirty="0"/>
              <a:t>​ (§ 125c odst. 5 </a:t>
            </a:r>
            <a:br>
              <a:rPr lang="cs-CZ" sz="2900" dirty="0"/>
            </a:br>
            <a:r>
              <a:rPr lang="cs-CZ" sz="2900" dirty="0"/>
              <a:t>písm. c)  </a:t>
            </a:r>
          </a:p>
          <a:p>
            <a:pPr algn="just"/>
            <a:r>
              <a:rPr lang="cs-CZ" sz="2900" dirty="0"/>
              <a:t>zákaz činnosti - </a:t>
            </a:r>
            <a:r>
              <a:rPr lang="cs-CZ" sz="2900" b="1" dirty="0"/>
              <a:t>neukládá se </a:t>
            </a:r>
          </a:p>
          <a:p>
            <a:pPr algn="just"/>
            <a:r>
              <a:rPr lang="cs-CZ" sz="2900" dirty="0"/>
              <a:t>příkazem na místě - ​</a:t>
            </a:r>
            <a:r>
              <a:rPr lang="cs-CZ" sz="2900" b="1" dirty="0"/>
              <a:t>od 2 500 Kč do  3 500 Kč </a:t>
            </a:r>
            <a:br>
              <a:rPr lang="cs-CZ" sz="2900" dirty="0"/>
            </a:br>
            <a:r>
              <a:rPr lang="cs-CZ" sz="2900" dirty="0"/>
              <a:t>(§ 125c odst. 7 písm. c) </a:t>
            </a:r>
          </a:p>
          <a:p>
            <a:pPr algn="just"/>
            <a:r>
              <a:rPr lang="cs-CZ" sz="2900" dirty="0"/>
              <a:t>od uložení správního trestu nelze v rozhodnutí </a:t>
            </a:r>
            <a:br>
              <a:rPr lang="cs-CZ" sz="2900" dirty="0"/>
            </a:br>
            <a:r>
              <a:rPr lang="cs-CZ" sz="2900" dirty="0"/>
              <a:t>o přestupku upustit nebo podmíněně upustit (§ 125e odst. 3) </a:t>
            </a:r>
          </a:p>
          <a:p>
            <a:pPr algn="just"/>
            <a:r>
              <a:rPr lang="cs-CZ" sz="2900" dirty="0"/>
              <a:t>bodové hodnocení – </a:t>
            </a:r>
            <a:r>
              <a:rPr lang="cs-CZ" sz="2900" b="1" dirty="0"/>
              <a:t>body se neukládají</a:t>
            </a:r>
          </a:p>
          <a:p>
            <a:endParaRPr lang="cs-CZ" dirty="0"/>
          </a:p>
        </p:txBody>
      </p:sp>
    </p:spTree>
    <p:extLst>
      <p:ext uri="{BB962C8B-B14F-4D97-AF65-F5344CB8AC3E}">
        <p14:creationId xmlns:p14="http://schemas.microsoft.com/office/powerpoint/2010/main" val="532402025"/>
      </p:ext>
    </p:extLst>
  </p:cSld>
  <p:clrMapOvr>
    <a:masterClrMapping/>
  </p:clrMapOvr>
  <p:transition spd="slow">
    <p:wipe dir="d"/>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76CB74-D5BE-4D30-21D0-25F4EBC71E02}"/>
              </a:ext>
            </a:extLst>
          </p:cNvPr>
          <p:cNvSpPr>
            <a:spLocks noGrp="1"/>
          </p:cNvSpPr>
          <p:nvPr>
            <p:ph type="title"/>
          </p:nvPr>
        </p:nvSpPr>
        <p:spPr>
          <a:xfrm>
            <a:off x="762000" y="269632"/>
            <a:ext cx="8202488" cy="639088"/>
          </a:xfrm>
        </p:spPr>
        <p:txBody>
          <a:bodyPr>
            <a:normAutofit/>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Přestupky podle § 125c odst. 1 písm. h) zákona č. 361/2000 Sb.</a:t>
            </a:r>
            <a:endParaRPr lang="cs-CZ" dirty="0"/>
          </a:p>
        </p:txBody>
      </p:sp>
      <p:sp>
        <p:nvSpPr>
          <p:cNvPr id="3" name="Zástupný obsah 2">
            <a:extLst>
              <a:ext uri="{FF2B5EF4-FFF2-40B4-BE49-F238E27FC236}">
                <a16:creationId xmlns:a16="http://schemas.microsoft.com/office/drawing/2014/main" id="{23CDFF53-BD64-9E33-4E0E-D5FAF435F506}"/>
              </a:ext>
            </a:extLst>
          </p:cNvPr>
          <p:cNvSpPr>
            <a:spLocks noGrp="1"/>
          </p:cNvSpPr>
          <p:nvPr>
            <p:ph idx="1"/>
          </p:nvPr>
        </p:nvSpPr>
        <p:spPr>
          <a:xfrm>
            <a:off x="762000" y="1124744"/>
            <a:ext cx="8077200" cy="5733256"/>
          </a:xfr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600" b="1" i="0" u="sng" strike="noStrike" kern="1200" cap="none" spc="0" normalizeH="0" baseline="0" noProof="0" dirty="0">
                <a:ln>
                  <a:noFill/>
                </a:ln>
                <a:solidFill>
                  <a:prstClr val="black"/>
                </a:solidFill>
                <a:effectLst/>
                <a:uLnTx/>
                <a:uFillTx/>
                <a:latin typeface="Calibri"/>
                <a:ea typeface="+mn-ea"/>
                <a:cs typeface="+mn-cs"/>
              </a:rPr>
              <a:t>§ 125c odst. 1 písm. h)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600" b="0" i="0" u="none" strike="noStrike" kern="1200" cap="none" spc="0" normalizeH="0" baseline="0" noProof="0" dirty="0">
                <a:ln>
                  <a:noFill/>
                </a:ln>
                <a:solidFill>
                  <a:prstClr val="black"/>
                </a:solidFill>
                <a:effectLst/>
                <a:uLnTx/>
                <a:uFillTx/>
                <a:latin typeface="Calibri"/>
                <a:ea typeface="+mn-ea"/>
                <a:cs typeface="+mn-cs"/>
              </a:rPr>
              <a:t>jako mentor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600" b="1" i="0" u="none" strike="noStrike" kern="1200" cap="none" spc="0" normalizeH="0" baseline="0" noProof="0" dirty="0">
                <a:ln>
                  <a:noFill/>
                </a:ln>
                <a:solidFill>
                  <a:prstClr val="black"/>
                </a:solidFill>
                <a:effectLst/>
                <a:uLnTx/>
                <a:uFillTx/>
                <a:latin typeface="Calibri"/>
                <a:ea typeface="+mn-ea"/>
                <a:cs typeface="+mn-cs"/>
              </a:rPr>
              <a:t>2. </a:t>
            </a:r>
            <a:r>
              <a:rPr kumimoji="0" lang="cs-CZ" sz="2600" b="0" i="0" u="none" strike="noStrike" kern="1200" cap="none" spc="0" normalizeH="0" baseline="0" noProof="0" dirty="0">
                <a:ln>
                  <a:noFill/>
                </a:ln>
                <a:solidFill>
                  <a:srgbClr val="00B050"/>
                </a:solidFill>
                <a:effectLst/>
                <a:uLnTx/>
                <a:uFillTx/>
                <a:latin typeface="Calibri"/>
                <a:ea typeface="+mn-ea"/>
                <a:cs typeface="+mn-cs"/>
              </a:rPr>
              <a:t>v rozporu s § 83a odst. 8 vykonává doprovod bezprostředně po požití alkoholického nápoje nebo užití jiné návykové látky nebo v takové době po požití alkoholického nápoje nebo užití jiné návykové látky, kdy by mohla být ještě pod vlivem alkoholu nebo jiné návykové látky, nebo ačkoliv je její schopnost k výkonu této činnosti snížena v důsledku jeho zdravotního stavu, </a:t>
            </a:r>
            <a:r>
              <a:rPr kumimoji="0" lang="cs-CZ" sz="2600" b="0" i="0" u="none" strike="noStrike" kern="1200" cap="none" spc="0" normalizeH="0" baseline="0" noProof="0" dirty="0">
                <a:ln>
                  <a:noFill/>
                </a:ln>
                <a:solidFill>
                  <a:prstClr val="black"/>
                </a:solidFill>
                <a:effectLst/>
                <a:uLnTx/>
                <a:uFillTx/>
                <a:latin typeface="Calibri"/>
                <a:ea typeface="+mn-ea"/>
                <a:cs typeface="+mn-cs"/>
              </a:rPr>
              <a:t>nebo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600" b="1" i="0" u="none" strike="noStrike" kern="1200" cap="none" spc="0" normalizeH="0" baseline="0" noProof="0" dirty="0">
                <a:ln>
                  <a:noFill/>
                </a:ln>
                <a:solidFill>
                  <a:prstClr val="black"/>
                </a:solidFill>
                <a:effectLst/>
                <a:uLnTx/>
                <a:uFillTx/>
                <a:latin typeface="Calibri"/>
                <a:ea typeface="+mn-ea"/>
                <a:cs typeface="+mn-cs"/>
              </a:rPr>
              <a:t>3. </a:t>
            </a:r>
            <a:r>
              <a:rPr kumimoji="0" lang="cs-CZ" sz="2600" b="0" i="0" u="none" strike="noStrike" kern="1200" cap="none" spc="0" normalizeH="0" baseline="0" noProof="0" dirty="0">
                <a:ln>
                  <a:noFill/>
                </a:ln>
                <a:solidFill>
                  <a:srgbClr val="00B050"/>
                </a:solidFill>
                <a:effectLst/>
                <a:uLnTx/>
                <a:uFillTx/>
                <a:latin typeface="Calibri"/>
                <a:ea typeface="+mn-ea"/>
                <a:cs typeface="+mn-cs"/>
              </a:rPr>
              <a:t>se přes výzvu podle § 83a odst. 9 odmítne podrobit vyšetření ke zjištění, zda při výkonu doprovodu nebyla ovlivněna alkoholem nebo jinou návykovou látkou,</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2200" b="0" i="0" u="none" strike="noStrike" kern="1200" cap="none" spc="0" normalizeH="0" baseline="0" noProof="0" dirty="0">
              <a:ln>
                <a:noFill/>
              </a:ln>
              <a:solidFill>
                <a:prstClr val="black"/>
              </a:solidFill>
              <a:effectLst/>
              <a:uLnTx/>
              <a:uFillTx/>
              <a:latin typeface="Calibri"/>
              <a:ea typeface="+mn-ea"/>
              <a:cs typeface="+mn-cs"/>
            </a:endParaRPr>
          </a:p>
          <a:p>
            <a:pPr marL="0" indent="0">
              <a:buNone/>
            </a:pPr>
            <a:endParaRPr lang="cs-CZ" dirty="0"/>
          </a:p>
        </p:txBody>
      </p:sp>
    </p:spTree>
    <p:extLst>
      <p:ext uri="{BB962C8B-B14F-4D97-AF65-F5344CB8AC3E}">
        <p14:creationId xmlns:p14="http://schemas.microsoft.com/office/powerpoint/2010/main" val="4060949823"/>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83104"/>
          </a:xfrm>
        </p:spPr>
        <p:txBody>
          <a:bodyPr/>
          <a:lstStyle/>
          <a:p>
            <a:pPr algn="ctr"/>
            <a:r>
              <a:rPr lang="cs-CZ" sz="2600" b="1" dirty="0">
                <a:solidFill>
                  <a:prstClr val="black"/>
                </a:solidFill>
              </a:rPr>
              <a:t>Novela zákona o silničním provozu</a:t>
            </a:r>
            <a:endParaRPr lang="cs-CZ" dirty="0"/>
          </a:p>
        </p:txBody>
      </p:sp>
      <p:sp>
        <p:nvSpPr>
          <p:cNvPr id="3" name="Zástupný symbol pro obsah 2"/>
          <p:cNvSpPr>
            <a:spLocks noGrp="1"/>
          </p:cNvSpPr>
          <p:nvPr>
            <p:ph idx="1"/>
          </p:nvPr>
        </p:nvSpPr>
        <p:spPr>
          <a:xfrm>
            <a:off x="887288" y="1052736"/>
            <a:ext cx="8077200" cy="5616623"/>
          </a:xfrm>
        </p:spPr>
        <p:txBody>
          <a:bodyPr>
            <a:normAutofit/>
          </a:bodyPr>
          <a:lstStyle/>
          <a:p>
            <a:pPr marL="0" indent="0">
              <a:buNone/>
            </a:pPr>
            <a:r>
              <a:rPr lang="cs-CZ" sz="2400" b="1" u="sng" dirty="0"/>
              <a:t>Správní trestání – pokuty</a:t>
            </a:r>
          </a:p>
          <a:p>
            <a:pPr marL="0" indent="0">
              <a:buNone/>
            </a:pPr>
            <a:endParaRPr lang="cs-CZ" sz="1000" b="1" u="sng" dirty="0"/>
          </a:p>
          <a:p>
            <a:pPr marL="0" indent="0">
              <a:buNone/>
            </a:pPr>
            <a:r>
              <a:rPr lang="cs-CZ" sz="2400" dirty="0"/>
              <a:t>Rozdělení přestupků podle jejich závažnosti do 4 skupin</a:t>
            </a:r>
          </a:p>
          <a:p>
            <a:r>
              <a:rPr lang="cs-CZ" sz="2400" b="1" dirty="0"/>
              <a:t>4 pásma </a:t>
            </a:r>
            <a:r>
              <a:rPr lang="cs-CZ" sz="2400" dirty="0"/>
              <a:t>sazeb pokut </a:t>
            </a:r>
            <a:r>
              <a:rPr lang="cs-CZ" sz="2400" b="1" dirty="0"/>
              <a:t>ve správním řízení</a:t>
            </a:r>
          </a:p>
          <a:p>
            <a:pPr marL="1039950" algn="just">
              <a:lnSpc>
                <a:spcPct val="110000"/>
              </a:lnSpc>
              <a:buFontTx/>
              <a:buChar char="-"/>
            </a:pPr>
            <a:r>
              <a:rPr lang="cs-CZ" sz="2400" dirty="0"/>
              <a:t>25 000 Kč – 75 000 Kč</a:t>
            </a:r>
          </a:p>
          <a:p>
            <a:pPr marL="1039950" algn="just">
              <a:lnSpc>
                <a:spcPct val="110000"/>
              </a:lnSpc>
              <a:buFontTx/>
              <a:buChar char="-"/>
            </a:pPr>
            <a:r>
              <a:rPr lang="cs-CZ" sz="2400" dirty="0"/>
              <a:t>7 000 – 25 000 Kč</a:t>
            </a:r>
          </a:p>
          <a:p>
            <a:pPr marL="1039950" algn="just">
              <a:lnSpc>
                <a:spcPct val="110000"/>
              </a:lnSpc>
              <a:buFontTx/>
              <a:buChar char="-"/>
            </a:pPr>
            <a:r>
              <a:rPr lang="cs-CZ" sz="2400" dirty="0"/>
              <a:t>4 000 – 10 000 Kč</a:t>
            </a:r>
          </a:p>
          <a:p>
            <a:pPr marL="1039950" algn="just">
              <a:lnSpc>
                <a:spcPct val="110000"/>
              </a:lnSpc>
              <a:buFontTx/>
              <a:buChar char="-"/>
            </a:pPr>
            <a:r>
              <a:rPr lang="cs-CZ" sz="2400" dirty="0"/>
              <a:t>2 000 – 5 000 Kč</a:t>
            </a:r>
          </a:p>
          <a:p>
            <a:pPr marL="1154250" lvl="1" indent="0" algn="just">
              <a:lnSpc>
                <a:spcPct val="110000"/>
              </a:lnSpc>
              <a:buNone/>
            </a:pPr>
            <a:endParaRPr lang="cs-CZ" sz="1000" dirty="0"/>
          </a:p>
          <a:p>
            <a:pPr marL="720000" algn="just">
              <a:lnSpc>
                <a:spcPct val="110000"/>
              </a:lnSpc>
            </a:pPr>
            <a:r>
              <a:rPr lang="cs-CZ" sz="2400" dirty="0"/>
              <a:t>zvýšení především horních hranic sazeb pokut</a:t>
            </a:r>
          </a:p>
          <a:p>
            <a:pPr marL="720000" algn="just">
              <a:lnSpc>
                <a:spcPct val="110000"/>
              </a:lnSpc>
            </a:pPr>
            <a:r>
              <a:rPr lang="cs-CZ" sz="2400" dirty="0"/>
              <a:t>dopravní nehoda - navyšování horní hranice sazby pokuty na </a:t>
            </a:r>
            <a:r>
              <a:rPr lang="cs-CZ" sz="2400" b="1" dirty="0"/>
              <a:t>dvojnásobek</a:t>
            </a:r>
            <a:r>
              <a:rPr lang="cs-CZ" sz="2400" dirty="0"/>
              <a:t> </a:t>
            </a:r>
            <a:endParaRPr lang="cs-CZ" sz="2400" dirty="0">
              <a:solidFill>
                <a:schemeClr val="bg1">
                  <a:lumMod val="50000"/>
                </a:schemeClr>
              </a:solidFill>
            </a:endParaRPr>
          </a:p>
        </p:txBody>
      </p:sp>
    </p:spTree>
    <p:extLst>
      <p:ext uri="{BB962C8B-B14F-4D97-AF65-F5344CB8AC3E}">
        <p14:creationId xmlns:p14="http://schemas.microsoft.com/office/powerpoint/2010/main" val="3240207918"/>
      </p:ext>
    </p:extLst>
  </p:cSld>
  <p:clrMapOvr>
    <a:masterClrMapping/>
  </p:clrMapOvr>
  <p:transition spd="slow">
    <p:wipe dir="d"/>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DC0048-6AFE-A94A-9644-BF55A245EA70}"/>
              </a:ext>
            </a:extLst>
          </p:cNvPr>
          <p:cNvSpPr>
            <a:spLocks noGrp="1"/>
          </p:cNvSpPr>
          <p:nvPr>
            <p:ph type="title"/>
          </p:nvPr>
        </p:nvSpPr>
        <p:spPr>
          <a:xfrm>
            <a:off x="762000" y="269632"/>
            <a:ext cx="8202488" cy="694592"/>
          </a:xfrm>
        </p:spPr>
        <p:txBody>
          <a:bodyPr>
            <a:normAutofit/>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Přestupky podle § 125c odst. 1 písm. h) zákona č. 361/2000 Sb.</a:t>
            </a:r>
            <a:endParaRPr lang="cs-CZ" dirty="0"/>
          </a:p>
        </p:txBody>
      </p:sp>
      <p:sp>
        <p:nvSpPr>
          <p:cNvPr id="3" name="Zástupný obsah 2">
            <a:extLst>
              <a:ext uri="{FF2B5EF4-FFF2-40B4-BE49-F238E27FC236}">
                <a16:creationId xmlns:a16="http://schemas.microsoft.com/office/drawing/2014/main" id="{F245D962-AA36-7257-60AC-63B76D1D9AB2}"/>
              </a:ext>
            </a:extLst>
          </p:cNvPr>
          <p:cNvSpPr>
            <a:spLocks noGrp="1"/>
          </p:cNvSpPr>
          <p:nvPr>
            <p:ph idx="1"/>
          </p:nvPr>
        </p:nvSpPr>
        <p:spPr>
          <a:xfrm>
            <a:off x="762000" y="1124744"/>
            <a:ext cx="8077200" cy="5544615"/>
          </a:xfrm>
        </p:spPr>
        <p:txBody>
          <a:bodyPr>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písm. h) bod 2 a 3</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1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mn-cs"/>
              </a:rPr>
              <a:t> pokuta </a:t>
            </a:r>
            <a:r>
              <a:rPr kumimoji="0" lang="cs-CZ" sz="2700" b="1" i="0" u="none" strike="noStrike" kern="1200" cap="none" spc="0" normalizeH="0" baseline="0" noProof="0" dirty="0">
                <a:ln>
                  <a:noFill/>
                </a:ln>
                <a:solidFill>
                  <a:prstClr val="black"/>
                </a:solidFill>
                <a:effectLst/>
                <a:uLnTx/>
                <a:uFillTx/>
                <a:latin typeface="Calibri"/>
                <a:ea typeface="+mn-ea"/>
                <a:cs typeface="+mn-cs"/>
              </a:rPr>
              <a:t>od 7 000 Kč do 25 000 Kč</a:t>
            </a:r>
            <a:r>
              <a:rPr kumimoji="0" lang="cs-CZ" sz="2700" b="0" i="0" u="none" strike="noStrike" kern="1200" cap="none" spc="0" normalizeH="0" baseline="0" noProof="0" dirty="0">
                <a:ln>
                  <a:noFill/>
                </a:ln>
                <a:solidFill>
                  <a:prstClr val="black"/>
                </a:solidFill>
                <a:effectLst/>
                <a:uLnTx/>
                <a:uFillTx/>
                <a:latin typeface="Calibri"/>
                <a:ea typeface="+mn-ea"/>
                <a:cs typeface="+mn-cs"/>
              </a:rPr>
              <a:t>​ (§ 125c odst. 5 </a:t>
            </a:r>
            <a:br>
              <a:rPr kumimoji="0" lang="cs-CZ" sz="2700" b="0" i="0" u="none" strike="noStrike" kern="1200" cap="none" spc="0" normalizeH="0" baseline="0" noProof="0" dirty="0">
                <a:ln>
                  <a:noFill/>
                </a:ln>
                <a:solidFill>
                  <a:prstClr val="black"/>
                </a:solidFill>
                <a:effectLst/>
                <a:uLnTx/>
                <a:uFillTx/>
                <a:latin typeface="Calibri"/>
                <a:ea typeface="+mn-ea"/>
                <a:cs typeface="+mn-cs"/>
              </a:rPr>
            </a:br>
            <a:r>
              <a:rPr kumimoji="0" lang="cs-CZ" sz="2700" b="0" i="0" u="none" strike="noStrike" kern="1200" cap="none" spc="0" normalizeH="0" baseline="0" noProof="0" dirty="0">
                <a:ln>
                  <a:noFill/>
                </a:ln>
                <a:solidFill>
                  <a:prstClr val="black"/>
                </a:solidFill>
                <a:effectLst/>
                <a:uLnTx/>
                <a:uFillTx/>
                <a:latin typeface="Calibri"/>
                <a:ea typeface="+mn-ea"/>
                <a:cs typeface="+mn-cs"/>
              </a:rPr>
              <a:t>písm. b)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mn-cs"/>
              </a:rPr>
              <a:t> zákaz činnosti - </a:t>
            </a:r>
            <a:r>
              <a:rPr kumimoji="0" lang="cs-CZ" sz="2700" b="1" i="0" u="none" strike="noStrike" kern="1200" cap="none" spc="0" normalizeH="0" baseline="0" noProof="0" dirty="0">
                <a:ln>
                  <a:noFill/>
                </a:ln>
                <a:solidFill>
                  <a:prstClr val="black"/>
                </a:solidFill>
                <a:effectLst/>
                <a:uLnTx/>
                <a:uFillTx/>
                <a:latin typeface="Calibri"/>
                <a:ea typeface="+mn-ea"/>
                <a:cs typeface="+mn-cs"/>
              </a:rPr>
              <a:t>neukládá se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mn-cs"/>
              </a:rPr>
              <a:t> příkazem na místě - ​</a:t>
            </a:r>
            <a:r>
              <a:rPr kumimoji="0" lang="cs-CZ" sz="2700" b="1" i="0" u="none" strike="noStrike" kern="1200" cap="none" spc="0" normalizeH="0" baseline="0" noProof="0" dirty="0">
                <a:ln>
                  <a:noFill/>
                </a:ln>
                <a:solidFill>
                  <a:prstClr val="black"/>
                </a:solidFill>
                <a:effectLst/>
                <a:uLnTx/>
                <a:uFillTx/>
                <a:latin typeface="Calibri"/>
                <a:ea typeface="+mn-ea"/>
                <a:cs typeface="+mn-cs"/>
              </a:rPr>
              <a:t>pokuta 4 500 Kč – 5 500 Kč </a:t>
            </a:r>
            <a:br>
              <a:rPr kumimoji="0" lang="cs-CZ" sz="2700" b="1" i="0" u="none" strike="noStrike" kern="1200" cap="none" spc="0" normalizeH="0" baseline="0" noProof="0" dirty="0">
                <a:ln>
                  <a:noFill/>
                </a:ln>
                <a:solidFill>
                  <a:prstClr val="black"/>
                </a:solidFill>
                <a:effectLst/>
                <a:uLnTx/>
                <a:uFillTx/>
                <a:latin typeface="Calibri"/>
                <a:ea typeface="+mn-ea"/>
                <a:cs typeface="+mn-cs"/>
              </a:rPr>
            </a:br>
            <a:r>
              <a:rPr kumimoji="0" lang="cs-CZ" sz="2700" b="0" i="0" u="none" strike="noStrike" kern="1200" cap="none" spc="0" normalizeH="0" baseline="0" noProof="0" dirty="0">
                <a:ln>
                  <a:noFill/>
                </a:ln>
                <a:solidFill>
                  <a:prstClr val="black"/>
                </a:solidFill>
                <a:effectLst/>
                <a:uLnTx/>
                <a:uFillTx/>
                <a:latin typeface="Calibri"/>
                <a:ea typeface="+mn-ea"/>
                <a:cs typeface="+mn-cs"/>
              </a:rPr>
              <a:t>(§ 125c odst. 7 písm. d)</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mn-cs"/>
              </a:rPr>
              <a:t> od uložení správního trestu nelze v rozhodnutí </a:t>
            </a:r>
            <a:br>
              <a:rPr kumimoji="0" lang="cs-CZ" sz="2700" b="0" i="0" u="none" strike="noStrike" kern="1200" cap="none" spc="0" normalizeH="0" baseline="0" noProof="0" dirty="0">
                <a:ln>
                  <a:noFill/>
                </a:ln>
                <a:solidFill>
                  <a:prstClr val="black"/>
                </a:solidFill>
                <a:effectLst/>
                <a:uLnTx/>
                <a:uFillTx/>
                <a:latin typeface="Calibri"/>
                <a:ea typeface="+mn-ea"/>
                <a:cs typeface="+mn-cs"/>
              </a:rPr>
            </a:br>
            <a:r>
              <a:rPr kumimoji="0" lang="cs-CZ" sz="2700" b="0" i="0" u="none" strike="noStrike" kern="1200" cap="none" spc="0" normalizeH="0" baseline="0" noProof="0" dirty="0">
                <a:ln>
                  <a:noFill/>
                </a:ln>
                <a:solidFill>
                  <a:prstClr val="black"/>
                </a:solidFill>
                <a:effectLst/>
                <a:uLnTx/>
                <a:uFillTx/>
                <a:latin typeface="Calibri"/>
                <a:ea typeface="+mn-ea"/>
                <a:cs typeface="+mn-cs"/>
              </a:rPr>
              <a:t>o přestupku upustit nebo podmíněně upustit (§ 125e odst. 3)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mn-cs"/>
              </a:rPr>
              <a:t>  bodové hodnocení – </a:t>
            </a:r>
            <a:r>
              <a:rPr kumimoji="0" lang="cs-CZ" sz="2700" b="1" i="0" u="none" strike="noStrike" kern="1200" cap="none" spc="0" normalizeH="0" baseline="0" noProof="0" dirty="0">
                <a:ln>
                  <a:noFill/>
                </a:ln>
                <a:solidFill>
                  <a:prstClr val="black"/>
                </a:solidFill>
                <a:effectLst/>
                <a:uLnTx/>
                <a:uFillTx/>
                <a:latin typeface="Calibri"/>
                <a:ea typeface="+mn-ea"/>
                <a:cs typeface="+mn-cs"/>
              </a:rPr>
              <a:t>body se neukládají</a:t>
            </a:r>
          </a:p>
        </p:txBody>
      </p:sp>
    </p:spTree>
    <p:extLst>
      <p:ext uri="{BB962C8B-B14F-4D97-AF65-F5344CB8AC3E}">
        <p14:creationId xmlns:p14="http://schemas.microsoft.com/office/powerpoint/2010/main" val="2635179435"/>
      </p:ext>
    </p:extLst>
  </p:cSld>
  <p:clrMapOvr>
    <a:masterClrMapping/>
  </p:clrMapOvr>
  <p:transition spd="slow">
    <p:wipe di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202488" cy="783104"/>
          </a:xfrm>
        </p:spPr>
        <p:txBody>
          <a:bodyPr>
            <a:noAutofit/>
          </a:bodyPr>
          <a:lstStyle/>
          <a:p>
            <a:r>
              <a:rPr lang="cs-CZ" sz="2400" b="1" dirty="0">
                <a:solidFill>
                  <a:prstClr val="black"/>
                </a:solidFill>
              </a:rPr>
              <a:t>Přestupky podle § 125c odst. 1 písm. i) zákona č. 361/2000 Sb.</a:t>
            </a:r>
            <a:endParaRPr lang="cs-CZ" sz="2400" dirty="0"/>
          </a:p>
        </p:txBody>
      </p:sp>
      <p:sp>
        <p:nvSpPr>
          <p:cNvPr id="3" name="Zástupný symbol pro obsah 2"/>
          <p:cNvSpPr>
            <a:spLocks noGrp="1"/>
          </p:cNvSpPr>
          <p:nvPr>
            <p:ph idx="1"/>
          </p:nvPr>
        </p:nvSpPr>
        <p:spPr>
          <a:xfrm>
            <a:off x="762000" y="1052736"/>
            <a:ext cx="8202488" cy="5688633"/>
          </a:xfrm>
        </p:spPr>
        <p:txBody>
          <a:bodyPr>
            <a:normAutofit/>
          </a:bodyPr>
          <a:lstStyle/>
          <a:p>
            <a:pPr marL="0" lvl="0" indent="0" algn="just">
              <a:buNone/>
            </a:pPr>
            <a:r>
              <a:rPr lang="cs-CZ" sz="2600" b="1" dirty="0">
                <a:solidFill>
                  <a:prstClr val="black"/>
                </a:solidFill>
              </a:rPr>
              <a:t>§ 125c odst. 1 písm. i) bod 1</a:t>
            </a:r>
            <a:endParaRPr lang="cs-CZ" sz="2600" dirty="0">
              <a:solidFill>
                <a:prstClr val="black"/>
              </a:solidFill>
            </a:endParaRPr>
          </a:p>
          <a:p>
            <a:pPr algn="just"/>
            <a:r>
              <a:rPr lang="cs-CZ" sz="2600" dirty="0">
                <a:solidFill>
                  <a:prstClr val="black"/>
                </a:solidFill>
              </a:rPr>
              <a:t>při dopravní nehodě v rozporu s § 47 odst. 2 písm. a) neprodleně nezastaví vozidlo</a:t>
            </a:r>
          </a:p>
          <a:p>
            <a:pPr marL="0" indent="0" algn="just">
              <a:buNone/>
            </a:pPr>
            <a:r>
              <a:rPr lang="cs-CZ" sz="2400" b="1" dirty="0"/>
              <a:t>§ 47 odst. 2 písm. a) </a:t>
            </a:r>
            <a:r>
              <a:rPr lang="cs-CZ" sz="2400" dirty="0"/>
              <a:t>- </a:t>
            </a:r>
            <a:r>
              <a:rPr lang="cs-CZ" sz="2400" b="1" dirty="0"/>
              <a:t>Řidič</a:t>
            </a:r>
            <a:r>
              <a:rPr lang="cs-CZ" sz="2400" dirty="0"/>
              <a:t>, který měl účast na dopravní nehodě, je povinen neprodleně zastavit vozidlo.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600" b="1" i="0" u="none" strike="noStrike" kern="1200" cap="none" spc="0" normalizeH="0" baseline="0" noProof="0" dirty="0">
                <a:ln>
                  <a:noFill/>
                </a:ln>
                <a:solidFill>
                  <a:prstClr val="black"/>
                </a:solidFill>
                <a:effectLst/>
                <a:uLnTx/>
                <a:uFillTx/>
                <a:latin typeface="Calibri"/>
                <a:ea typeface="+mn-ea"/>
                <a:cs typeface="+mn-cs"/>
              </a:rPr>
              <a:t>správní tresty za i) bod 1</a:t>
            </a:r>
            <a:endParaRPr kumimoji="0" lang="cs-CZ" sz="2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400" b="0" i="0" u="none" strike="noStrike" kern="1200" cap="none" spc="0" normalizeH="0" baseline="0" noProof="0" dirty="0">
                <a:ln>
                  <a:noFill/>
                </a:ln>
                <a:solidFill>
                  <a:prstClr val="black"/>
                </a:solidFill>
                <a:effectLst/>
                <a:uLnTx/>
                <a:uFillTx/>
                <a:latin typeface="Calibri"/>
                <a:ea typeface="+mn-ea"/>
                <a:cs typeface="Arial"/>
              </a:rPr>
              <a:t> </a:t>
            </a:r>
            <a:r>
              <a:rPr kumimoji="0" lang="cs-CZ" sz="2500" b="0" i="0" u="none" strike="noStrike" kern="1200" cap="none" spc="0" normalizeH="0" baseline="0" noProof="0" dirty="0">
                <a:ln>
                  <a:noFill/>
                </a:ln>
                <a:solidFill>
                  <a:prstClr val="black"/>
                </a:solidFill>
                <a:effectLst/>
                <a:uLnTx/>
                <a:uFillTx/>
                <a:latin typeface="Calibri"/>
                <a:ea typeface="+mn-ea"/>
                <a:cs typeface="Arial"/>
              </a:rPr>
              <a:t>pokuta </a:t>
            </a:r>
            <a:r>
              <a:rPr kumimoji="0" lang="cs-CZ" sz="2500" b="1" i="0" u="none" strike="noStrike" kern="1200" cap="none" spc="0" normalizeH="0" baseline="0" noProof="0" dirty="0">
                <a:ln>
                  <a:noFill/>
                </a:ln>
                <a:solidFill>
                  <a:prstClr val="black"/>
                </a:solidFill>
                <a:effectLst/>
                <a:uLnTx/>
                <a:uFillTx/>
                <a:latin typeface="Calibri"/>
                <a:ea typeface="+mn-ea"/>
                <a:cs typeface="Arial"/>
              </a:rPr>
              <a:t>od 7 000 Kč do 25 000 Kč</a:t>
            </a:r>
            <a:r>
              <a:rPr kumimoji="0" lang="en-US" sz="2500" b="0" i="0" u="none" strike="noStrike" kern="1200" cap="none" spc="0" normalizeH="0" baseline="0" noProof="0" dirty="0">
                <a:ln>
                  <a:noFill/>
                </a:ln>
                <a:solidFill>
                  <a:prstClr val="black"/>
                </a:solidFill>
                <a:effectLst/>
                <a:uLnTx/>
                <a:uFillTx/>
                <a:latin typeface="Calibri"/>
                <a:ea typeface="+mn-ea"/>
                <a:cs typeface="Arial"/>
              </a:rPr>
              <a:t>​</a:t>
            </a:r>
            <a:r>
              <a:rPr kumimoji="0" lang="cs-CZ" sz="2500" b="0" i="0" u="none" strike="noStrike" kern="1200" cap="none" spc="0" normalizeH="0" baseline="0" noProof="0" dirty="0">
                <a:ln>
                  <a:noFill/>
                </a:ln>
                <a:solidFill>
                  <a:prstClr val="black"/>
                </a:solidFill>
                <a:effectLst/>
                <a:uLnTx/>
                <a:uFillTx/>
                <a:latin typeface="Calibri"/>
                <a:ea typeface="+mn-ea"/>
                <a:cs typeface="Arial"/>
              </a:rPr>
              <a:t> (§ 125c odst. 5 písm. b)  </a:t>
            </a:r>
            <a:endParaRPr kumimoji="0" lang="en-US" sz="25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500" b="0" i="0" u="none" strike="noStrike" kern="1200" cap="none" spc="0" normalizeH="0" baseline="0" noProof="0" dirty="0">
                <a:ln>
                  <a:noFill/>
                </a:ln>
                <a:solidFill>
                  <a:prstClr val="black"/>
                </a:solidFill>
                <a:effectLst/>
                <a:uLnTx/>
                <a:uFillTx/>
                <a:latin typeface="Calibri"/>
                <a:ea typeface="+mn-ea"/>
                <a:cs typeface="Arial"/>
              </a:rPr>
              <a:t> zákaz činnosti </a:t>
            </a:r>
            <a:r>
              <a:rPr kumimoji="0" lang="cs-CZ" sz="2500" b="1" i="0" u="none" strike="noStrike" kern="1200" cap="none" spc="0" normalizeH="0" baseline="0" noProof="0" dirty="0">
                <a:ln>
                  <a:noFill/>
                </a:ln>
                <a:solidFill>
                  <a:prstClr val="black"/>
                </a:solidFill>
                <a:effectLst/>
                <a:uLnTx/>
                <a:uFillTx/>
                <a:latin typeface="Calibri"/>
                <a:ea typeface="+mn-ea"/>
                <a:cs typeface="Arial"/>
              </a:rPr>
              <a:t>od 4 měsíců do 6 měsíců </a:t>
            </a:r>
            <a:r>
              <a:rPr kumimoji="0" lang="cs-CZ" sz="2500" b="0" i="0" u="none" strike="noStrike" kern="1200" cap="none" spc="0" normalizeH="0" baseline="0" noProof="0" dirty="0">
                <a:ln>
                  <a:noFill/>
                </a:ln>
                <a:solidFill>
                  <a:prstClr val="black"/>
                </a:solidFill>
                <a:effectLst/>
                <a:uLnTx/>
                <a:uFillTx/>
                <a:latin typeface="Calibri"/>
                <a:ea typeface="+mn-ea"/>
                <a:cs typeface="Arial"/>
              </a:rPr>
              <a:t>(</a:t>
            </a:r>
            <a:r>
              <a:rPr kumimoji="0" lang="en-US" sz="2500" b="0" i="0" u="none" strike="noStrike" kern="1200" cap="none" spc="0" normalizeH="0" baseline="0" noProof="0" dirty="0">
                <a:ln>
                  <a:noFill/>
                </a:ln>
                <a:solidFill>
                  <a:prstClr val="black"/>
                </a:solidFill>
                <a:effectLst/>
                <a:uLnTx/>
                <a:uFillTx/>
                <a:latin typeface="Calibri"/>
                <a:ea typeface="+mn-ea"/>
                <a:cs typeface="Arial"/>
              </a:rPr>
              <a:t>​</a:t>
            </a:r>
            <a:r>
              <a:rPr kumimoji="0" lang="cs-CZ" sz="2500" b="0" i="0" u="none" strike="noStrike" kern="1200" cap="none" spc="0" normalizeH="0" baseline="0" noProof="0" dirty="0">
                <a:ln>
                  <a:noFill/>
                </a:ln>
                <a:solidFill>
                  <a:prstClr val="black"/>
                </a:solidFill>
                <a:effectLst/>
                <a:uLnTx/>
                <a:uFillTx/>
                <a:latin typeface="Calibri"/>
                <a:ea typeface="+mn-ea"/>
                <a:cs typeface="Arial"/>
              </a:rPr>
              <a:t>§ 125c odst. 6 </a:t>
            </a:r>
            <a:br>
              <a:rPr kumimoji="0" lang="cs-CZ" sz="2500" b="0" i="0" u="none" strike="noStrike" kern="1200" cap="none" spc="0" normalizeH="0" baseline="0" noProof="0" dirty="0">
                <a:ln>
                  <a:noFill/>
                </a:ln>
                <a:solidFill>
                  <a:prstClr val="black"/>
                </a:solidFill>
                <a:effectLst/>
                <a:uLnTx/>
                <a:uFillTx/>
                <a:latin typeface="Calibri"/>
                <a:ea typeface="+mn-ea"/>
                <a:cs typeface="Arial"/>
              </a:rPr>
            </a:br>
            <a:r>
              <a:rPr kumimoji="0" lang="cs-CZ" sz="2500" b="0" i="0" u="none" strike="noStrike" kern="1200" cap="none" spc="0" normalizeH="0" baseline="0" noProof="0" dirty="0">
                <a:ln>
                  <a:noFill/>
                </a:ln>
                <a:solidFill>
                  <a:prstClr val="black"/>
                </a:solidFill>
                <a:effectLst/>
                <a:uLnTx/>
                <a:uFillTx/>
                <a:latin typeface="Calibri"/>
                <a:ea typeface="+mn-ea"/>
                <a:cs typeface="Arial"/>
              </a:rPr>
              <a:t>písm. d) bod 2.)  </a:t>
            </a:r>
            <a:endParaRPr kumimoji="0" lang="en-US" sz="25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5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5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500" b="1" i="0" u="none" strike="noStrike" kern="1200" cap="none" spc="0" normalizeH="0" baseline="0" noProof="0" dirty="0">
                <a:ln>
                  <a:noFill/>
                </a:ln>
                <a:solidFill>
                  <a:prstClr val="black"/>
                </a:solidFill>
                <a:effectLst/>
                <a:uLnTx/>
                <a:uFillTx/>
                <a:latin typeface="Calibri"/>
                <a:ea typeface="+mn-ea"/>
                <a:cs typeface="Arial"/>
              </a:rPr>
              <a:t>nelze řešit </a:t>
            </a:r>
            <a:endParaRPr kumimoji="0" lang="en-US" sz="2500" b="1" i="0" u="none" strike="noStrike" kern="1200" cap="none" spc="0" normalizeH="0" baseline="0" noProof="0" dirty="0">
              <a:ln>
                <a:noFill/>
              </a:ln>
              <a:solidFill>
                <a:prstClr val="black"/>
              </a:solidFill>
              <a:effectLst/>
              <a:highlight>
                <a:srgbClr val="FFFF00"/>
              </a:highligh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5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o přestupku upustit nebo podmíněně upustit (§ 125e 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5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500" b="1" i="0" u="none" strike="noStrike" kern="1200" cap="none" spc="0" normalizeH="0" baseline="0" noProof="0" dirty="0">
                <a:ln>
                  <a:noFill/>
                </a:ln>
                <a:solidFill>
                  <a:prstClr val="black"/>
                </a:solidFill>
                <a:effectLst/>
                <a:uLnTx/>
                <a:uFillTx/>
                <a:latin typeface="Calibri"/>
                <a:ea typeface="+mn-ea"/>
                <a:cs typeface="Arial"/>
              </a:rPr>
              <a:t>4</a:t>
            </a:r>
            <a:r>
              <a:rPr kumimoji="0" lang="cs-CZ" sz="2500" b="0" i="0" u="none" strike="noStrike" kern="1200" cap="none" spc="0" normalizeH="0" baseline="0" noProof="0" dirty="0">
                <a:ln>
                  <a:noFill/>
                </a:ln>
                <a:solidFill>
                  <a:prstClr val="black"/>
                </a:solidFill>
                <a:effectLst/>
                <a:uLnTx/>
                <a:uFillTx/>
                <a:latin typeface="Calibri"/>
                <a:ea typeface="+mn-ea"/>
                <a:cs typeface="Arial"/>
              </a:rPr>
              <a:t> </a:t>
            </a:r>
            <a:r>
              <a:rPr kumimoji="0" lang="cs-CZ" sz="2500" b="1" i="0" u="none" strike="noStrike" kern="1200" cap="none" spc="0" normalizeH="0" baseline="0" noProof="0" dirty="0">
                <a:ln>
                  <a:noFill/>
                </a:ln>
                <a:solidFill>
                  <a:prstClr val="black"/>
                </a:solidFill>
                <a:effectLst/>
                <a:uLnTx/>
                <a:uFillTx/>
                <a:latin typeface="Calibri"/>
                <a:ea typeface="+mn-ea"/>
                <a:cs typeface="Arial"/>
              </a:rPr>
              <a:t>body</a:t>
            </a:r>
            <a:endParaRPr kumimoji="0" lang="cs-CZ"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849063"/>
      </p:ext>
    </p:extLst>
  </p:cSld>
  <p:clrMapOvr>
    <a:masterClrMapping/>
  </p:clrMapOvr>
  <p:transition spd="slow">
    <p:wipe dir="d"/>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0BD402-C189-1E35-6A8A-B49A263F180E}"/>
              </a:ext>
            </a:extLst>
          </p:cNvPr>
          <p:cNvSpPr>
            <a:spLocks noGrp="1"/>
          </p:cNvSpPr>
          <p:nvPr>
            <p:ph type="title"/>
          </p:nvPr>
        </p:nvSpPr>
        <p:spPr>
          <a:xfrm>
            <a:off x="762000" y="269632"/>
            <a:ext cx="8077200" cy="694592"/>
          </a:xfrm>
        </p:spPr>
        <p:txBody>
          <a:bodyPr>
            <a:normAutofit/>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Přestupky podle § 125c odst. 1 písm. i) zákona č. 361/2000 Sb.</a:t>
            </a:r>
            <a:endParaRPr lang="cs-CZ" dirty="0"/>
          </a:p>
        </p:txBody>
      </p:sp>
      <p:sp>
        <p:nvSpPr>
          <p:cNvPr id="3" name="Zástupný obsah 2">
            <a:extLst>
              <a:ext uri="{FF2B5EF4-FFF2-40B4-BE49-F238E27FC236}">
                <a16:creationId xmlns:a16="http://schemas.microsoft.com/office/drawing/2014/main" id="{5E0B8FF6-836D-0D9B-9E5E-81441593DB4A}"/>
              </a:ext>
            </a:extLst>
          </p:cNvPr>
          <p:cNvSpPr>
            <a:spLocks noGrp="1"/>
          </p:cNvSpPr>
          <p:nvPr>
            <p:ph idx="1"/>
          </p:nvPr>
        </p:nvSpPr>
        <p:spPr>
          <a:xfrm>
            <a:off x="762000" y="1124744"/>
            <a:ext cx="8202488" cy="5616623"/>
          </a:xfrm>
        </p:spPr>
        <p:txBody>
          <a:bodyPr>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600" b="1" i="0" u="none" strike="noStrike" kern="1200" cap="none" spc="0" normalizeH="0" baseline="0" noProof="0" dirty="0">
                <a:ln>
                  <a:noFill/>
                </a:ln>
                <a:solidFill>
                  <a:prstClr val="black"/>
                </a:solidFill>
                <a:effectLst/>
                <a:uLnTx/>
                <a:uFillTx/>
                <a:latin typeface="Calibri"/>
                <a:ea typeface="+mn-ea"/>
                <a:cs typeface="+mn-cs"/>
              </a:rPr>
              <a:t>§ 125c odst. 1 písm. i) bod 2</a:t>
            </a:r>
            <a:r>
              <a:rPr kumimoji="0" lang="cs-CZ" sz="2600" b="0" i="0" u="none" strike="noStrike" kern="1200" cap="none" spc="0" normalizeH="0" baseline="0" noProof="0" dirty="0">
                <a:ln>
                  <a:noFill/>
                </a:ln>
                <a:solidFill>
                  <a:prstClr val="black"/>
                </a:solidFill>
                <a:effectLst/>
                <a:uLnTx/>
                <a:uFillTx/>
                <a:latin typeface="Calibri"/>
                <a:ea typeface="+mn-ea"/>
                <a:cs typeface="+mn-cs"/>
              </a:rPr>
              <a:t> </a:t>
            </a:r>
            <a:endParaRPr lang="cs-CZ" sz="2600" i="1" dirty="0">
              <a:solidFill>
                <a:prstClr val="black"/>
              </a:solidFill>
              <a:latin typeface="Calibri"/>
            </a:endParaRPr>
          </a:p>
          <a:p>
            <a:pPr algn="just">
              <a:defRPr/>
            </a:pPr>
            <a:r>
              <a:rPr kumimoji="0" lang="cs-CZ" sz="2600" b="0" u="none" strike="noStrike" kern="1200" cap="none" spc="0" normalizeH="0" baseline="0" noProof="0" dirty="0">
                <a:ln>
                  <a:noFill/>
                </a:ln>
                <a:solidFill>
                  <a:prstClr val="black"/>
                </a:solidFill>
                <a:effectLst/>
                <a:uLnTx/>
                <a:uFillTx/>
                <a:latin typeface="Calibri"/>
                <a:ea typeface="+mn-ea"/>
                <a:cs typeface="+mn-cs"/>
              </a:rPr>
              <a:t>při dopravní nehodě v rozporu s § 47 odst. 3 písm. b) neohlásí dopravní nehodu policistovi</a:t>
            </a:r>
          </a:p>
          <a:p>
            <a:pPr marL="0" indent="0" algn="just">
              <a:buNone/>
              <a:defRPr/>
            </a:pPr>
            <a:r>
              <a:rPr lang="cs-CZ" sz="2400" b="1" dirty="0">
                <a:solidFill>
                  <a:prstClr val="black"/>
                </a:solidFill>
                <a:latin typeface="Calibri"/>
              </a:rPr>
              <a:t>§ 47 odst. </a:t>
            </a:r>
            <a:r>
              <a:rPr lang="cs-CZ" sz="2400" b="1" dirty="0">
                <a:solidFill>
                  <a:prstClr val="black"/>
                </a:solidFill>
              </a:rPr>
              <a:t>3 písm. b) </a:t>
            </a:r>
            <a:r>
              <a:rPr lang="cs-CZ" sz="2400" dirty="0">
                <a:solidFill>
                  <a:prstClr val="black"/>
                </a:solidFill>
              </a:rPr>
              <a:t>- </a:t>
            </a:r>
            <a:r>
              <a:rPr kumimoji="0" lang="cs-CZ" sz="2400" b="1" u="none" strike="noStrike" kern="1200" cap="none" spc="0" normalizeH="0" baseline="0" noProof="0" dirty="0">
                <a:ln>
                  <a:noFill/>
                </a:ln>
                <a:solidFill>
                  <a:prstClr val="black"/>
                </a:solidFill>
                <a:effectLst/>
                <a:uLnTx/>
                <a:uFillTx/>
                <a:latin typeface="Calibri"/>
                <a:ea typeface="+mn-ea"/>
                <a:cs typeface="+mn-cs"/>
              </a:rPr>
              <a:t>Účastníci</a:t>
            </a:r>
            <a:r>
              <a:rPr kumimoji="0" lang="cs-CZ" sz="2400" b="0" u="none" strike="noStrike" kern="1200" cap="none" spc="0" normalizeH="0" baseline="0" noProof="0" dirty="0">
                <a:ln>
                  <a:noFill/>
                </a:ln>
                <a:solidFill>
                  <a:prstClr val="black"/>
                </a:solidFill>
                <a:effectLst/>
                <a:uLnTx/>
                <a:uFillTx/>
                <a:latin typeface="Calibri"/>
                <a:ea typeface="+mn-ea"/>
                <a:cs typeface="+mn-cs"/>
              </a:rPr>
              <a:t> dopravní nehody jsou povinni oznámit, v případech stanovených tímto zákonem, nehodu policii; došlo-li k zranění, poskytnout podle svých schopností první pomoc a k zraněné osobě přivolat poskytovatele zdravotnické záchranné služby,</a:t>
            </a:r>
          </a:p>
          <a:p>
            <a:pPr algn="just">
              <a:defRPr/>
            </a:pPr>
            <a:endParaRPr kumimoji="0" lang="cs-CZ" sz="1000" b="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cs-CZ" sz="2400" b="1" i="0" u="none" strike="noStrike" kern="1200" cap="none" spc="0" normalizeH="0" baseline="0" noProof="0" dirty="0">
                <a:ln>
                  <a:noFill/>
                </a:ln>
                <a:solidFill>
                  <a:prstClr val="black"/>
                </a:solidFill>
                <a:effectLst/>
                <a:uLnTx/>
                <a:uFillTx/>
                <a:latin typeface="Calibri"/>
                <a:ea typeface="+mn-ea"/>
                <a:cs typeface="+mn-cs"/>
              </a:rPr>
              <a:t>usmrcení nebo zranění osoby</a:t>
            </a:r>
            <a:r>
              <a:rPr kumimoji="0" lang="cs-CZ" sz="2400" b="0" i="0" u="none" strike="noStrike" kern="1200" cap="none" spc="0" normalizeH="0" baseline="0" noProof="0" dirty="0">
                <a:ln>
                  <a:noFill/>
                </a:ln>
                <a:solidFill>
                  <a:prstClr val="black"/>
                </a:solidFill>
                <a:effectLst/>
                <a:uLnTx/>
                <a:uFillTx/>
                <a:latin typeface="Calibri"/>
                <a:ea typeface="+mn-ea"/>
                <a:cs typeface="+mn-cs"/>
              </a:rPr>
              <a:t>, </a:t>
            </a:r>
            <a:r>
              <a:rPr kumimoji="0" lang="cs-CZ" sz="2400" b="1" i="0" u="none" strike="noStrike" kern="1200" cap="none" spc="0" normalizeH="0" baseline="0" noProof="0" dirty="0">
                <a:ln>
                  <a:noFill/>
                </a:ln>
                <a:solidFill>
                  <a:prstClr val="black"/>
                </a:solidFill>
                <a:effectLst/>
                <a:uLnTx/>
                <a:uFillTx/>
                <a:latin typeface="Calibri"/>
                <a:ea typeface="+mn-ea"/>
                <a:cs typeface="+mn-cs"/>
              </a:rPr>
              <a:t>hmotná škoda převyšující</a:t>
            </a:r>
            <a:r>
              <a:rPr kumimoji="0" lang="cs-CZ" sz="2400" b="0" i="0" u="none" strike="noStrike" kern="1200" cap="none" spc="0" normalizeH="0" baseline="0" noProof="0" dirty="0">
                <a:ln>
                  <a:noFill/>
                </a:ln>
                <a:solidFill>
                  <a:prstClr val="black"/>
                </a:solidFill>
                <a:effectLst/>
                <a:uLnTx/>
                <a:uFillTx/>
                <a:latin typeface="Calibri"/>
                <a:ea typeface="+mn-ea"/>
                <a:cs typeface="+mn-cs"/>
              </a:rPr>
              <a:t> </a:t>
            </a:r>
            <a:r>
              <a:rPr kumimoji="0" lang="cs-CZ" sz="2400" b="1" i="0" u="none" strike="noStrike" kern="1200" cap="none" spc="0" normalizeH="0" baseline="0" noProof="0" dirty="0">
                <a:ln>
                  <a:noFill/>
                </a:ln>
                <a:solidFill>
                  <a:prstClr val="black"/>
                </a:solidFill>
                <a:effectLst/>
                <a:uLnTx/>
                <a:uFillTx/>
                <a:latin typeface="Calibri"/>
                <a:ea typeface="+mn-ea"/>
                <a:cs typeface="+mn-cs"/>
              </a:rPr>
              <a:t>částku 100 000 Kč, škoda na majetku 3 osoby, poškození nebo zničení součásti nebo příslušenství pozemní komunikace, nelze obnovit plynulost provozu</a:t>
            </a:r>
          </a:p>
        </p:txBody>
      </p:sp>
    </p:spTree>
    <p:extLst>
      <p:ext uri="{BB962C8B-B14F-4D97-AF65-F5344CB8AC3E}">
        <p14:creationId xmlns:p14="http://schemas.microsoft.com/office/powerpoint/2010/main" val="469830977"/>
      </p:ext>
    </p:extLst>
  </p:cSld>
  <p:clrMapOvr>
    <a:masterClrMapping/>
  </p:clrMapOvr>
  <p:transition spd="slow">
    <p:wipe dir="d"/>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DC2161-0F2F-00D9-4FBC-9041574C6C83}"/>
              </a:ext>
            </a:extLst>
          </p:cNvPr>
          <p:cNvSpPr>
            <a:spLocks noGrp="1"/>
          </p:cNvSpPr>
          <p:nvPr>
            <p:ph type="title"/>
          </p:nvPr>
        </p:nvSpPr>
        <p:spPr>
          <a:xfrm>
            <a:off x="762000" y="269632"/>
            <a:ext cx="8077200" cy="639088"/>
          </a:xfrm>
        </p:spPr>
        <p:txBody>
          <a:bodyPr>
            <a:normAutofit/>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Přestupky podle § 125c odst. 1 písm. i) zákona č. 361/2000 Sb.</a:t>
            </a:r>
            <a:endParaRPr lang="cs-CZ" dirty="0"/>
          </a:p>
        </p:txBody>
      </p:sp>
      <p:sp>
        <p:nvSpPr>
          <p:cNvPr id="3" name="Zástupný obsah 2">
            <a:extLst>
              <a:ext uri="{FF2B5EF4-FFF2-40B4-BE49-F238E27FC236}">
                <a16:creationId xmlns:a16="http://schemas.microsoft.com/office/drawing/2014/main" id="{1EB250A2-C7BB-CC05-DD9D-B1EC376C27E7}"/>
              </a:ext>
            </a:extLst>
          </p:cNvPr>
          <p:cNvSpPr>
            <a:spLocks noGrp="1"/>
          </p:cNvSpPr>
          <p:nvPr>
            <p:ph idx="1"/>
          </p:nvPr>
        </p:nvSpPr>
        <p:spPr>
          <a:xfrm>
            <a:off x="762000" y="1052736"/>
            <a:ext cx="8202488" cy="5616623"/>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písm. i) bod 2</a:t>
            </a:r>
            <a:endParaRPr kumimoji="0" lang="cs-CZ" sz="2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latin typeface="Calibri"/>
                <a:ea typeface="+mn-ea"/>
                <a:cs typeface="Arial"/>
              </a:rPr>
              <a:t> </a:t>
            </a:r>
            <a:r>
              <a:rPr kumimoji="0" lang="cs-CZ" sz="2700" b="0" i="0" u="none" strike="noStrike" kern="1200" cap="none" spc="0" normalizeH="0" baseline="0" noProof="0" dirty="0">
                <a:ln>
                  <a:noFill/>
                </a:ln>
                <a:solidFill>
                  <a:prstClr val="black"/>
                </a:solidFill>
                <a:effectLst/>
                <a:uLnTx/>
                <a:uFillTx/>
                <a:latin typeface="Calibri"/>
                <a:ea typeface="+mn-ea"/>
                <a:cs typeface="Arial"/>
              </a:rPr>
              <a:t>pokuta </a:t>
            </a:r>
            <a:r>
              <a:rPr kumimoji="0" lang="cs-CZ" sz="2700" b="1" i="0" u="none" strike="noStrike" kern="1200" cap="none" spc="0" normalizeH="0" baseline="0" noProof="0" dirty="0">
                <a:ln>
                  <a:noFill/>
                </a:ln>
                <a:solidFill>
                  <a:prstClr val="black"/>
                </a:solidFill>
                <a:effectLst/>
                <a:uLnTx/>
                <a:uFillTx/>
                <a:latin typeface="Calibri"/>
                <a:ea typeface="+mn-ea"/>
                <a:cs typeface="Arial"/>
              </a:rPr>
              <a:t>od 4 000 Kč do 10 000 Kč</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 125c odst. 5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písm. c)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zákaz činnosti - </a:t>
            </a:r>
            <a:r>
              <a:rPr kumimoji="0" lang="cs-CZ" sz="2700" b="1" i="0" u="none" strike="noStrike" kern="1200" cap="none" spc="0" normalizeH="0" baseline="0" noProof="0" dirty="0">
                <a:ln>
                  <a:noFill/>
                </a:ln>
                <a:solidFill>
                  <a:prstClr val="black"/>
                </a:solidFill>
                <a:effectLst/>
                <a:uLnTx/>
                <a:uFillTx/>
                <a:latin typeface="Calibri"/>
                <a:ea typeface="+mn-ea"/>
                <a:cs typeface="Arial"/>
              </a:rPr>
              <a:t>neukládá</a:t>
            </a:r>
            <a:r>
              <a:rPr kumimoji="0" lang="cs-CZ" sz="2700" b="0" i="0" u="none" strike="noStrike" kern="1200" cap="none" spc="0" normalizeH="0" baseline="0" noProof="0" dirty="0">
                <a:ln>
                  <a:noFill/>
                </a:ln>
                <a:solidFill>
                  <a:prstClr val="black"/>
                </a:solidFill>
                <a:effectLst/>
                <a:uLnTx/>
                <a:uFillTx/>
                <a:latin typeface="Calibri"/>
                <a:ea typeface="+mn-ea"/>
                <a:cs typeface="Arial"/>
              </a:rPr>
              <a:t> </a:t>
            </a:r>
            <a:r>
              <a:rPr kumimoji="0" lang="cs-CZ" sz="2700" b="1" i="0" u="none" strike="noStrike" kern="1200" cap="none" spc="0" normalizeH="0" baseline="0" noProof="0" dirty="0">
                <a:ln>
                  <a:noFill/>
                </a:ln>
                <a:solidFill>
                  <a:prstClr val="black"/>
                </a:solidFill>
                <a:effectLst/>
                <a:uLnTx/>
                <a:uFillTx/>
                <a:latin typeface="Calibri"/>
                <a:ea typeface="+mn-ea"/>
                <a:cs typeface="Arial"/>
              </a:rPr>
              <a:t>se</a:t>
            </a:r>
            <a:r>
              <a:rPr kumimoji="0" lang="cs-CZ" sz="2700" b="0" i="0" u="none" strike="noStrike" kern="1200" cap="none" spc="0" normalizeH="0" baseline="0" noProof="0" dirty="0">
                <a:ln>
                  <a:noFill/>
                </a:ln>
                <a:solidFill>
                  <a:prstClr val="black"/>
                </a:solidFill>
                <a:effectLst/>
                <a:uLnTx/>
                <a:uFillTx/>
                <a:latin typeface="Calibri"/>
                <a:ea typeface="+mn-ea"/>
                <a:cs typeface="Arial"/>
              </a:rPr>
              <a:t>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7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700" b="1" i="0" u="none" strike="noStrike" kern="1200" cap="none" spc="0" normalizeH="0" baseline="0" noProof="0" dirty="0">
                <a:ln>
                  <a:noFill/>
                </a:ln>
                <a:solidFill>
                  <a:prstClr val="black"/>
                </a:solidFill>
                <a:effectLst/>
                <a:uLnTx/>
                <a:uFillTx/>
                <a:latin typeface="Calibri"/>
                <a:ea typeface="+mn-ea"/>
                <a:cs typeface="Arial"/>
              </a:rPr>
              <a:t>od 2 500 Kč do  3 500 Kč </a:t>
            </a:r>
            <a:r>
              <a:rPr kumimoji="0" lang="cs-CZ" sz="2700" b="0" i="0" u="none" strike="noStrike" kern="1200" cap="none" spc="0" normalizeH="0" baseline="0" noProof="0" dirty="0">
                <a:ln>
                  <a:noFill/>
                </a:ln>
                <a:solidFill>
                  <a:prstClr val="black"/>
                </a:solidFill>
                <a:effectLst/>
                <a:uLnTx/>
                <a:uFillTx/>
                <a:latin typeface="Calibri"/>
                <a:ea typeface="+mn-ea"/>
                <a:cs typeface="Arial"/>
              </a:rPr>
              <a:t>(§ 125c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odst. 7 písm. c)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 125e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700" b="1" i="0" u="none" strike="noStrike" kern="1200" cap="none" spc="0" normalizeH="0" baseline="0" noProof="0" dirty="0">
                <a:ln>
                  <a:noFill/>
                </a:ln>
                <a:solidFill>
                  <a:prstClr val="black"/>
                </a:solidFill>
                <a:effectLst/>
                <a:uLnTx/>
                <a:uFillTx/>
                <a:latin typeface="Calibri"/>
                <a:ea typeface="+mn-ea"/>
                <a:cs typeface="+mn-cs"/>
              </a:rPr>
              <a:t>body se neukládají</a:t>
            </a:r>
          </a:p>
          <a:p>
            <a:pPr marL="0" indent="0">
              <a:buNone/>
            </a:pPr>
            <a:endParaRPr lang="cs-CZ" dirty="0"/>
          </a:p>
        </p:txBody>
      </p:sp>
    </p:spTree>
    <p:extLst>
      <p:ext uri="{BB962C8B-B14F-4D97-AF65-F5344CB8AC3E}">
        <p14:creationId xmlns:p14="http://schemas.microsoft.com/office/powerpoint/2010/main" val="3835549349"/>
      </p:ext>
    </p:extLst>
  </p:cSld>
  <p:clrMapOvr>
    <a:masterClrMapping/>
  </p:clrMapOvr>
  <p:transition spd="slow">
    <p:wipe dir="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639088"/>
          </a:xfrm>
        </p:spPr>
        <p:txBody>
          <a:bodyPr/>
          <a:lstStyle/>
          <a:p>
            <a:r>
              <a:rPr lang="cs-CZ" sz="2400" b="1" dirty="0">
                <a:solidFill>
                  <a:prstClr val="black"/>
                </a:solidFill>
              </a:rPr>
              <a:t>Přestupky podle § 125c odst. 1 písm. i) zákona č. 361/2000 Sb.</a:t>
            </a:r>
            <a:endParaRPr lang="cs-CZ" dirty="0"/>
          </a:p>
        </p:txBody>
      </p:sp>
      <p:sp>
        <p:nvSpPr>
          <p:cNvPr id="3" name="Zástupný symbol pro obsah 2"/>
          <p:cNvSpPr>
            <a:spLocks noGrp="1"/>
          </p:cNvSpPr>
          <p:nvPr>
            <p:ph idx="1"/>
          </p:nvPr>
        </p:nvSpPr>
        <p:spPr>
          <a:xfrm>
            <a:off x="762000" y="908720"/>
            <a:ext cx="8077200" cy="5832647"/>
          </a:xfrm>
        </p:spPr>
        <p:txBody>
          <a:bodyPr>
            <a:normAutofit fontScale="77500" lnSpcReduction="2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3400" b="1" i="0" u="none" strike="noStrike" kern="1200" cap="none" spc="0" normalizeH="0" baseline="0" noProof="0" dirty="0">
                <a:ln>
                  <a:noFill/>
                </a:ln>
                <a:solidFill>
                  <a:prstClr val="black"/>
                </a:solidFill>
                <a:effectLst/>
                <a:uLnTx/>
                <a:uFillTx/>
                <a:latin typeface="Calibri"/>
                <a:ea typeface="+mn-ea"/>
                <a:cs typeface="+mn-cs"/>
              </a:rPr>
              <a:t>§ 125c odst. 1 písm. i) bod 3</a:t>
            </a:r>
            <a:endParaRPr lang="cs-CZ" sz="3400" i="1" dirty="0">
              <a:solidFill>
                <a:prstClr val="black"/>
              </a:solidFill>
              <a:latin typeface="Calibri"/>
            </a:endParaRPr>
          </a:p>
          <a:p>
            <a:pPr algn="just">
              <a:defRPr/>
            </a:pPr>
            <a:r>
              <a:rPr kumimoji="0" lang="cs-CZ" sz="3400" b="0" i="0" u="none" strike="noStrike" kern="1200" cap="none" spc="0" normalizeH="0" baseline="0" noProof="0" dirty="0">
                <a:ln>
                  <a:noFill/>
                </a:ln>
                <a:solidFill>
                  <a:prstClr val="black"/>
                </a:solidFill>
                <a:effectLst/>
                <a:uLnTx/>
                <a:uFillTx/>
                <a:latin typeface="Calibri"/>
                <a:ea typeface="+mn-ea"/>
                <a:cs typeface="+mn-cs"/>
              </a:rPr>
              <a:t>při dopravní nehodě </a:t>
            </a:r>
            <a:r>
              <a:rPr lang="cs-CZ" sz="3400" dirty="0">
                <a:solidFill>
                  <a:prstClr val="black"/>
                </a:solidFill>
              </a:rPr>
              <a:t>v rozporu s § 47 odst. 3 písm. f) neprokáže totožnost ostatním účastníkům nehody včetně sdělení údajů o vozidle, které mělo účast na dopravní nehodě</a:t>
            </a:r>
          </a:p>
          <a:p>
            <a:pPr marL="0" indent="0" algn="just">
              <a:buNone/>
            </a:pPr>
            <a:r>
              <a:rPr lang="cs-CZ" sz="3100" b="1" dirty="0">
                <a:solidFill>
                  <a:prstClr val="black"/>
                </a:solidFill>
              </a:rPr>
              <a:t>§ 47 odst. 3 písm. f) </a:t>
            </a:r>
            <a:r>
              <a:rPr lang="cs-CZ" sz="3100" dirty="0">
                <a:solidFill>
                  <a:prstClr val="black"/>
                </a:solidFill>
              </a:rPr>
              <a:t>prokázat si na požádání navzájem svou totožnost a sdělit údaje o vozidle, které mělo účast na dopravní nehodě,</a:t>
            </a:r>
          </a:p>
          <a:p>
            <a:pPr marL="457200" lvl="1" indent="0" algn="just">
              <a:buNone/>
            </a:pPr>
            <a:endParaRPr lang="cs-CZ" sz="13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3100" b="1" i="0" u="none" strike="noStrike" kern="1200" cap="none" spc="0" normalizeH="0" baseline="0" noProof="0" dirty="0">
                <a:ln>
                  <a:noFill/>
                </a:ln>
                <a:solidFill>
                  <a:prstClr val="black"/>
                </a:solidFill>
                <a:effectLst/>
                <a:uLnTx/>
                <a:uFillTx/>
                <a:latin typeface="Calibri"/>
                <a:ea typeface="+mn-ea"/>
                <a:cs typeface="+mn-cs"/>
              </a:rPr>
              <a:t>správní tresty za písm. i) bod 3</a:t>
            </a:r>
            <a:endParaRPr kumimoji="0" lang="cs-CZ" sz="3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latin typeface="Calibri"/>
                <a:ea typeface="+mn-ea"/>
                <a:cs typeface="Arial"/>
              </a:rPr>
              <a:t> </a:t>
            </a:r>
            <a:r>
              <a:rPr kumimoji="0" lang="cs-CZ" sz="3100" b="0" i="0" u="none" strike="noStrike" kern="1200" cap="none" spc="0" normalizeH="0" baseline="0" noProof="0" dirty="0">
                <a:ln>
                  <a:noFill/>
                </a:ln>
                <a:solidFill>
                  <a:prstClr val="black"/>
                </a:solidFill>
                <a:effectLst/>
                <a:uLnTx/>
                <a:uFillTx/>
                <a:latin typeface="Calibri"/>
                <a:ea typeface="+mn-ea"/>
                <a:cs typeface="Arial"/>
              </a:rPr>
              <a:t>pokuta </a:t>
            </a:r>
            <a:r>
              <a:rPr kumimoji="0" lang="cs-CZ" sz="3100" b="1" i="0" u="none" strike="noStrike" kern="1200" cap="none" spc="0" normalizeH="0" baseline="0" noProof="0" dirty="0">
                <a:ln>
                  <a:noFill/>
                </a:ln>
                <a:solidFill>
                  <a:prstClr val="black"/>
                </a:solidFill>
                <a:effectLst/>
                <a:uLnTx/>
                <a:uFillTx/>
                <a:latin typeface="Calibri"/>
                <a:ea typeface="+mn-ea"/>
                <a:cs typeface="Arial"/>
              </a:rPr>
              <a:t>od 4 000 Kč do 10 000 Kč</a:t>
            </a:r>
            <a:r>
              <a:rPr kumimoji="0" lang="en-US" sz="3100" b="0" i="0" u="none" strike="noStrike" kern="1200" cap="none" spc="0" normalizeH="0" baseline="0" noProof="0" dirty="0">
                <a:ln>
                  <a:noFill/>
                </a:ln>
                <a:solidFill>
                  <a:prstClr val="black"/>
                </a:solidFill>
                <a:effectLst/>
                <a:uLnTx/>
                <a:uFillTx/>
                <a:latin typeface="Calibri"/>
                <a:ea typeface="+mn-ea"/>
                <a:cs typeface="Arial"/>
              </a:rPr>
              <a:t>​</a:t>
            </a:r>
            <a:r>
              <a:rPr kumimoji="0" lang="cs-CZ" sz="3100" b="0" i="0" u="none" strike="noStrike" kern="1200" cap="none" spc="0" normalizeH="0" baseline="0" noProof="0" dirty="0">
                <a:ln>
                  <a:noFill/>
                </a:ln>
                <a:solidFill>
                  <a:prstClr val="black"/>
                </a:solidFill>
                <a:effectLst/>
                <a:uLnTx/>
                <a:uFillTx/>
                <a:latin typeface="Calibri"/>
                <a:ea typeface="+mn-ea"/>
                <a:cs typeface="Arial"/>
              </a:rPr>
              <a:t> (§ 125c odst. 5 písm. c)  </a:t>
            </a:r>
            <a:endParaRPr kumimoji="0" lang="en-US" sz="31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3100" b="0" i="0" u="none" strike="noStrike" kern="1200" cap="none" spc="0" normalizeH="0" baseline="0" noProof="0" dirty="0">
                <a:ln>
                  <a:noFill/>
                </a:ln>
                <a:solidFill>
                  <a:prstClr val="black"/>
                </a:solidFill>
                <a:effectLst/>
                <a:uLnTx/>
                <a:uFillTx/>
                <a:latin typeface="Calibri"/>
                <a:ea typeface="+mn-ea"/>
                <a:cs typeface="Arial"/>
              </a:rPr>
              <a:t> zákaz činnosti - </a:t>
            </a:r>
            <a:r>
              <a:rPr kumimoji="0" lang="cs-CZ" sz="3100" b="1" i="0" u="none" strike="noStrike" kern="1200" cap="none" spc="0" normalizeH="0" baseline="0" noProof="0" dirty="0">
                <a:ln>
                  <a:noFill/>
                </a:ln>
                <a:solidFill>
                  <a:prstClr val="black"/>
                </a:solidFill>
                <a:effectLst/>
                <a:uLnTx/>
                <a:uFillTx/>
                <a:latin typeface="Calibri"/>
                <a:ea typeface="+mn-ea"/>
                <a:cs typeface="Arial"/>
              </a:rPr>
              <a:t>neukládá</a:t>
            </a:r>
            <a:r>
              <a:rPr kumimoji="0" lang="cs-CZ" sz="3100" b="0" i="0" u="none" strike="noStrike" kern="1200" cap="none" spc="0" normalizeH="0" baseline="0" noProof="0" dirty="0">
                <a:ln>
                  <a:noFill/>
                </a:ln>
                <a:solidFill>
                  <a:prstClr val="black"/>
                </a:solidFill>
                <a:effectLst/>
                <a:uLnTx/>
                <a:uFillTx/>
                <a:latin typeface="Calibri"/>
                <a:ea typeface="+mn-ea"/>
                <a:cs typeface="Arial"/>
              </a:rPr>
              <a:t> </a:t>
            </a:r>
            <a:r>
              <a:rPr kumimoji="0" lang="cs-CZ" sz="3100" b="1" i="0" u="none" strike="noStrike" kern="1200" cap="none" spc="0" normalizeH="0" baseline="0" noProof="0" dirty="0">
                <a:ln>
                  <a:noFill/>
                </a:ln>
                <a:solidFill>
                  <a:prstClr val="black"/>
                </a:solidFill>
                <a:effectLst/>
                <a:uLnTx/>
                <a:uFillTx/>
                <a:latin typeface="Calibri"/>
                <a:ea typeface="+mn-ea"/>
                <a:cs typeface="Arial"/>
              </a:rPr>
              <a:t>se</a:t>
            </a:r>
            <a:r>
              <a:rPr kumimoji="0" lang="cs-CZ" sz="3100" b="0" i="0" u="none" strike="noStrike" kern="1200" cap="none" spc="0" normalizeH="0" baseline="0" noProof="0" dirty="0">
                <a:ln>
                  <a:noFill/>
                </a:ln>
                <a:solidFill>
                  <a:prstClr val="black"/>
                </a:solidFill>
                <a:effectLst/>
                <a:uLnTx/>
                <a:uFillTx/>
                <a:latin typeface="Calibri"/>
                <a:ea typeface="+mn-ea"/>
                <a:cs typeface="Arial"/>
              </a:rPr>
              <a:t> </a:t>
            </a:r>
            <a:endParaRPr kumimoji="0" lang="en-US" sz="31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31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31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3100" b="1" i="0" u="none" strike="noStrike" kern="1200" cap="none" spc="0" normalizeH="0" baseline="0" noProof="0" dirty="0">
                <a:ln>
                  <a:noFill/>
                </a:ln>
                <a:solidFill>
                  <a:prstClr val="black"/>
                </a:solidFill>
                <a:effectLst/>
                <a:uLnTx/>
                <a:uFillTx/>
                <a:latin typeface="Calibri"/>
                <a:ea typeface="+mn-ea"/>
                <a:cs typeface="Arial"/>
              </a:rPr>
              <a:t>od 2 500 Kč do  3 500 Kč </a:t>
            </a:r>
            <a:r>
              <a:rPr kumimoji="0" lang="cs-CZ" sz="3100" b="0" i="0" u="none" strike="noStrike" kern="1200" cap="none" spc="0" normalizeH="0" baseline="0" noProof="0" dirty="0">
                <a:ln>
                  <a:noFill/>
                </a:ln>
                <a:solidFill>
                  <a:prstClr val="black"/>
                </a:solidFill>
                <a:effectLst/>
                <a:uLnTx/>
                <a:uFillTx/>
                <a:latin typeface="Calibri"/>
                <a:ea typeface="+mn-ea"/>
                <a:cs typeface="Arial"/>
              </a:rPr>
              <a:t>(§ 125c </a:t>
            </a:r>
            <a:br>
              <a:rPr kumimoji="0" lang="cs-CZ" sz="3100" b="0" i="0" u="none" strike="noStrike" kern="1200" cap="none" spc="0" normalizeH="0" baseline="0" noProof="0" dirty="0">
                <a:ln>
                  <a:noFill/>
                </a:ln>
                <a:solidFill>
                  <a:prstClr val="black"/>
                </a:solidFill>
                <a:effectLst/>
                <a:uLnTx/>
                <a:uFillTx/>
                <a:latin typeface="Calibri"/>
                <a:ea typeface="+mn-ea"/>
                <a:cs typeface="Arial"/>
              </a:rPr>
            </a:br>
            <a:r>
              <a:rPr kumimoji="0" lang="cs-CZ" sz="3100" b="0" i="0" u="none" strike="noStrike" kern="1200" cap="none" spc="0" normalizeH="0" baseline="0" noProof="0" dirty="0">
                <a:ln>
                  <a:noFill/>
                </a:ln>
                <a:solidFill>
                  <a:prstClr val="black"/>
                </a:solidFill>
                <a:effectLst/>
                <a:uLnTx/>
                <a:uFillTx/>
                <a:latin typeface="Calibri"/>
                <a:ea typeface="+mn-ea"/>
                <a:cs typeface="Arial"/>
              </a:rPr>
              <a:t>odst. 7 písm. c) </a:t>
            </a:r>
            <a:endParaRPr kumimoji="0" lang="en-US" sz="31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31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3100" b="0" i="0" u="none" strike="noStrike" kern="1200" cap="none" spc="0" normalizeH="0" baseline="0" noProof="0" dirty="0">
                <a:ln>
                  <a:noFill/>
                </a:ln>
                <a:solidFill>
                  <a:prstClr val="black"/>
                </a:solidFill>
                <a:effectLst/>
                <a:uLnTx/>
                <a:uFillTx/>
                <a:latin typeface="Calibri"/>
                <a:ea typeface="+mn-ea"/>
                <a:cs typeface="Arial"/>
              </a:rPr>
            </a:br>
            <a:r>
              <a:rPr kumimoji="0" lang="cs-CZ" sz="31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 125e </a:t>
            </a:r>
            <a:br>
              <a:rPr kumimoji="0" lang="cs-CZ" sz="3100" b="0" i="0" u="none" strike="noStrike" kern="1200" cap="none" spc="0" normalizeH="0" baseline="0" noProof="0" dirty="0">
                <a:ln>
                  <a:noFill/>
                </a:ln>
                <a:solidFill>
                  <a:prstClr val="black"/>
                </a:solidFill>
                <a:effectLst/>
                <a:uLnTx/>
                <a:uFillTx/>
                <a:latin typeface="Calibri"/>
                <a:ea typeface="+mn-ea"/>
                <a:cs typeface="Arial"/>
              </a:rPr>
            </a:br>
            <a:r>
              <a:rPr kumimoji="0" lang="cs-CZ" sz="3100" b="0" i="0" u="none" strike="noStrike" kern="1200" cap="none" spc="0" normalizeH="0" baseline="0" noProof="0" dirty="0">
                <a:ln>
                  <a:noFill/>
                </a:ln>
                <a:solidFill>
                  <a:prstClr val="black"/>
                </a:solidFill>
                <a:effectLst/>
                <a:uLnTx/>
                <a:uFillTx/>
                <a:latin typeface="Calibri"/>
                <a:ea typeface="+mn-ea"/>
                <a:cs typeface="Arial"/>
              </a:rPr>
              <a:t>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31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3100" b="1" i="0" u="none" strike="noStrike" kern="1200" cap="none" spc="0" normalizeH="0" baseline="0" noProof="0" dirty="0">
                <a:ln>
                  <a:noFill/>
                </a:ln>
                <a:solidFill>
                  <a:prstClr val="black"/>
                </a:solidFill>
                <a:effectLst/>
                <a:uLnTx/>
                <a:uFillTx/>
                <a:latin typeface="Calibri"/>
                <a:ea typeface="+mn-ea"/>
                <a:cs typeface="+mn-cs"/>
              </a:rPr>
              <a:t>body se neukládají</a:t>
            </a:r>
          </a:p>
        </p:txBody>
      </p:sp>
    </p:spTree>
    <p:extLst>
      <p:ext uri="{BB962C8B-B14F-4D97-AF65-F5344CB8AC3E}">
        <p14:creationId xmlns:p14="http://schemas.microsoft.com/office/powerpoint/2010/main" val="3946467867"/>
      </p:ext>
    </p:extLst>
  </p:cSld>
  <p:clrMapOvr>
    <a:masterClrMapping/>
  </p:clrMapOvr>
  <p:transition spd="slow">
    <p:wipe dir="d"/>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FD481B-0E12-4FE7-729E-BA98D9177260}"/>
              </a:ext>
            </a:extLst>
          </p:cNvPr>
          <p:cNvSpPr>
            <a:spLocks noGrp="1"/>
          </p:cNvSpPr>
          <p:nvPr>
            <p:ph type="title"/>
          </p:nvPr>
        </p:nvSpPr>
        <p:spPr>
          <a:xfrm>
            <a:off x="762000" y="188640"/>
            <a:ext cx="8130480" cy="567080"/>
          </a:xfrm>
        </p:spPr>
        <p:txBody>
          <a:bodyPr>
            <a:normAutofit/>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Přestupky podle § 125c odst. 1 písm. i) zákona č. 361/2000 Sb.</a:t>
            </a:r>
            <a:endParaRPr lang="cs-CZ" dirty="0"/>
          </a:p>
        </p:txBody>
      </p:sp>
      <p:sp>
        <p:nvSpPr>
          <p:cNvPr id="3" name="Zástupný obsah 2">
            <a:extLst>
              <a:ext uri="{FF2B5EF4-FFF2-40B4-BE49-F238E27FC236}">
                <a16:creationId xmlns:a16="http://schemas.microsoft.com/office/drawing/2014/main" id="{A9C3CE3B-34C4-6DEB-37F6-59F8C02E813A}"/>
              </a:ext>
            </a:extLst>
          </p:cNvPr>
          <p:cNvSpPr>
            <a:spLocks noGrp="1"/>
          </p:cNvSpPr>
          <p:nvPr>
            <p:ph idx="1"/>
          </p:nvPr>
        </p:nvSpPr>
        <p:spPr>
          <a:xfrm>
            <a:off x="762000" y="836712"/>
            <a:ext cx="8077200" cy="5904655"/>
          </a:xfrm>
        </p:spPr>
        <p:txBody>
          <a:bodyPr>
            <a:normAutofit lnSpcReduction="1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600" b="1" i="0" u="none" strike="noStrike" kern="1200" cap="none" spc="0" normalizeH="0" baseline="0" noProof="0" dirty="0">
                <a:ln>
                  <a:noFill/>
                </a:ln>
                <a:solidFill>
                  <a:prstClr val="black"/>
                </a:solidFill>
                <a:effectLst/>
                <a:uLnTx/>
                <a:uFillTx/>
                <a:latin typeface="Calibri"/>
                <a:ea typeface="+mn-ea"/>
                <a:cs typeface="+mn-cs"/>
              </a:rPr>
              <a:t>§ 125c odst. 1 písm. i) bod 4</a:t>
            </a:r>
            <a:endParaRPr lang="cs-CZ" sz="2600" i="1" dirty="0">
              <a:solidFill>
                <a:prstClr val="black"/>
              </a:solidFill>
              <a:latin typeface="Calibri"/>
            </a:endParaRPr>
          </a:p>
          <a:p>
            <a:pPr algn="just">
              <a:defRPr/>
            </a:pPr>
            <a:r>
              <a:rPr kumimoji="0" lang="cs-CZ" sz="2600" b="0" i="0" u="none" strike="noStrike" kern="1200" cap="none" spc="0" normalizeH="0" baseline="0" noProof="0" dirty="0">
                <a:ln>
                  <a:noFill/>
                </a:ln>
                <a:solidFill>
                  <a:prstClr val="black"/>
                </a:solidFill>
                <a:effectLst/>
                <a:uLnTx/>
                <a:uFillTx/>
                <a:latin typeface="Calibri"/>
                <a:ea typeface="+mn-ea"/>
                <a:cs typeface="+mn-cs"/>
              </a:rPr>
              <a:t>při dopravní nehodě </a:t>
            </a:r>
            <a:r>
              <a:rPr kumimoji="0" lang="cs-CZ" sz="2600" b="0" u="none" strike="noStrike" kern="1200" cap="none" spc="0" normalizeH="0" baseline="0" noProof="0" dirty="0">
                <a:ln>
                  <a:noFill/>
                </a:ln>
                <a:solidFill>
                  <a:prstClr val="black"/>
                </a:solidFill>
                <a:effectLst/>
                <a:uLnTx/>
                <a:uFillTx/>
                <a:latin typeface="Calibri"/>
                <a:ea typeface="+mn-ea"/>
                <a:cs typeface="+mn-cs"/>
              </a:rPr>
              <a:t>v rozporu s § 47 odst. 4 písm. c) </a:t>
            </a:r>
            <a:r>
              <a:rPr kumimoji="0" lang="cs-CZ" sz="2600" b="1" u="none" strike="noStrike" kern="1200" cap="none" spc="0" normalizeH="0" baseline="0" noProof="0" dirty="0">
                <a:ln>
                  <a:noFill/>
                </a:ln>
                <a:solidFill>
                  <a:srgbClr val="00B050"/>
                </a:solidFill>
                <a:effectLst/>
                <a:uLnTx/>
                <a:uFillTx/>
                <a:latin typeface="Calibri"/>
                <a:ea typeface="+mn-ea"/>
                <a:cs typeface="+mn-cs"/>
              </a:rPr>
              <a:t>nebo odst. 5 </a:t>
            </a:r>
            <a:r>
              <a:rPr kumimoji="0" lang="cs-CZ" sz="2600" b="0" u="none" strike="noStrike" kern="1200" cap="none" spc="0" normalizeH="0" baseline="0" noProof="0" dirty="0">
                <a:ln>
                  <a:noFill/>
                </a:ln>
                <a:solidFill>
                  <a:prstClr val="black"/>
                </a:solidFill>
                <a:effectLst/>
                <a:uLnTx/>
                <a:uFillTx/>
                <a:latin typeface="Calibri"/>
                <a:ea typeface="+mn-ea"/>
                <a:cs typeface="+mn-cs"/>
              </a:rPr>
              <a:t>nedovoleně opustí místo dopravní nehody nebo se neprodleně nevrátí na místo dopravní nehody po poskytnutí nebo přivolání pomoci nebo po ohlášení dopravní nehody</a:t>
            </a:r>
          </a:p>
          <a:p>
            <a:pPr marL="0" indent="0" algn="just">
              <a:buNone/>
              <a:defRPr/>
            </a:pPr>
            <a:r>
              <a:rPr kumimoji="0" lang="cs-CZ" sz="2400" b="1" u="none" strike="noStrike" kern="1200" cap="none" spc="0" normalizeH="0" baseline="0" noProof="0" dirty="0">
                <a:ln>
                  <a:noFill/>
                </a:ln>
                <a:solidFill>
                  <a:prstClr val="black"/>
                </a:solidFill>
                <a:effectLst/>
                <a:uLnTx/>
                <a:uFillTx/>
                <a:latin typeface="Calibri"/>
                <a:ea typeface="+mn-ea"/>
                <a:cs typeface="+mn-cs"/>
              </a:rPr>
              <a:t>§ 47 odst. 4 písm. c) </a:t>
            </a:r>
            <a:r>
              <a:rPr kumimoji="0" lang="cs-CZ" sz="2400" b="0" u="none" strike="noStrike" kern="1200" cap="none" spc="0" normalizeH="0" baseline="0" noProof="0" dirty="0">
                <a:ln>
                  <a:noFill/>
                </a:ln>
                <a:solidFill>
                  <a:prstClr val="black"/>
                </a:solidFill>
                <a:effectLst/>
                <a:uLnTx/>
                <a:uFillTx/>
                <a:latin typeface="Calibri"/>
                <a:ea typeface="+mn-ea"/>
                <a:cs typeface="+mn-cs"/>
              </a:rPr>
              <a:t>setrvat na místě dopravní nehody až do příchodu policisty nebo se na toto místo neprodleně vrátit po poskytnutí nebo přivolání pomoci nebo ohlášení dopravní nehody.</a:t>
            </a:r>
          </a:p>
          <a:p>
            <a:pPr marL="742950" marR="0" lvl="1" indent="-285750" algn="just"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cs-CZ" sz="2400" b="0" i="0" u="none" strike="noStrike" kern="1200" cap="none" spc="0" normalizeH="0" baseline="0" noProof="0" dirty="0">
                <a:ln>
                  <a:noFill/>
                </a:ln>
                <a:solidFill>
                  <a:prstClr val="black"/>
                </a:solidFill>
                <a:effectLst/>
                <a:uLnTx/>
                <a:uFillTx/>
                <a:latin typeface="Calibri"/>
                <a:ea typeface="+mn-ea"/>
                <a:cs typeface="+mn-cs"/>
              </a:rPr>
              <a:t>účastníci DN</a:t>
            </a:r>
          </a:p>
          <a:p>
            <a:pPr marL="742950" marR="0" lvl="1" indent="-285750" algn="just"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cs-CZ" sz="2400" b="1" i="0" u="none" strike="noStrike" kern="1200" cap="none" spc="0" normalizeH="0" baseline="0" noProof="0" dirty="0">
                <a:ln>
                  <a:noFill/>
                </a:ln>
                <a:solidFill>
                  <a:prstClr val="black"/>
                </a:solidFill>
                <a:effectLst/>
                <a:uLnTx/>
                <a:uFillTx/>
                <a:latin typeface="Calibri"/>
                <a:ea typeface="+mn-ea"/>
                <a:cs typeface="+mn-cs"/>
              </a:rPr>
              <a:t>usmrcení nebo zranění osoby</a:t>
            </a:r>
            <a:r>
              <a:rPr kumimoji="0" lang="cs-CZ" sz="2400" b="0" i="0" u="none" strike="noStrike" kern="1200" cap="none" spc="0" normalizeH="0" baseline="0" noProof="0" dirty="0">
                <a:ln>
                  <a:noFill/>
                </a:ln>
                <a:solidFill>
                  <a:prstClr val="black"/>
                </a:solidFill>
                <a:effectLst/>
                <a:uLnTx/>
                <a:uFillTx/>
                <a:latin typeface="Calibri"/>
                <a:ea typeface="+mn-ea"/>
                <a:cs typeface="+mn-cs"/>
              </a:rPr>
              <a:t>, </a:t>
            </a:r>
            <a:r>
              <a:rPr kumimoji="0" lang="cs-CZ" sz="2400" b="1" i="0" u="none" strike="noStrike" kern="1200" cap="none" spc="0" normalizeH="0" baseline="0" noProof="0" dirty="0">
                <a:ln>
                  <a:noFill/>
                </a:ln>
                <a:solidFill>
                  <a:prstClr val="black"/>
                </a:solidFill>
                <a:effectLst/>
                <a:uLnTx/>
                <a:uFillTx/>
                <a:latin typeface="Calibri"/>
                <a:ea typeface="+mn-ea"/>
                <a:cs typeface="+mn-cs"/>
              </a:rPr>
              <a:t>hmotná škoda převyšující</a:t>
            </a:r>
            <a:r>
              <a:rPr kumimoji="0" lang="cs-CZ" sz="2400" b="0" i="0" u="none" strike="noStrike" kern="1200" cap="none" spc="0" normalizeH="0" baseline="0" noProof="0" dirty="0">
                <a:ln>
                  <a:noFill/>
                </a:ln>
                <a:solidFill>
                  <a:prstClr val="black"/>
                </a:solidFill>
                <a:effectLst/>
                <a:uLnTx/>
                <a:uFillTx/>
                <a:latin typeface="Calibri"/>
                <a:ea typeface="+mn-ea"/>
                <a:cs typeface="+mn-cs"/>
              </a:rPr>
              <a:t> </a:t>
            </a:r>
            <a:r>
              <a:rPr kumimoji="0" lang="cs-CZ" sz="2400" b="1" i="0" u="none" strike="noStrike" kern="1200" cap="none" spc="0" normalizeH="0" baseline="0" noProof="0" dirty="0">
                <a:ln>
                  <a:noFill/>
                </a:ln>
                <a:solidFill>
                  <a:prstClr val="black"/>
                </a:solidFill>
                <a:effectLst/>
                <a:uLnTx/>
                <a:uFillTx/>
                <a:latin typeface="Calibri"/>
                <a:ea typeface="+mn-ea"/>
                <a:cs typeface="+mn-cs"/>
              </a:rPr>
              <a:t>částku 100 000 Kč, škoda na majetku 3 osoby, poškození nebo zničení součásti nebo příslušenství pozemní</a:t>
            </a:r>
            <a:r>
              <a:rPr lang="cs-CZ" sz="2400" b="1" dirty="0">
                <a:solidFill>
                  <a:prstClr val="black"/>
                </a:solidFill>
                <a:latin typeface="Calibri"/>
              </a:rPr>
              <a:t> </a:t>
            </a:r>
            <a:r>
              <a:rPr kumimoji="0" lang="cs-CZ" sz="2400" b="1" i="0" u="none" strike="noStrike" kern="1200" cap="none" spc="0" normalizeH="0" baseline="0" noProof="0" dirty="0">
                <a:ln>
                  <a:noFill/>
                </a:ln>
                <a:solidFill>
                  <a:prstClr val="black"/>
                </a:solidFill>
                <a:effectLst/>
                <a:uLnTx/>
                <a:uFillTx/>
                <a:latin typeface="Calibri"/>
                <a:ea typeface="+mn-ea"/>
                <a:cs typeface="+mn-cs"/>
              </a:rPr>
              <a:t>komunikace, nelze obnovit plynulost provozu</a:t>
            </a:r>
          </a:p>
          <a:p>
            <a:pPr lvl="1" algn="just">
              <a:defRPr/>
            </a:pPr>
            <a:endParaRPr kumimoji="0" lang="cs-CZ" sz="1100" b="1" i="0" u="none" strike="noStrike" kern="1200" cap="none" spc="0" normalizeH="0" baseline="0" noProof="0" dirty="0">
              <a:ln>
                <a:noFill/>
              </a:ln>
              <a:solidFill>
                <a:prstClr val="black"/>
              </a:solidFill>
              <a:effectLst/>
              <a:uLnTx/>
              <a:uFillTx/>
              <a:latin typeface="Calibri"/>
              <a:ea typeface="+mn-ea"/>
              <a:cs typeface="+mn-cs"/>
            </a:endParaRPr>
          </a:p>
          <a:p>
            <a:endParaRPr lang="cs-CZ" dirty="0"/>
          </a:p>
        </p:txBody>
      </p:sp>
    </p:spTree>
    <p:extLst>
      <p:ext uri="{BB962C8B-B14F-4D97-AF65-F5344CB8AC3E}">
        <p14:creationId xmlns:p14="http://schemas.microsoft.com/office/powerpoint/2010/main" val="200330731"/>
      </p:ext>
    </p:extLst>
  </p:cSld>
  <p:clrMapOvr>
    <a:masterClrMapping/>
  </p:clrMapOvr>
  <p:transition spd="slow">
    <p:wipe dir="d"/>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639088"/>
          </a:xfrm>
        </p:spPr>
        <p:txBody>
          <a:bodyPr>
            <a:normAutofit/>
          </a:bodyPr>
          <a:lstStyle/>
          <a:p>
            <a:r>
              <a:rPr lang="cs-CZ" sz="2400" b="1" dirty="0">
                <a:solidFill>
                  <a:prstClr val="black"/>
                </a:solidFill>
              </a:rPr>
              <a:t>Přestupky podle § 125c odst. 1 písm. i) zákona č. 361/2000 Sb.</a:t>
            </a:r>
            <a:endParaRPr lang="cs-CZ" dirty="0"/>
          </a:p>
        </p:txBody>
      </p:sp>
      <p:sp>
        <p:nvSpPr>
          <p:cNvPr id="3" name="Zástupný symbol pro obsah 2"/>
          <p:cNvSpPr>
            <a:spLocks noGrp="1"/>
          </p:cNvSpPr>
          <p:nvPr>
            <p:ph idx="1"/>
          </p:nvPr>
        </p:nvSpPr>
        <p:spPr>
          <a:xfrm>
            <a:off x="762000" y="1196753"/>
            <a:ext cx="8077200" cy="5544616"/>
          </a:xfrm>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i) bod 4</a:t>
            </a:r>
            <a:endParaRPr kumimoji="0" lang="cs-CZ" sz="2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600" b="0" i="0" u="none" strike="noStrike" kern="1200" cap="none" spc="0" normalizeH="0" baseline="0" noProof="0" dirty="0">
                <a:ln>
                  <a:noFill/>
                </a:ln>
                <a:solidFill>
                  <a:prstClr val="black"/>
                </a:solidFill>
                <a:effectLst/>
                <a:uLnTx/>
                <a:uFillTx/>
                <a:latin typeface="Calibri"/>
                <a:ea typeface="+mn-ea"/>
                <a:cs typeface="Arial"/>
              </a:rPr>
              <a:t> </a:t>
            </a:r>
            <a:r>
              <a:rPr kumimoji="0" lang="cs-CZ" sz="2700" b="0" i="0" u="none" strike="noStrike" kern="1200" cap="none" spc="0" normalizeH="0" baseline="0" noProof="0" dirty="0">
                <a:ln>
                  <a:noFill/>
                </a:ln>
                <a:solidFill>
                  <a:prstClr val="black"/>
                </a:solidFill>
                <a:effectLst/>
                <a:uLnTx/>
                <a:uFillTx/>
                <a:latin typeface="Calibri"/>
                <a:ea typeface="+mn-ea"/>
                <a:cs typeface="Arial"/>
              </a:rPr>
              <a:t>pokuta </a:t>
            </a:r>
            <a:r>
              <a:rPr kumimoji="0" lang="cs-CZ" sz="2700" b="1" i="0" u="none" strike="noStrike" kern="1200" cap="none" spc="0" normalizeH="0" baseline="0" noProof="0" dirty="0">
                <a:ln>
                  <a:noFill/>
                </a:ln>
                <a:solidFill>
                  <a:prstClr val="black"/>
                </a:solidFill>
                <a:effectLst/>
                <a:uLnTx/>
                <a:uFillTx/>
                <a:latin typeface="Calibri"/>
                <a:ea typeface="+mn-ea"/>
                <a:cs typeface="Arial"/>
              </a:rPr>
              <a:t>od 7 000 Kč do 25 000 Kč</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 125c odst. 5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písm. b)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zákaz činnosti </a:t>
            </a:r>
            <a:r>
              <a:rPr kumimoji="0" lang="cs-CZ" sz="2700" b="1" i="0" u="none" strike="noStrike" kern="1200" cap="none" spc="0" normalizeH="0" baseline="0" noProof="0" dirty="0">
                <a:ln>
                  <a:noFill/>
                </a:ln>
                <a:solidFill>
                  <a:prstClr val="black"/>
                </a:solidFill>
                <a:effectLst/>
                <a:uLnTx/>
                <a:uFillTx/>
                <a:latin typeface="Calibri"/>
                <a:ea typeface="+mn-ea"/>
                <a:cs typeface="Arial"/>
              </a:rPr>
              <a:t>od 4 měsíců do 6 měsíců </a:t>
            </a:r>
            <a:r>
              <a:rPr kumimoji="0" lang="cs-CZ" sz="2700" b="0" i="0" u="none" strike="noStrike" kern="1200" cap="none" spc="0" normalizeH="0" baseline="0" noProof="0" dirty="0">
                <a:ln>
                  <a:noFill/>
                </a:ln>
                <a:solidFill>
                  <a:prstClr val="black"/>
                </a:solidFill>
                <a:effectLst/>
                <a:uLnTx/>
                <a:uFillTx/>
                <a:latin typeface="Calibri"/>
                <a:ea typeface="+mn-ea"/>
                <a:cs typeface="Arial"/>
              </a:rPr>
              <a:t>(</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125c odst. 6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písm. d) bod 2.)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7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700" b="1" i="0" u="none" strike="noStrike" kern="1200" cap="none" spc="0" normalizeH="0" baseline="0" noProof="0" dirty="0">
                <a:ln>
                  <a:noFill/>
                </a:ln>
                <a:solidFill>
                  <a:prstClr val="black"/>
                </a:solidFill>
                <a:effectLst/>
                <a:uLnTx/>
                <a:uFillTx/>
                <a:latin typeface="Calibri"/>
                <a:ea typeface="+mn-ea"/>
                <a:cs typeface="Arial"/>
              </a:rPr>
              <a:t>nelze řešit </a:t>
            </a:r>
            <a:endParaRPr kumimoji="0" lang="en-US" sz="2700" b="1" i="0" u="none" strike="noStrike" kern="1200" cap="none" spc="0" normalizeH="0" baseline="0" noProof="0" dirty="0">
              <a:ln>
                <a:noFill/>
              </a:ln>
              <a:solidFill>
                <a:prstClr val="black"/>
              </a:solidFill>
              <a:effectLst/>
              <a:highlight>
                <a:srgbClr val="FFFF00"/>
              </a:highligh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 125e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700" b="1" i="0" u="none" strike="noStrike" kern="1200" cap="none" spc="0" normalizeH="0" baseline="0" noProof="0" dirty="0">
                <a:ln>
                  <a:noFill/>
                </a:ln>
                <a:solidFill>
                  <a:prstClr val="black"/>
                </a:solidFill>
                <a:effectLst/>
                <a:uLnTx/>
                <a:uFillTx/>
                <a:latin typeface="Calibri"/>
                <a:ea typeface="+mn-ea"/>
                <a:cs typeface="Arial"/>
              </a:rPr>
              <a:t>4</a:t>
            </a:r>
            <a:r>
              <a:rPr kumimoji="0" lang="cs-CZ" sz="2700" b="0" i="0" u="none" strike="noStrike" kern="1200" cap="none" spc="0" normalizeH="0" baseline="0" noProof="0" dirty="0">
                <a:ln>
                  <a:noFill/>
                </a:ln>
                <a:solidFill>
                  <a:prstClr val="black"/>
                </a:solidFill>
                <a:effectLst/>
                <a:uLnTx/>
                <a:uFillTx/>
                <a:latin typeface="Calibri"/>
                <a:ea typeface="+mn-ea"/>
                <a:cs typeface="Arial"/>
              </a:rPr>
              <a:t> </a:t>
            </a:r>
            <a:r>
              <a:rPr kumimoji="0" lang="cs-CZ" sz="2700" b="1" i="0" u="none" strike="noStrike" kern="1200" cap="none" spc="0" normalizeH="0" baseline="0" noProof="0" dirty="0">
                <a:ln>
                  <a:noFill/>
                </a:ln>
                <a:solidFill>
                  <a:prstClr val="black"/>
                </a:solidFill>
                <a:effectLst/>
                <a:uLnTx/>
                <a:uFillTx/>
                <a:latin typeface="Calibri"/>
                <a:ea typeface="+mn-ea"/>
                <a:cs typeface="Arial"/>
              </a:rPr>
              <a:t>body</a:t>
            </a:r>
            <a:endParaRPr kumimoji="0" lang="cs-CZ" sz="2700" b="0" i="0" u="none" strike="noStrike" kern="1200" cap="none" spc="0" normalizeH="0" baseline="0" noProof="0" dirty="0">
              <a:ln>
                <a:noFill/>
              </a:ln>
              <a:solidFill>
                <a:prstClr val="black"/>
              </a:solidFill>
              <a:effectLst/>
              <a:uLnTx/>
              <a:uFillTx/>
              <a:latin typeface="Calibri"/>
              <a:ea typeface="+mn-ea"/>
              <a:cs typeface="+mn-cs"/>
            </a:endParaRPr>
          </a:p>
          <a:p>
            <a:pPr lvl="0" algn="just"/>
            <a:endParaRPr lang="cs-CZ" sz="2500" dirty="0">
              <a:solidFill>
                <a:prstClr val="black"/>
              </a:solidFill>
            </a:endParaRPr>
          </a:p>
        </p:txBody>
      </p:sp>
    </p:spTree>
    <p:extLst>
      <p:ext uri="{BB962C8B-B14F-4D97-AF65-F5344CB8AC3E}">
        <p14:creationId xmlns:p14="http://schemas.microsoft.com/office/powerpoint/2010/main" val="3377689599"/>
      </p:ext>
    </p:extLst>
  </p:cSld>
  <p:clrMapOvr>
    <a:masterClrMapping/>
  </p:clrMapOvr>
  <p:transition spd="slow">
    <p:wipe dir="d"/>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202488" cy="783104"/>
          </a:xfrm>
        </p:spPr>
        <p:txBody>
          <a:bodyPr/>
          <a:lstStyle/>
          <a:p>
            <a:r>
              <a:rPr lang="cs-CZ" sz="2400" b="1" dirty="0">
                <a:solidFill>
                  <a:prstClr val="black"/>
                </a:solidFill>
              </a:rPr>
              <a:t>Přestupek podle § 125c odst. 1 písm. j) zákona č. 361/2000 Sb.</a:t>
            </a:r>
            <a:endParaRPr lang="cs-CZ" dirty="0"/>
          </a:p>
        </p:txBody>
      </p:sp>
      <p:sp>
        <p:nvSpPr>
          <p:cNvPr id="3" name="Zástupný symbol pro obsah 2"/>
          <p:cNvSpPr>
            <a:spLocks noGrp="1"/>
          </p:cNvSpPr>
          <p:nvPr>
            <p:ph idx="1"/>
          </p:nvPr>
        </p:nvSpPr>
        <p:spPr>
          <a:xfrm>
            <a:off x="762000" y="1052736"/>
            <a:ext cx="8077200" cy="5616623"/>
          </a:xfrm>
        </p:spPr>
        <p:txBody>
          <a:bodyPr>
            <a:normAutofit/>
          </a:bodyPr>
          <a:lstStyle/>
          <a:p>
            <a:pPr marL="0" lvl="0" indent="0" algn="just">
              <a:buNone/>
            </a:pPr>
            <a:r>
              <a:rPr lang="cs-CZ" sz="2600" b="1" dirty="0">
                <a:solidFill>
                  <a:prstClr val="black"/>
                </a:solidFill>
              </a:rPr>
              <a:t>§ 125c odst. 1 písm. j) </a:t>
            </a:r>
          </a:p>
          <a:p>
            <a:pPr algn="just"/>
            <a:r>
              <a:rPr lang="cs-CZ" sz="2600" dirty="0">
                <a:solidFill>
                  <a:prstClr val="black"/>
                </a:solidFill>
              </a:rPr>
              <a:t>v rozporu s § 3 odst. 6 použije antiradar nebo </a:t>
            </a:r>
            <a:r>
              <a:rPr lang="cs-CZ" sz="2600" b="1" dirty="0">
                <a:solidFill>
                  <a:srgbClr val="00B050"/>
                </a:solidFill>
              </a:rPr>
              <a:t>v rozporu </a:t>
            </a:r>
            <a:br>
              <a:rPr lang="cs-CZ" sz="2600" b="1" dirty="0">
                <a:solidFill>
                  <a:srgbClr val="00B050"/>
                </a:solidFill>
              </a:rPr>
            </a:br>
            <a:r>
              <a:rPr lang="cs-CZ" sz="2600" b="1" dirty="0">
                <a:solidFill>
                  <a:srgbClr val="00B050"/>
                </a:solidFill>
              </a:rPr>
              <a:t>s § 41 odst. 10 neoprávněně užije nebo napodobuje zvláštní výstražné světlo nebo zvláštní zvukové výstražné znamení</a:t>
            </a:r>
          </a:p>
          <a:p>
            <a:pPr lvl="0" algn="just">
              <a:buFontTx/>
              <a:buChar char="-"/>
            </a:pPr>
            <a:endParaRPr lang="cs-CZ" sz="1000" dirty="0">
              <a:solidFill>
                <a:prstClr val="black"/>
              </a:solidFill>
            </a:endParaRPr>
          </a:p>
          <a:p>
            <a:pPr marL="0" lvl="0" indent="0" algn="just">
              <a:buNone/>
            </a:pPr>
            <a:r>
              <a:rPr lang="cs-CZ" sz="2400" b="1" dirty="0">
                <a:solidFill>
                  <a:prstClr val="black"/>
                </a:solidFill>
              </a:rPr>
              <a:t>§ 3 odst. 6 </a:t>
            </a:r>
            <a:r>
              <a:rPr lang="cs-CZ" sz="2400" dirty="0">
                <a:solidFill>
                  <a:prstClr val="black"/>
                </a:solidFill>
              </a:rPr>
              <a:t>- Nikdo nesmí používat technické prostředky </a:t>
            </a:r>
            <a:br>
              <a:rPr lang="cs-CZ" sz="2400" dirty="0">
                <a:solidFill>
                  <a:prstClr val="black"/>
                </a:solidFill>
              </a:rPr>
            </a:br>
            <a:r>
              <a:rPr lang="cs-CZ" sz="2400" dirty="0">
                <a:solidFill>
                  <a:prstClr val="black"/>
                </a:solidFill>
              </a:rPr>
              <a:t>a zařízení, které znemožňují nebo ovlivňují funkci technických prostředků používaných při dohledu na bezpečnost provozu na pozemních komunikacích (dále jen "antiradar").</a:t>
            </a:r>
          </a:p>
          <a:p>
            <a:pPr marL="0" lvl="0" indent="0" algn="just">
              <a:buNone/>
            </a:pPr>
            <a:r>
              <a:rPr lang="cs-CZ" sz="2400" b="1" dirty="0">
                <a:solidFill>
                  <a:prstClr val="black"/>
                </a:solidFill>
              </a:rPr>
              <a:t>§ 41 odst. 10 </a:t>
            </a:r>
            <a:r>
              <a:rPr lang="cs-CZ" sz="2400" dirty="0">
                <a:solidFill>
                  <a:prstClr val="black"/>
                </a:solidFill>
              </a:rPr>
              <a:t>- V provozu na pozemních komunikacích je zakázáno neoprávněně užívat zvláštních výstražných světel </a:t>
            </a:r>
            <a:br>
              <a:rPr lang="cs-CZ" sz="2400" dirty="0">
                <a:solidFill>
                  <a:prstClr val="black"/>
                </a:solidFill>
              </a:rPr>
            </a:br>
            <a:r>
              <a:rPr lang="cs-CZ" sz="2400" dirty="0">
                <a:solidFill>
                  <a:prstClr val="black"/>
                </a:solidFill>
              </a:rPr>
              <a:t>a zvláštního zvukového výstražného znamení, které užívá vozidlo s právem přednostní jízdy, nebo je napodobovat.</a:t>
            </a:r>
          </a:p>
          <a:p>
            <a:pPr lvl="0" algn="just"/>
            <a:endParaRPr lang="cs-CZ" sz="2500" dirty="0">
              <a:solidFill>
                <a:prstClr val="black"/>
              </a:solidFill>
            </a:endParaRPr>
          </a:p>
        </p:txBody>
      </p:sp>
    </p:spTree>
    <p:extLst>
      <p:ext uri="{BB962C8B-B14F-4D97-AF65-F5344CB8AC3E}">
        <p14:creationId xmlns:p14="http://schemas.microsoft.com/office/powerpoint/2010/main" val="3454743828"/>
      </p:ext>
    </p:extLst>
  </p:cSld>
  <p:clrMapOvr>
    <a:masterClrMapping/>
  </p:clrMapOvr>
  <p:transition spd="slow">
    <p:wipe dir="d"/>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42FEEB-99B2-A681-0C2F-0AE7D7EFBDD1}"/>
              </a:ext>
            </a:extLst>
          </p:cNvPr>
          <p:cNvSpPr>
            <a:spLocks noGrp="1"/>
          </p:cNvSpPr>
          <p:nvPr>
            <p:ph type="title"/>
          </p:nvPr>
        </p:nvSpPr>
        <p:spPr>
          <a:xfrm>
            <a:off x="762000" y="269632"/>
            <a:ext cx="8130480" cy="694592"/>
          </a:xfrm>
        </p:spPr>
        <p:txBody>
          <a:bodyPr>
            <a:normAutofit/>
          </a:bodyPr>
          <a:lstStyle/>
          <a:p>
            <a:pPr algn="ctr"/>
            <a:r>
              <a:rPr kumimoji="0" lang="cs-CZ" sz="2400" b="1" i="0" u="none" strike="noStrike" kern="1200" cap="none" spc="0" normalizeH="0" baseline="0" noProof="0" dirty="0">
                <a:ln>
                  <a:noFill/>
                </a:ln>
                <a:solidFill>
                  <a:prstClr val="black"/>
                </a:solidFill>
                <a:effectLst/>
                <a:uLnTx/>
                <a:uFillTx/>
                <a:latin typeface="Calibri"/>
                <a:ea typeface="+mj-ea"/>
                <a:cs typeface="+mj-cs"/>
              </a:rPr>
              <a:t>Přestupek podle § 125c odst. 1 písm. j) zákona č. 361/2000 Sb.</a:t>
            </a:r>
            <a:endParaRPr lang="cs-CZ" dirty="0"/>
          </a:p>
        </p:txBody>
      </p:sp>
      <p:sp>
        <p:nvSpPr>
          <p:cNvPr id="3" name="Zástupný obsah 2">
            <a:extLst>
              <a:ext uri="{FF2B5EF4-FFF2-40B4-BE49-F238E27FC236}">
                <a16:creationId xmlns:a16="http://schemas.microsoft.com/office/drawing/2014/main" id="{8B40508B-3FA2-94E7-00B2-809C88C49F69}"/>
              </a:ext>
            </a:extLst>
          </p:cNvPr>
          <p:cNvSpPr>
            <a:spLocks noGrp="1"/>
          </p:cNvSpPr>
          <p:nvPr>
            <p:ph idx="1"/>
          </p:nvPr>
        </p:nvSpPr>
        <p:spPr>
          <a:xfrm>
            <a:off x="762000" y="1196752"/>
            <a:ext cx="8077200" cy="5472607"/>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700" b="1" i="0" u="none" strike="noStrike" kern="1200" cap="none" spc="0" normalizeH="0" baseline="0" noProof="0" dirty="0">
                <a:ln>
                  <a:noFill/>
                </a:ln>
                <a:solidFill>
                  <a:prstClr val="black"/>
                </a:solidFill>
                <a:effectLst/>
                <a:uLnTx/>
                <a:uFillTx/>
                <a:latin typeface="Calibri"/>
                <a:ea typeface="+mn-ea"/>
                <a:cs typeface="+mn-cs"/>
              </a:rPr>
              <a:t>správní tresty za j)</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pokuta </a:t>
            </a:r>
            <a:r>
              <a:rPr kumimoji="0" lang="cs-CZ" sz="2700" b="1" i="0" u="none" strike="noStrike" kern="1200" cap="none" spc="0" normalizeH="0" baseline="0" noProof="0" dirty="0">
                <a:ln>
                  <a:noFill/>
                </a:ln>
                <a:solidFill>
                  <a:prstClr val="black"/>
                </a:solidFill>
                <a:effectLst/>
                <a:uLnTx/>
                <a:uFillTx/>
                <a:latin typeface="Calibri"/>
                <a:ea typeface="+mn-ea"/>
                <a:cs typeface="Arial"/>
              </a:rPr>
              <a:t>od 7 000 Kč do 25 000 Kč</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 125c odst. 5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písm. b)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zákaz činnosti </a:t>
            </a:r>
            <a:r>
              <a:rPr kumimoji="0" lang="cs-CZ" sz="2700" b="1" i="0" u="none" strike="noStrike" kern="1200" cap="none" spc="0" normalizeH="0" baseline="0" noProof="0" dirty="0">
                <a:ln>
                  <a:noFill/>
                </a:ln>
                <a:solidFill>
                  <a:prstClr val="black"/>
                </a:solidFill>
                <a:effectLst/>
                <a:uLnTx/>
                <a:uFillTx/>
                <a:latin typeface="Calibri"/>
                <a:ea typeface="+mn-ea"/>
                <a:cs typeface="Arial"/>
              </a:rPr>
              <a:t>od 4 měsíců do 6 měsíců </a:t>
            </a:r>
            <a:r>
              <a:rPr kumimoji="0" lang="cs-CZ" sz="2700" b="0" i="0" u="none" strike="noStrike" kern="1200" cap="none" spc="0" normalizeH="0" baseline="0" noProof="0" dirty="0">
                <a:ln>
                  <a:noFill/>
                </a:ln>
                <a:solidFill>
                  <a:prstClr val="black"/>
                </a:solidFill>
                <a:effectLst/>
                <a:uLnTx/>
                <a:uFillTx/>
                <a:latin typeface="Calibri"/>
                <a:ea typeface="+mn-ea"/>
                <a:cs typeface="Arial"/>
              </a:rPr>
              <a:t>(</a:t>
            </a:r>
            <a:r>
              <a:rPr kumimoji="0" lang="en-US" sz="2700" b="0" i="0" u="none" strike="noStrike" kern="1200" cap="none" spc="0" normalizeH="0" baseline="0" noProof="0" dirty="0">
                <a:ln>
                  <a:noFill/>
                </a:ln>
                <a:solidFill>
                  <a:prstClr val="black"/>
                </a:solidFill>
                <a:effectLst/>
                <a:uLnTx/>
                <a:uFillTx/>
                <a:latin typeface="Calibri"/>
                <a:ea typeface="+mn-ea"/>
                <a:cs typeface="Arial"/>
              </a:rPr>
              <a:t>​</a:t>
            </a:r>
            <a:r>
              <a:rPr kumimoji="0" lang="cs-CZ" sz="2700" b="0" i="0" u="none" strike="noStrike" kern="1200" cap="none" spc="0" normalizeH="0" baseline="0" noProof="0" dirty="0">
                <a:ln>
                  <a:noFill/>
                </a:ln>
                <a:solidFill>
                  <a:prstClr val="black"/>
                </a:solidFill>
                <a:effectLst/>
                <a:uLnTx/>
                <a:uFillTx/>
                <a:latin typeface="Calibri"/>
                <a:ea typeface="+mn-ea"/>
                <a:cs typeface="Arial"/>
              </a:rPr>
              <a:t>§ 125c odst. 6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písm. d) bod 2.)  </a:t>
            </a:r>
            <a:endParaRPr kumimoji="0" lang="en-US" sz="2700" b="0" i="0" u="none" strike="noStrike" kern="1200" cap="none" spc="0" normalizeH="0" baseline="0" noProof="0" dirty="0">
              <a:ln>
                <a:noFill/>
              </a:ln>
              <a:solidFill>
                <a:prstClr val="black"/>
              </a:solidFill>
              <a:effectLst/>
              <a:uLnTx/>
              <a:uFillTx/>
              <a:latin typeface="Calibri"/>
              <a:ea typeface="+mn-ea"/>
              <a:cs typeface="Calibri"/>
            </a:endParaRPr>
          </a:p>
          <a:p>
            <a:pPr marL="5715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příkazem na místě - </a:t>
            </a:r>
            <a:r>
              <a:rPr kumimoji="0" lang="en-US" sz="2700" b="0" i="0" u="none" strike="noStrike" kern="1200" cap="none" spc="0" normalizeH="0" baseline="0" noProof="0" dirty="0">
                <a:ln>
                  <a:noFill/>
                </a:ln>
                <a:solidFill>
                  <a:prstClr val="black"/>
                </a:solidFill>
                <a:effectLst/>
                <a:highlight>
                  <a:srgbClr val="FFFF00"/>
                </a:highlight>
                <a:uLnTx/>
                <a:uFillTx/>
                <a:latin typeface="Calibri"/>
                <a:ea typeface="+mn-ea"/>
                <a:cs typeface="Arial"/>
              </a:rPr>
              <a:t>​</a:t>
            </a:r>
            <a:r>
              <a:rPr kumimoji="0" lang="cs-CZ" sz="2700" b="1" i="0" u="none" strike="noStrike" kern="1200" cap="none" spc="0" normalizeH="0" baseline="0" noProof="0" dirty="0">
                <a:ln>
                  <a:noFill/>
                </a:ln>
                <a:solidFill>
                  <a:prstClr val="black"/>
                </a:solidFill>
                <a:effectLst/>
                <a:uLnTx/>
                <a:uFillTx/>
                <a:latin typeface="Calibri"/>
                <a:ea typeface="+mn-ea"/>
                <a:cs typeface="Arial"/>
              </a:rPr>
              <a:t>nelze řešit </a:t>
            </a:r>
            <a:endParaRPr kumimoji="0" lang="en-US" sz="2700" b="1" i="0" u="none" strike="noStrike" kern="1200" cap="none" spc="0" normalizeH="0" baseline="0" noProof="0" dirty="0">
              <a:ln>
                <a:noFill/>
              </a:ln>
              <a:solidFill>
                <a:prstClr val="black"/>
              </a:solidFill>
              <a:effectLst/>
              <a:highlight>
                <a:srgbClr val="FFFF00"/>
              </a:highligh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od uložení správního trestu nelze v rozhodnutí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 přestupku upustit nebo podmíněně upustit (§ 125e </a:t>
            </a:r>
            <a:br>
              <a:rPr kumimoji="0" lang="cs-CZ" sz="2700" b="0" i="0" u="none" strike="noStrike" kern="1200" cap="none" spc="0" normalizeH="0" baseline="0" noProof="0" dirty="0">
                <a:ln>
                  <a:noFill/>
                </a:ln>
                <a:solidFill>
                  <a:prstClr val="black"/>
                </a:solidFill>
                <a:effectLst/>
                <a:uLnTx/>
                <a:uFillTx/>
                <a:latin typeface="Calibri"/>
                <a:ea typeface="+mn-ea"/>
                <a:cs typeface="Arial"/>
              </a:rPr>
            </a:br>
            <a:r>
              <a:rPr kumimoji="0" lang="cs-CZ" sz="2700" b="0" i="0" u="none" strike="noStrike" kern="1200" cap="none" spc="0" normalizeH="0" baseline="0" noProof="0" dirty="0">
                <a:ln>
                  <a:noFill/>
                </a:ln>
                <a:solidFill>
                  <a:prstClr val="black"/>
                </a:solidFill>
                <a:effectLst/>
                <a:uLnTx/>
                <a:uFillTx/>
                <a:latin typeface="Calibri"/>
                <a:ea typeface="+mn-ea"/>
                <a:cs typeface="Arial"/>
              </a:rPr>
              <a:t>odst. 3) </a:t>
            </a: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cs-CZ" sz="2700" b="0" i="0" u="none" strike="noStrike" kern="1200" cap="none" spc="0" normalizeH="0" baseline="0" noProof="0" dirty="0">
                <a:ln>
                  <a:noFill/>
                </a:ln>
                <a:solidFill>
                  <a:prstClr val="black"/>
                </a:solidFill>
                <a:effectLst/>
                <a:uLnTx/>
                <a:uFillTx/>
                <a:latin typeface="Calibri"/>
                <a:ea typeface="+mn-ea"/>
                <a:cs typeface="Arial"/>
              </a:rPr>
              <a:t>  bodové hodnocení – </a:t>
            </a:r>
            <a:r>
              <a:rPr kumimoji="0" lang="cs-CZ" sz="2700" b="1" i="0" u="none" strike="noStrike" kern="1200" cap="none" spc="0" normalizeH="0" baseline="0" noProof="0" dirty="0">
                <a:ln>
                  <a:noFill/>
                </a:ln>
                <a:solidFill>
                  <a:prstClr val="black"/>
                </a:solidFill>
                <a:effectLst/>
                <a:uLnTx/>
                <a:uFillTx/>
                <a:latin typeface="Calibri"/>
                <a:ea typeface="+mn-ea"/>
                <a:cs typeface="Arial"/>
              </a:rPr>
              <a:t>4</a:t>
            </a:r>
            <a:r>
              <a:rPr kumimoji="0" lang="cs-CZ" sz="2700" b="0" i="0" u="none" strike="noStrike" kern="1200" cap="none" spc="0" normalizeH="0" baseline="0" noProof="0" dirty="0">
                <a:ln>
                  <a:noFill/>
                </a:ln>
                <a:solidFill>
                  <a:prstClr val="black"/>
                </a:solidFill>
                <a:effectLst/>
                <a:uLnTx/>
                <a:uFillTx/>
                <a:latin typeface="Calibri"/>
                <a:ea typeface="+mn-ea"/>
                <a:cs typeface="Arial"/>
              </a:rPr>
              <a:t> </a:t>
            </a:r>
            <a:r>
              <a:rPr kumimoji="0" lang="cs-CZ" sz="2700" b="1" i="0" u="none" strike="noStrike" kern="1200" cap="none" spc="0" normalizeH="0" baseline="0" noProof="0" dirty="0">
                <a:ln>
                  <a:noFill/>
                </a:ln>
                <a:solidFill>
                  <a:prstClr val="black"/>
                </a:solidFill>
                <a:effectLst/>
                <a:uLnTx/>
                <a:uFillTx/>
                <a:latin typeface="Calibri"/>
                <a:ea typeface="+mn-ea"/>
                <a:cs typeface="Arial"/>
              </a:rPr>
              <a:t>body</a:t>
            </a:r>
            <a:endParaRPr kumimoji="0" lang="cs-CZ" sz="2700" b="0" i="0" u="none" strike="noStrike" kern="1200" cap="none" spc="0" normalizeH="0" baseline="0" noProof="0" dirty="0">
              <a:ln>
                <a:noFill/>
              </a:ln>
              <a:solidFill>
                <a:prstClr val="black"/>
              </a:solidFill>
              <a:effectLst/>
              <a:uLnTx/>
              <a:uFillTx/>
              <a:latin typeface="Calibri"/>
              <a:ea typeface="+mn-ea"/>
              <a:cs typeface="+mn-cs"/>
            </a:endParaRPr>
          </a:p>
          <a:p>
            <a:pPr marL="0" indent="0">
              <a:buNone/>
            </a:pPr>
            <a:endParaRPr lang="cs-CZ" dirty="0"/>
          </a:p>
        </p:txBody>
      </p:sp>
    </p:spTree>
    <p:extLst>
      <p:ext uri="{BB962C8B-B14F-4D97-AF65-F5344CB8AC3E}">
        <p14:creationId xmlns:p14="http://schemas.microsoft.com/office/powerpoint/2010/main" val="3332713126"/>
      </p:ext>
    </p:extLst>
  </p:cSld>
  <p:clrMapOvr>
    <a:masterClrMapping/>
  </p:clrMapOvr>
  <p:transition spd="slow">
    <p:wipe dir="d"/>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639088"/>
          </a:xfrm>
        </p:spPr>
        <p:txBody>
          <a:bodyPr/>
          <a:lstStyle/>
          <a:p>
            <a:r>
              <a:rPr lang="cs-CZ" sz="2400" b="1" dirty="0">
                <a:solidFill>
                  <a:prstClr val="black"/>
                </a:solidFill>
              </a:rPr>
              <a:t>Přestupky podle § 125c odst. 1 písm. k) zákona č. 361/2000 Sb.</a:t>
            </a:r>
            <a:endParaRPr lang="cs-CZ" dirty="0"/>
          </a:p>
        </p:txBody>
      </p:sp>
      <p:sp>
        <p:nvSpPr>
          <p:cNvPr id="3" name="Zástupný symbol pro obsah 2"/>
          <p:cNvSpPr>
            <a:spLocks noGrp="1"/>
          </p:cNvSpPr>
          <p:nvPr>
            <p:ph idx="1"/>
          </p:nvPr>
        </p:nvSpPr>
        <p:spPr>
          <a:xfrm>
            <a:off x="762000" y="908720"/>
            <a:ext cx="8077200" cy="5832648"/>
          </a:xfrm>
        </p:spPr>
        <p:txBody>
          <a:bodyPr>
            <a:normAutofit/>
          </a:bodyPr>
          <a:lstStyle/>
          <a:p>
            <a:pPr marL="0" lvl="0" indent="0" algn="just">
              <a:buNone/>
            </a:pPr>
            <a:r>
              <a:rPr lang="cs-CZ" sz="2700" b="1" dirty="0">
                <a:solidFill>
                  <a:prstClr val="black"/>
                </a:solidFill>
              </a:rPr>
              <a:t>§ 125c odst. 1 písm. k) – zbytková skutková podstata</a:t>
            </a:r>
          </a:p>
          <a:p>
            <a:pPr algn="just"/>
            <a:r>
              <a:rPr lang="cs-CZ" sz="2400" dirty="0">
                <a:solidFill>
                  <a:prstClr val="black"/>
                </a:solidFill>
              </a:rPr>
              <a:t>jiným jednáním, než které je uvedeno pod písmeny </a:t>
            </a:r>
            <a:br>
              <a:rPr lang="cs-CZ" sz="2400" dirty="0">
                <a:solidFill>
                  <a:prstClr val="black"/>
                </a:solidFill>
              </a:rPr>
            </a:br>
            <a:r>
              <a:rPr lang="cs-CZ" sz="2400" dirty="0">
                <a:solidFill>
                  <a:prstClr val="black"/>
                </a:solidFill>
              </a:rPr>
              <a:t>a) až j), nesplní nebo poruší povinnost stanovenou v hlavě II </a:t>
            </a:r>
            <a:br>
              <a:rPr lang="cs-CZ" sz="2400" dirty="0">
                <a:solidFill>
                  <a:prstClr val="black"/>
                </a:solidFill>
              </a:rPr>
            </a:br>
            <a:r>
              <a:rPr lang="cs-CZ" sz="2400" dirty="0">
                <a:solidFill>
                  <a:prstClr val="black"/>
                </a:solidFill>
              </a:rPr>
              <a:t>/§ 3 až 79a/ tohoto zákona. (zbytková skutková podstata)</a:t>
            </a:r>
          </a:p>
          <a:p>
            <a:pPr marL="0" lvl="0" indent="0" algn="just">
              <a:buNone/>
            </a:pPr>
            <a:endParaRPr lang="cs-CZ" sz="1100" dirty="0">
              <a:solidFill>
                <a:prstClr val="black"/>
              </a:solidFill>
            </a:endParaRPr>
          </a:p>
          <a:p>
            <a:pPr marL="0" lvl="0" indent="0" algn="just">
              <a:buNone/>
            </a:pPr>
            <a:r>
              <a:rPr lang="cs-CZ" sz="2500" u="sng" dirty="0">
                <a:solidFill>
                  <a:prstClr val="black"/>
                </a:solidFill>
              </a:rPr>
              <a:t>Nejčastější přestupky:</a:t>
            </a:r>
          </a:p>
          <a:p>
            <a:pPr lvl="0" algn="just">
              <a:buFontTx/>
              <a:buChar char="-"/>
            </a:pPr>
            <a:r>
              <a:rPr lang="cs-CZ" sz="2400" dirty="0">
                <a:solidFill>
                  <a:prstClr val="black"/>
                </a:solidFill>
              </a:rPr>
              <a:t>Chovat se ohleduplně a ukázněně (§ 4 písm. a)</a:t>
            </a:r>
          </a:p>
          <a:p>
            <a:pPr lvl="0" algn="just">
              <a:buFontTx/>
              <a:buChar char="-"/>
            </a:pPr>
            <a:r>
              <a:rPr lang="cs-CZ" sz="2400" dirty="0">
                <a:solidFill>
                  <a:prstClr val="black"/>
                </a:solidFill>
              </a:rPr>
              <a:t>Povinnost užít vozidlo, které splňuje technické podmínky stanovené zvláštním právním předpisem /z. 56/2001 Sb./ </a:t>
            </a:r>
            <a:br>
              <a:rPr lang="cs-CZ" sz="2400" dirty="0">
                <a:solidFill>
                  <a:prstClr val="black"/>
                </a:solidFill>
              </a:rPr>
            </a:br>
            <a:r>
              <a:rPr lang="cs-CZ" sz="2400" dirty="0">
                <a:solidFill>
                  <a:prstClr val="black"/>
                </a:solidFill>
              </a:rPr>
              <a:t>(§ 5/1a</a:t>
            </a:r>
            <a:r>
              <a:rPr lang="cs-CZ" sz="2300" dirty="0">
                <a:solidFill>
                  <a:prstClr val="black"/>
                </a:solidFill>
              </a:rPr>
              <a:t>) – viz technické delikty 125c/1a</a:t>
            </a:r>
          </a:p>
          <a:p>
            <a:pPr lvl="0" algn="just">
              <a:buFontTx/>
              <a:buChar char="-"/>
            </a:pPr>
            <a:r>
              <a:rPr lang="cs-CZ" sz="2300" dirty="0">
                <a:solidFill>
                  <a:prstClr val="black"/>
                </a:solidFill>
              </a:rPr>
              <a:t>Nedodržení bezpečné vzdálenosti (§ 19/1)</a:t>
            </a:r>
          </a:p>
          <a:p>
            <a:pPr algn="just">
              <a:buFontTx/>
              <a:buChar char="-"/>
            </a:pPr>
            <a:r>
              <a:rPr lang="cs-CZ" sz="2400" dirty="0">
                <a:solidFill>
                  <a:prstClr val="black"/>
                </a:solidFill>
              </a:rPr>
              <a:t>Odbočování vlevo, vpravo (§ 21)</a:t>
            </a:r>
            <a:endParaRPr lang="cs-CZ" sz="2500" dirty="0">
              <a:solidFill>
                <a:prstClr val="black"/>
              </a:solidFill>
            </a:endParaRPr>
          </a:p>
          <a:p>
            <a:pPr algn="just">
              <a:buFontTx/>
              <a:buChar char="-"/>
            </a:pPr>
            <a:r>
              <a:rPr lang="cs-CZ" sz="2400" dirty="0">
                <a:solidFill>
                  <a:prstClr val="black"/>
                </a:solidFill>
              </a:rPr>
              <a:t>Nedovolené zastavení a stání (§§ 25, 53/2)</a:t>
            </a:r>
          </a:p>
          <a:p>
            <a:pPr lvl="0" algn="just">
              <a:buFontTx/>
              <a:buChar char="-"/>
            </a:pPr>
            <a:r>
              <a:rPr lang="cs-CZ" sz="2400" dirty="0">
                <a:solidFill>
                  <a:prstClr val="black"/>
                </a:solidFill>
              </a:rPr>
              <a:t>Neoznačení překážky v provozu (§ 45/1)</a:t>
            </a:r>
          </a:p>
          <a:p>
            <a:endParaRPr lang="cs-CZ" dirty="0"/>
          </a:p>
        </p:txBody>
      </p:sp>
    </p:spTree>
    <p:extLst>
      <p:ext uri="{BB962C8B-B14F-4D97-AF65-F5344CB8AC3E}">
        <p14:creationId xmlns:p14="http://schemas.microsoft.com/office/powerpoint/2010/main" val="3908824584"/>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8.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9.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heme/theme1.xml><?xml version="1.0" encoding="utf-8"?>
<a:theme xmlns:a="http://schemas.openxmlformats.org/drawingml/2006/main" name="Školení">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Školení">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14308</Words>
  <Application>Microsoft Office PowerPoint</Application>
  <PresentationFormat>Předvádění na obrazovce (4:3)</PresentationFormat>
  <Paragraphs>928</Paragraphs>
  <Slides>112</Slides>
  <Notes>24</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112</vt:i4>
      </vt:variant>
    </vt:vector>
  </HeadingPairs>
  <TitlesOfParts>
    <vt:vector size="120" baseType="lpstr">
      <vt:lpstr>&amp;quot</vt:lpstr>
      <vt:lpstr>Arial</vt:lpstr>
      <vt:lpstr>Calibri</vt:lpstr>
      <vt:lpstr>Courier New</vt:lpstr>
      <vt:lpstr>Georgia</vt:lpstr>
      <vt:lpstr>Segoe UI</vt:lpstr>
      <vt:lpstr>Školení</vt:lpstr>
      <vt:lpstr>1_Školení</vt:lpstr>
      <vt:lpstr>Novela zákona o silničním provozu se zaměřením na novinky ve skutkových podstatách přestupků      </vt:lpstr>
      <vt:lpstr>Novela zákona o silničním provozu</vt:lpstr>
      <vt:lpstr>Novela zákona o silničním provozu</vt:lpstr>
      <vt:lpstr>Novela zákona o silničním provozu</vt:lpstr>
      <vt:lpstr>Novela zákona o silničním provozu</vt:lpstr>
      <vt:lpstr>Novela zákona o silničním provozu</vt:lpstr>
      <vt:lpstr>Novela zákona o silničním provozu</vt:lpstr>
      <vt:lpstr>Novela zákona o silničním provozu</vt:lpstr>
      <vt:lpstr>Novela zákona o silničním provozu</vt:lpstr>
      <vt:lpstr>Novela zákona o silničním provozu</vt:lpstr>
      <vt:lpstr>Novela zákona o silničním provozu</vt:lpstr>
      <vt:lpstr>Novela zákona o silničním provozu</vt:lpstr>
      <vt:lpstr>Přestupky podle § 125c odst. 1 písm. a) zákona č. 361/2000 Sb.</vt:lpstr>
      <vt:lpstr>Přestupky podle § 125c odst. 1 písm. a) zákona č. 361/2000 Sb.</vt:lpstr>
      <vt:lpstr>Přestupky podle § 125c odst. 1 písm. a) zákona č. 361/2000 Sb.</vt:lpstr>
      <vt:lpstr>Přestupky podle § 125c odst. 1 písm. a) zákona č. 361/2000 Sb.</vt:lpstr>
      <vt:lpstr>Přestupky podle § 125c odst. 1 písm. a) zákona č. 361/2000 Sb.</vt:lpstr>
      <vt:lpstr>Přestupky podle § 125c odst. 1 písm. a) zákona č. 361/2000 Sb.</vt:lpstr>
      <vt:lpstr>Přestupky podle § 125c odst. 1 písm. a) zákona č. 361/2000 Sb.</vt:lpstr>
      <vt:lpstr>Přestupky podle § 125c odst. 1 písm. a) zákona č. 361/2000 Sb.</vt:lpstr>
      <vt:lpstr>Přestupky podle § 125c odst. 1 písm. a) zákona č. 361/2000 Sb.</vt:lpstr>
      <vt:lpstr>Přestupky podle § 125c odst. 1 písm. a) zákona č. 361/2000 Sb.</vt:lpstr>
      <vt:lpstr>Přestupek podle § 125c odst. 1 písm. b) zákona č. 361/2000 Sb.</vt:lpstr>
      <vt:lpstr>Přestupek podle § 125c odst. 1 písm. b) zákona č. 361/2000 Sb.</vt:lpstr>
      <vt:lpstr>Přestupek podle § 125c odst. 1 písm. c) zákona č. 361/2000 Sb.</vt:lpstr>
      <vt:lpstr>Přestupek podle § 125c odst. 1 písm. c) zákona č. 361/2000 Sb. </vt:lpstr>
      <vt:lpstr>Přestupek podle § 125c odst. 1 písm. d) zákona č. 361/2000 Sb.</vt:lpstr>
      <vt:lpstr>Přestupky podle § 125c odst. 1 písm. d) zákona č. 361/2000 Sb.</vt:lpstr>
      <vt:lpstr>Přestupky podle § 125c odst. 1 písm. e) zákona č. 361/2000 Sb.</vt:lpstr>
      <vt:lpstr>Přestupky podle § 125c odst. 1 písm. e) zákona č. 361/2000 Sb.</vt:lpstr>
      <vt:lpstr>Přestupky podle § 125c odst. 1 písm. e) zákona č. 361/2000 Sb.</vt:lpstr>
      <vt:lpstr>Přestupky podle § 125c odst. 1 písm. e) zákona č. 361/2000 Sb.</vt:lpstr>
      <vt:lpstr>Přestupky podle § 125c odst. 1 písm. e) zákona č. 361/2000 Sb.</vt:lpstr>
      <vt:lpstr>Přestupky podle § 125c odst. 1 písm. e) zákona č. 361/2000 Sb.</vt:lpstr>
      <vt:lpstr>Přestupky podle § 125c odst. 1 písm. e) zákona č. 361/2000 Sb.</vt:lpstr>
      <vt:lpstr>Přestupky podle § 125c odst. 1 písm. e) zákona č. 361/2000 Sb.</vt:lpstr>
      <vt:lpstr>Přestupky podle § 125c odst. 1 písm. e) zákona č. 361/2000 Sb.</vt:lpstr>
      <vt:lpstr>Přestupky podle § 125c odst. 1 písm. e) zákona č. 361/2000 Sb.</vt:lpstr>
      <vt:lpstr>Přestupky podle § 125c odst. 1 písm. e) zákona č. 361/2000 Sb.</vt:lpstr>
      <vt:lpstr>Přestupky podle § 125c odst. 1 písm. e) zákona č. 361/2000 Sb.</vt:lpstr>
      <vt:lpstr>Přestupky podle § 125c odst. 1 písm. e) zákona č. 361/2000 Sb.</vt:lpstr>
      <vt:lpstr>Přestupky podle § 125c odst. 1 písm. e) zákona č. 361/2000 Sb.</vt:lpstr>
      <vt:lpstr>Přestupky podle § 125c odst. 1 písm. e) zákona č. 361/2000 Sb.</vt:lpstr>
      <vt:lpstr>Přestupky podle § 125c odst. 1 písm. e)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Přestupek podle § 125c odst. 1 písm. k)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k) zákona č. 361/2000 Sb.</vt:lpstr>
      <vt:lpstr>Přestupky podle § 125c odst. 1 písm. k) zákona č. 361/2000 Sb.</vt:lpstr>
      <vt:lpstr>Přestupky podle § 125c odst. 1 písm. k) zákona č. 361/2000 Sb.</vt:lpstr>
      <vt:lpstr>Přestupky podle § 125c odst. 1 písm. k)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Přestupky podle § 125c odst. 1 písm. f) zákona č. 361/2000 Sb.</vt:lpstr>
      <vt:lpstr>Přestupek podle § 125c odst. 1 písm. f) zákona č. 361/2000 Sb.</vt:lpstr>
      <vt:lpstr>Přestupek podle § 125c odst. 1 písm. f) zákona č. 361/2000 Sb.</vt:lpstr>
      <vt:lpstr>Přestupek podle § 125c odst. 1 písm. f) zákona č. 361/2000 Sb.</vt:lpstr>
      <vt:lpstr>Přestupky podle § 125c odst. 1 písm. f) zákona č. 361/2000 Sb.</vt:lpstr>
      <vt:lpstr>Přestupek podle § 125c odst. 1 písm. g) zákona č. 361/2000 Sb.</vt:lpstr>
      <vt:lpstr>Přestupek podle § 125c odst. 1 písm. g) zákona č. 361/2000 Sb.</vt:lpstr>
      <vt:lpstr>Přestupek podle § 125c odst. 1 písm. h) zákona č. 361/2000 Sb.</vt:lpstr>
      <vt:lpstr>Přestupek podle § 125c odst. 1 písm. h) zákona č. 361/2000 Sb.</vt:lpstr>
      <vt:lpstr>Přestupky podle § 125c odst. 1 písm. h) zákona č. 361/2000 Sb.</vt:lpstr>
      <vt:lpstr>Přestupky podle § 125c odst. 1 písm. h) zákona č. 361/2000 Sb.</vt:lpstr>
      <vt:lpstr>Přestupky podle § 125c odst. 1 písm. i) zákona č. 361/2000 Sb.</vt:lpstr>
      <vt:lpstr>Přestupky podle § 125c odst. 1 písm. i) zákona č. 361/2000 Sb.</vt:lpstr>
      <vt:lpstr>Přestupky podle § 125c odst. 1 písm. i) zákona č. 361/2000 Sb.</vt:lpstr>
      <vt:lpstr>Přestupky podle § 125c odst. 1 písm. i) zákona č. 361/2000 Sb.</vt:lpstr>
      <vt:lpstr>Přestupky podle § 125c odst. 1 písm. i) zákona č. 361/2000 Sb.</vt:lpstr>
      <vt:lpstr>Přestupky podle § 125c odst. 1 písm. i) zákona č. 361/2000 Sb.</vt:lpstr>
      <vt:lpstr>Přestupek podle § 125c odst. 1 písm. j) zákona č. 361/2000 Sb.</vt:lpstr>
      <vt:lpstr>Přestupek podle § 125c odst. 1 písm. j) zákona č. 361/2000 Sb.</vt:lpstr>
      <vt:lpstr>Přestupky podle § 125c odst. 1 písm. k) zákona č. 361/2000 Sb.</vt:lpstr>
      <vt:lpstr>Přestupky podle § 125c odst. 1 písm. k) zákona č. 361/2000 Sb.</vt:lpstr>
      <vt:lpstr>Přestupky podle § 125c odst. 2 zákona č. 361/2000 Sb.</vt:lpstr>
      <vt:lpstr>Přestupky podle § 125c odst. 2 zákona č. 361/2000 Sb.</vt:lpstr>
      <vt:lpstr>Přestupky podle § 125c odst. 3 zákona č. 361/2000 Sb.</vt:lpstr>
      <vt:lpstr>Přestupky podle § 125c odst. 3 zákona č. 361/2000 Sb.</vt:lpstr>
      <vt:lpstr>Přestupky podle § 125c odst. 4 zákona č. 361/2000 Sb.</vt:lpstr>
      <vt:lpstr>Přestupky podle § 125c odst. 4 zákona č. 361/2000 Sb.</vt:lpstr>
      <vt:lpstr>Přestupky podle § 125c odst. 4 zákona č. 361/2000 Sb.</vt:lpstr>
      <vt:lpstr>Přestupky podle § 125c odst. 4 zákona č. 361/2000 Sb.</vt:lpstr>
      <vt:lpstr>Přestupky podle § 125d zákona č. 361/2000 Sb.</vt:lpstr>
      <vt:lpstr>Přestupky podle § 125d zákona č. 361/2000 Sb.</vt:lpstr>
      <vt:lpstr>Otázky?</vt:lpstr>
      <vt:lpstr>Díky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Přestupky v silničním provozu a jejich prokazování</dc:title>
  <dc:creator/>
  <cp:lastModifiedBy/>
  <cp:revision>65</cp:revision>
  <dcterms:created xsi:type="dcterms:W3CDTF">2017-09-12T16:03:29Z</dcterms:created>
  <dcterms:modified xsi:type="dcterms:W3CDTF">2024-03-19T07:46:20Z</dcterms:modified>
</cp:coreProperties>
</file>